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comments/comment1.xml" ContentType="application/vnd.openxmlformats-officedocument.presentationml.comments+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comments/comment2.xml" ContentType="application/vnd.openxmlformats-officedocument.presentationml.comments+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9" r:id="rId1"/>
  </p:sldMasterIdLst>
  <p:notesMasterIdLst>
    <p:notesMasterId r:id="rId366"/>
  </p:notesMasterIdLst>
  <p:sldIdLst>
    <p:sldId id="797" r:id="rId2"/>
    <p:sldId id="798" r:id="rId3"/>
    <p:sldId id="596" r:id="rId4"/>
    <p:sldId id="597" r:id="rId5"/>
    <p:sldId id="598" r:id="rId6"/>
    <p:sldId id="267" r:id="rId7"/>
    <p:sldId id="257" r:id="rId8"/>
    <p:sldId id="543" r:id="rId9"/>
    <p:sldId id="270" r:id="rId10"/>
    <p:sldId id="268" r:id="rId11"/>
    <p:sldId id="545" r:id="rId12"/>
    <p:sldId id="316" r:id="rId13"/>
    <p:sldId id="544" r:id="rId14"/>
    <p:sldId id="269" r:id="rId15"/>
    <p:sldId id="273" r:id="rId16"/>
    <p:sldId id="541" r:id="rId17"/>
    <p:sldId id="542" r:id="rId18"/>
    <p:sldId id="274" r:id="rId19"/>
    <p:sldId id="275" r:id="rId20"/>
    <p:sldId id="276" r:id="rId21"/>
    <p:sldId id="284" r:id="rId22"/>
    <p:sldId id="285" r:id="rId23"/>
    <p:sldId id="600" r:id="rId24"/>
    <p:sldId id="559" r:id="rId25"/>
    <p:sldId id="601" r:id="rId26"/>
    <p:sldId id="602" r:id="rId27"/>
    <p:sldId id="603" r:id="rId28"/>
    <p:sldId id="604" r:id="rId29"/>
    <p:sldId id="605" r:id="rId30"/>
    <p:sldId id="606" r:id="rId31"/>
    <p:sldId id="607" r:id="rId32"/>
    <p:sldId id="608" r:id="rId33"/>
    <p:sldId id="609" r:id="rId34"/>
    <p:sldId id="610" r:id="rId35"/>
    <p:sldId id="611" r:id="rId36"/>
    <p:sldId id="612" r:id="rId37"/>
    <p:sldId id="682" r:id="rId38"/>
    <p:sldId id="613" r:id="rId39"/>
    <p:sldId id="614" r:id="rId40"/>
    <p:sldId id="615" r:id="rId41"/>
    <p:sldId id="616" r:id="rId42"/>
    <p:sldId id="617" r:id="rId43"/>
    <p:sldId id="618" r:id="rId44"/>
    <p:sldId id="619" r:id="rId45"/>
    <p:sldId id="620" r:id="rId46"/>
    <p:sldId id="621" r:id="rId47"/>
    <p:sldId id="762" r:id="rId48"/>
    <p:sldId id="763" r:id="rId49"/>
    <p:sldId id="764" r:id="rId50"/>
    <p:sldId id="765" r:id="rId51"/>
    <p:sldId id="766" r:id="rId52"/>
    <p:sldId id="767" r:id="rId53"/>
    <p:sldId id="628" r:id="rId54"/>
    <p:sldId id="768" r:id="rId55"/>
    <p:sldId id="769" r:id="rId56"/>
    <p:sldId id="770" r:id="rId57"/>
    <p:sldId id="632" r:id="rId58"/>
    <p:sldId id="633" r:id="rId59"/>
    <p:sldId id="771" r:id="rId60"/>
    <p:sldId id="799" r:id="rId61"/>
    <p:sldId id="772" r:id="rId62"/>
    <p:sldId id="773" r:id="rId63"/>
    <p:sldId id="774" r:id="rId64"/>
    <p:sldId id="775" r:id="rId65"/>
    <p:sldId id="776" r:id="rId66"/>
    <p:sldId id="640" r:id="rId67"/>
    <p:sldId id="777" r:id="rId68"/>
    <p:sldId id="778" r:id="rId69"/>
    <p:sldId id="779" r:id="rId70"/>
    <p:sldId id="780" r:id="rId71"/>
    <p:sldId id="781" r:id="rId72"/>
    <p:sldId id="782" r:id="rId73"/>
    <p:sldId id="647" r:id="rId74"/>
    <p:sldId id="648" r:id="rId75"/>
    <p:sldId id="649" r:id="rId76"/>
    <p:sldId id="650" r:id="rId77"/>
    <p:sldId id="651" r:id="rId78"/>
    <p:sldId id="783" r:id="rId79"/>
    <p:sldId id="784" r:id="rId80"/>
    <p:sldId id="785" r:id="rId81"/>
    <p:sldId id="786" r:id="rId82"/>
    <p:sldId id="787" r:id="rId83"/>
    <p:sldId id="788" r:id="rId84"/>
    <p:sldId id="789" r:id="rId85"/>
    <p:sldId id="790" r:id="rId86"/>
    <p:sldId id="791" r:id="rId87"/>
    <p:sldId id="661" r:id="rId88"/>
    <p:sldId id="662" r:id="rId89"/>
    <p:sldId id="663" r:id="rId90"/>
    <p:sldId id="664" r:id="rId91"/>
    <p:sldId id="665" r:id="rId92"/>
    <p:sldId id="666" r:id="rId93"/>
    <p:sldId id="667" r:id="rId94"/>
    <p:sldId id="668" r:id="rId95"/>
    <p:sldId id="669" r:id="rId96"/>
    <p:sldId id="792" r:id="rId97"/>
    <p:sldId id="671" r:id="rId98"/>
    <p:sldId id="672" r:id="rId99"/>
    <p:sldId id="673" r:id="rId100"/>
    <p:sldId id="793" r:id="rId101"/>
    <p:sldId id="675" r:id="rId102"/>
    <p:sldId id="794" r:id="rId103"/>
    <p:sldId id="677" r:id="rId104"/>
    <p:sldId id="678" r:id="rId105"/>
    <p:sldId id="679" r:id="rId106"/>
    <p:sldId id="286" r:id="rId107"/>
    <p:sldId id="532" r:id="rId108"/>
    <p:sldId id="288" r:id="rId109"/>
    <p:sldId id="795" r:id="rId110"/>
    <p:sldId id="389" r:id="rId111"/>
    <p:sldId id="390" r:id="rId112"/>
    <p:sldId id="392" r:id="rId113"/>
    <p:sldId id="391" r:id="rId114"/>
    <p:sldId id="393" r:id="rId115"/>
    <p:sldId id="394" r:id="rId116"/>
    <p:sldId id="395" r:id="rId117"/>
    <p:sldId id="396" r:id="rId118"/>
    <p:sldId id="397" r:id="rId119"/>
    <p:sldId id="399" r:id="rId120"/>
    <p:sldId id="403" r:id="rId121"/>
    <p:sldId id="400" r:id="rId122"/>
    <p:sldId id="536" r:id="rId123"/>
    <p:sldId id="562" r:id="rId124"/>
    <p:sldId id="401" r:id="rId125"/>
    <p:sldId id="561" r:id="rId126"/>
    <p:sldId id="484" r:id="rId127"/>
    <p:sldId id="539" r:id="rId128"/>
    <p:sldId id="574" r:id="rId129"/>
    <p:sldId id="575" r:id="rId130"/>
    <p:sldId id="560" r:id="rId131"/>
    <p:sldId id="570" r:id="rId132"/>
    <p:sldId id="540" r:id="rId133"/>
    <p:sldId id="258" r:id="rId134"/>
    <p:sldId id="404" r:id="rId135"/>
    <p:sldId id="510" r:id="rId136"/>
    <p:sldId id="405" r:id="rId137"/>
    <p:sldId id="406" r:id="rId138"/>
    <p:sldId id="407" r:id="rId139"/>
    <p:sldId id="468" r:id="rId140"/>
    <p:sldId id="470" r:id="rId141"/>
    <p:sldId id="471" r:id="rId142"/>
    <p:sldId id="511" r:id="rId143"/>
    <p:sldId id="408" r:id="rId144"/>
    <p:sldId id="512" r:id="rId145"/>
    <p:sldId id="409" r:id="rId146"/>
    <p:sldId id="513" r:id="rId147"/>
    <p:sldId id="410" r:id="rId148"/>
    <p:sldId id="514" r:id="rId149"/>
    <p:sldId id="546" r:id="rId150"/>
    <p:sldId id="563" r:id="rId151"/>
    <p:sldId id="564" r:id="rId152"/>
    <p:sldId id="260" r:id="rId153"/>
    <p:sldId id="412" r:id="rId154"/>
    <p:sldId id="466" r:id="rId155"/>
    <p:sldId id="413" r:id="rId156"/>
    <p:sldId id="414" r:id="rId157"/>
    <p:sldId id="415" r:id="rId158"/>
    <p:sldId id="537" r:id="rId159"/>
    <p:sldId id="416" r:id="rId160"/>
    <p:sldId id="417" r:id="rId161"/>
    <p:sldId id="472" r:id="rId162"/>
    <p:sldId id="547" r:id="rId163"/>
    <p:sldId id="418" r:id="rId164"/>
    <p:sldId id="419" r:id="rId165"/>
    <p:sldId id="467" r:id="rId166"/>
    <p:sldId id="420" r:id="rId167"/>
    <p:sldId id="421" r:id="rId168"/>
    <p:sldId id="422" r:id="rId169"/>
    <p:sldId id="423" r:id="rId170"/>
    <p:sldId id="424" r:id="rId171"/>
    <p:sldId id="425" r:id="rId172"/>
    <p:sldId id="474" r:id="rId173"/>
    <p:sldId id="426" r:id="rId174"/>
    <p:sldId id="476" r:id="rId175"/>
    <p:sldId id="548" r:id="rId176"/>
    <p:sldId id="427" r:id="rId177"/>
    <p:sldId id="428" r:id="rId178"/>
    <p:sldId id="429" r:id="rId179"/>
    <p:sldId id="430" r:id="rId180"/>
    <p:sldId id="475" r:id="rId181"/>
    <p:sldId id="477" r:id="rId182"/>
    <p:sldId id="549" r:id="rId183"/>
    <p:sldId id="431" r:id="rId184"/>
    <p:sldId id="485" r:id="rId185"/>
    <p:sldId id="521" r:id="rId186"/>
    <p:sldId id="522" r:id="rId187"/>
    <p:sldId id="523" r:id="rId188"/>
    <p:sldId id="524" r:id="rId189"/>
    <p:sldId id="525" r:id="rId190"/>
    <p:sldId id="526" r:id="rId191"/>
    <p:sldId id="527" r:id="rId192"/>
    <p:sldId id="494" r:id="rId193"/>
    <p:sldId id="491" r:id="rId194"/>
    <p:sldId id="492" r:id="rId195"/>
    <p:sldId id="493" r:id="rId196"/>
    <p:sldId id="486" r:id="rId197"/>
    <p:sldId id="487" r:id="rId198"/>
    <p:sldId id="488" r:id="rId199"/>
    <p:sldId id="489" r:id="rId200"/>
    <p:sldId id="490" r:id="rId201"/>
    <p:sldId id="796" r:id="rId202"/>
    <p:sldId id="577" r:id="rId203"/>
    <p:sldId id="261" r:id="rId204"/>
    <p:sldId id="432" r:id="rId205"/>
    <p:sldId id="434" r:id="rId206"/>
    <p:sldId id="433" r:id="rId207"/>
    <p:sldId id="581" r:id="rId208"/>
    <p:sldId id="479" r:id="rId209"/>
    <p:sldId id="435" r:id="rId210"/>
    <p:sldId id="436" r:id="rId211"/>
    <p:sldId id="437" r:id="rId212"/>
    <p:sldId id="438" r:id="rId213"/>
    <p:sldId id="439" r:id="rId214"/>
    <p:sldId id="573" r:id="rId215"/>
    <p:sldId id="565" r:id="rId216"/>
    <p:sldId id="440" r:id="rId217"/>
    <p:sldId id="566" r:id="rId218"/>
    <p:sldId id="550" r:id="rId219"/>
    <p:sldId id="571" r:id="rId220"/>
    <p:sldId id="576" r:id="rId221"/>
    <p:sldId id="441" r:id="rId222"/>
    <p:sldId id="595" r:id="rId223"/>
    <p:sldId id="557" r:id="rId224"/>
    <p:sldId id="262" r:id="rId225"/>
    <p:sldId id="451" r:id="rId226"/>
    <p:sldId id="452" r:id="rId227"/>
    <p:sldId id="714" r:id="rId228"/>
    <p:sldId id="462" r:id="rId229"/>
    <p:sldId id="453" r:id="rId230"/>
    <p:sldId id="567" r:id="rId231"/>
    <p:sldId id="529" r:id="rId232"/>
    <p:sldId id="551" r:id="rId233"/>
    <p:sldId id="483" r:id="rId234"/>
    <p:sldId id="518" r:id="rId235"/>
    <p:sldId id="481" r:id="rId236"/>
    <p:sldId id="455" r:id="rId237"/>
    <p:sldId id="457" r:id="rId238"/>
    <p:sldId id="456" r:id="rId239"/>
    <p:sldId id="531" r:id="rId240"/>
    <p:sldId id="458" r:id="rId241"/>
    <p:sldId id="459" r:id="rId242"/>
    <p:sldId id="556" r:id="rId243"/>
    <p:sldId id="263" r:id="rId244"/>
    <p:sldId id="552" r:id="rId245"/>
    <p:sldId id="534" r:id="rId246"/>
    <p:sldId id="460" r:id="rId247"/>
    <p:sldId id="461" r:id="rId248"/>
    <p:sldId id="555" r:id="rId249"/>
    <p:sldId id="264" r:id="rId250"/>
    <p:sldId id="582" r:id="rId251"/>
    <p:sldId id="444" r:id="rId252"/>
    <p:sldId id="509" r:id="rId253"/>
    <p:sldId id="445" r:id="rId254"/>
    <p:sldId id="553" r:id="rId255"/>
    <p:sldId id="554" r:id="rId256"/>
    <p:sldId id="583" r:id="rId257"/>
    <p:sldId id="584" r:id="rId258"/>
    <p:sldId id="585" r:id="rId259"/>
    <p:sldId id="586" r:id="rId260"/>
    <p:sldId id="569" r:id="rId261"/>
    <p:sldId id="588" r:id="rId262"/>
    <p:sldId id="589" r:id="rId263"/>
    <p:sldId id="590" r:id="rId264"/>
    <p:sldId id="591" r:id="rId265"/>
    <p:sldId id="592" r:id="rId266"/>
    <p:sldId id="593" r:id="rId267"/>
    <p:sldId id="446" r:id="rId268"/>
    <p:sldId id="496" r:id="rId269"/>
    <p:sldId id="580" r:id="rId270"/>
    <p:sldId id="498" r:id="rId271"/>
    <p:sldId id="579" r:id="rId272"/>
    <p:sldId id="578" r:id="rId273"/>
    <p:sldId id="500" r:id="rId274"/>
    <p:sldId id="503" r:id="rId275"/>
    <p:sldId id="501" r:id="rId276"/>
    <p:sldId id="507" r:id="rId277"/>
    <p:sldId id="502" r:id="rId278"/>
    <p:sldId id="506" r:id="rId279"/>
    <p:sldId id="504" r:id="rId280"/>
    <p:sldId id="697" r:id="rId281"/>
    <p:sldId id="805" r:id="rId282"/>
    <p:sldId id="801" r:id="rId283"/>
    <p:sldId id="802" r:id="rId284"/>
    <p:sldId id="806" r:id="rId285"/>
    <p:sldId id="803" r:id="rId286"/>
    <p:sldId id="804" r:id="rId287"/>
    <p:sldId id="746" r:id="rId288"/>
    <p:sldId id="747" r:id="rId289"/>
    <p:sldId id="748" r:id="rId290"/>
    <p:sldId id="749" r:id="rId291"/>
    <p:sldId id="750" r:id="rId292"/>
    <p:sldId id="751" r:id="rId293"/>
    <p:sldId id="752" r:id="rId294"/>
    <p:sldId id="753" r:id="rId295"/>
    <p:sldId id="754" r:id="rId296"/>
    <p:sldId id="755" r:id="rId297"/>
    <p:sldId id="756" r:id="rId298"/>
    <p:sldId id="757" r:id="rId299"/>
    <p:sldId id="758" r:id="rId300"/>
    <p:sldId id="759" r:id="rId301"/>
    <p:sldId id="761" r:id="rId302"/>
    <p:sldId id="715" r:id="rId303"/>
    <p:sldId id="716" r:id="rId304"/>
    <p:sldId id="717" r:id="rId305"/>
    <p:sldId id="718" r:id="rId306"/>
    <p:sldId id="719" r:id="rId307"/>
    <p:sldId id="720" r:id="rId308"/>
    <p:sldId id="721" r:id="rId309"/>
    <p:sldId id="722" r:id="rId310"/>
    <p:sldId id="723" r:id="rId311"/>
    <p:sldId id="732" r:id="rId312"/>
    <p:sldId id="744" r:id="rId313"/>
    <p:sldId id="745" r:id="rId314"/>
    <p:sldId id="734" r:id="rId315"/>
    <p:sldId id="735" r:id="rId316"/>
    <p:sldId id="800" r:id="rId317"/>
    <p:sldId id="736" r:id="rId318"/>
    <p:sldId id="737" r:id="rId319"/>
    <p:sldId id="738" r:id="rId320"/>
    <p:sldId id="739" r:id="rId321"/>
    <p:sldId id="740" r:id="rId322"/>
    <p:sldId id="741" r:id="rId323"/>
    <p:sldId id="742" r:id="rId324"/>
    <p:sldId id="743" r:id="rId325"/>
    <p:sldId id="699" r:id="rId326"/>
    <p:sldId id="724" r:id="rId327"/>
    <p:sldId id="725" r:id="rId328"/>
    <p:sldId id="726" r:id="rId329"/>
    <p:sldId id="727" r:id="rId330"/>
    <p:sldId id="728" r:id="rId331"/>
    <p:sldId id="729" r:id="rId332"/>
    <p:sldId id="730" r:id="rId333"/>
    <p:sldId id="731" r:id="rId334"/>
    <p:sldId id="701" r:id="rId335"/>
    <p:sldId id="702" r:id="rId336"/>
    <p:sldId id="703" r:id="rId337"/>
    <p:sldId id="704" r:id="rId338"/>
    <p:sldId id="705" r:id="rId339"/>
    <p:sldId id="807" r:id="rId340"/>
    <p:sldId id="706" r:id="rId341"/>
    <p:sldId id="707" r:id="rId342"/>
    <p:sldId id="708" r:id="rId343"/>
    <p:sldId id="709" r:id="rId344"/>
    <p:sldId id="710" r:id="rId345"/>
    <p:sldId id="711" r:id="rId346"/>
    <p:sldId id="712" r:id="rId347"/>
    <p:sldId id="713" r:id="rId348"/>
    <p:sldId id="683" r:id="rId349"/>
    <p:sldId id="684" r:id="rId350"/>
    <p:sldId id="685" r:id="rId351"/>
    <p:sldId id="686" r:id="rId352"/>
    <p:sldId id="687" r:id="rId353"/>
    <p:sldId id="688" r:id="rId354"/>
    <p:sldId id="689" r:id="rId355"/>
    <p:sldId id="690" r:id="rId356"/>
    <p:sldId id="691" r:id="rId357"/>
    <p:sldId id="692" r:id="rId358"/>
    <p:sldId id="693" r:id="rId359"/>
    <p:sldId id="694" r:id="rId360"/>
    <p:sldId id="695" r:id="rId361"/>
    <p:sldId id="696" r:id="rId362"/>
    <p:sldId id="447" r:id="rId363"/>
    <p:sldId id="448" r:id="rId364"/>
    <p:sldId id="385" r:id="rId365"/>
  </p:sldIdLst>
  <p:sldSz cx="9144000" cy="6858000" type="screen4x3"/>
  <p:notesSz cx="7099300" cy="10234613"/>
  <p:embeddedFontLst>
    <p:embeddedFont>
      <p:font typeface="Arial Unicode MS" panose="020B0604020202020204" charset="-128"/>
      <p:regular r:id="rId367"/>
    </p:embeddedFont>
    <p:embeddedFont>
      <p:font typeface="Aharoni" panose="02010803020104030203" pitchFamily="2" charset="-79"/>
      <p:bold r:id="rId368"/>
    </p:embeddedFont>
    <p:embeddedFont>
      <p:font typeface="Arial Black" panose="020B0A04020102020204" pitchFamily="34" charset="0"/>
      <p:bold r:id="rId369"/>
    </p:embeddedFont>
    <p:embeddedFont>
      <p:font typeface="Calibri" panose="020F0502020204030204" pitchFamily="34" charset="0"/>
      <p:regular r:id="rId370"/>
      <p:bold r:id="rId371"/>
      <p:italic r:id="rId372"/>
      <p:boldItalic r:id="rId373"/>
    </p:embeddedFont>
    <p:embeddedFont>
      <p:font typeface="Consolas" panose="020B0609020204030204" pitchFamily="49" charset="0"/>
      <p:regular r:id="rId374"/>
      <p:bold r:id="rId375"/>
      <p:italic r:id="rId376"/>
      <p:boldItalic r:id="rId377"/>
    </p:embeddedFont>
    <p:embeddedFont>
      <p:font typeface="Georgia" panose="02040502050405020303" pitchFamily="18" charset="0"/>
      <p:regular r:id="rId378"/>
      <p:bold r:id="rId379"/>
      <p:italic r:id="rId380"/>
      <p:boldItalic r:id="rId381"/>
    </p:embeddedFont>
    <p:embeddedFont>
      <p:font typeface="Monaco" panose="020B0604020202020204"/>
      <p:regular r:id="rId382"/>
    </p:embeddedFont>
    <p:embeddedFont>
      <p:font typeface="Permanent Marker" panose="02000000000000000000" pitchFamily="2" charset="0"/>
      <p:regular r:id="rId383"/>
    </p:embeddedFont>
    <p:embeddedFont>
      <p:font typeface="Source Code Pro" panose="020B0509030403020204" pitchFamily="49" charset="0"/>
      <p:regular r:id="rId384"/>
      <p:bold r:id="rId385"/>
      <p:italic r:id="rId386"/>
      <p:boldItalic r:id="rId387"/>
    </p:embeddedFont>
    <p:embeddedFont>
      <p:font typeface="Wingdings 2" panose="05020102010507070707" pitchFamily="18" charset="2"/>
      <p:regular r:id="rId38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FFFA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85146" autoAdjust="0"/>
  </p:normalViewPr>
  <p:slideViewPr>
    <p:cSldViewPr>
      <p:cViewPr varScale="1">
        <p:scale>
          <a:sx n="94" d="100"/>
          <a:sy n="94" d="100"/>
        </p:scale>
        <p:origin x="2154" y="90"/>
      </p:cViewPr>
      <p:guideLst>
        <p:guide orient="horz" pos="2160"/>
        <p:guide pos="2880"/>
      </p:guideLst>
    </p:cSldViewPr>
  </p:slideViewPr>
  <p:outlineViewPr>
    <p:cViewPr>
      <p:scale>
        <a:sx n="33" d="100"/>
        <a:sy n="33" d="100"/>
      </p:scale>
      <p:origin x="60" y="12430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Lst>
  </p:outlineViewPr>
  <p:notesTextViewPr>
    <p:cViewPr>
      <p:scale>
        <a:sx n="3" d="2"/>
        <a:sy n="3" d="2"/>
      </p:scale>
      <p:origin x="0" y="0"/>
    </p:cViewPr>
  </p:notesTextViewPr>
  <p:sorterViewPr>
    <p:cViewPr>
      <p:scale>
        <a:sx n="90" d="100"/>
        <a:sy n="90" d="100"/>
      </p:scale>
      <p:origin x="0" y="249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notesMaster" Target="notesMasters/notesMaster1.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font" Target="fonts/font11.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font" Target="fonts/font1.fntdata"/><Relationship Id="rId388" Type="http://schemas.openxmlformats.org/officeDocument/2006/relationships/font" Target="fonts/font22.fntdata"/><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font" Target="fonts/font12.fntdata"/><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font" Target="fonts/font2.fntdata"/><Relationship Id="rId389" Type="http://schemas.openxmlformats.org/officeDocument/2006/relationships/commentAuthors" Target="commentAuthors.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font" Target="fonts/font13.fntdata"/><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presProps" Target="presProp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font" Target="fonts/font3.fntdata"/><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font" Target="fonts/font14.fntdata"/><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font" Target="fonts/font4.fntdata"/><Relationship Id="rId391" Type="http://schemas.openxmlformats.org/officeDocument/2006/relationships/viewProps" Target="viewProps.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font" Target="fonts/font15.fntdata"/><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font" Target="fonts/font5.fntdata"/><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font" Target="fonts/font16.fntdata"/><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font" Target="fonts/font6.fntdata"/><Relationship Id="rId393" Type="http://schemas.openxmlformats.org/officeDocument/2006/relationships/tableStyles" Target="tableStyle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font" Target="fonts/font17.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font" Target="fonts/font7.fntdata"/><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font" Target="fonts/font18.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font" Target="fonts/font8.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font" Target="fonts/font19.fntdata"/><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font" Target="fonts/font9.fntdata"/><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font" Target="fonts/font20.fntdata"/><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font" Target="fonts/font10.fntdata"/><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font" Target="fonts/font21.fntdata"/></Relationships>
</file>

<file path=ppt/_rels/viewProps.xml.rels><?xml version="1.0" encoding="UTF-8" standalone="yes"?>
<Relationships xmlns="http://schemas.openxmlformats.org/package/2006/relationships"><Relationship Id="rId26" Type="http://schemas.openxmlformats.org/officeDocument/2006/relationships/slide" Target="slides/slide49.xml"/><Relationship Id="rId117" Type="http://schemas.openxmlformats.org/officeDocument/2006/relationships/slide" Target="slides/slide328.xml"/><Relationship Id="rId21" Type="http://schemas.openxmlformats.org/officeDocument/2006/relationships/slide" Target="slides/slide44.xml"/><Relationship Id="rId42" Type="http://schemas.openxmlformats.org/officeDocument/2006/relationships/slide" Target="slides/slide66.xml"/><Relationship Id="rId47" Type="http://schemas.openxmlformats.org/officeDocument/2006/relationships/slide" Target="slides/slide72.xml"/><Relationship Id="rId63" Type="http://schemas.openxmlformats.org/officeDocument/2006/relationships/slide" Target="slides/slide88.xml"/><Relationship Id="rId68" Type="http://schemas.openxmlformats.org/officeDocument/2006/relationships/slide" Target="slides/slide93.xml"/><Relationship Id="rId84" Type="http://schemas.openxmlformats.org/officeDocument/2006/relationships/slide" Target="slides/slide290.xml"/><Relationship Id="rId89" Type="http://schemas.openxmlformats.org/officeDocument/2006/relationships/slide" Target="slides/slide295.xml"/><Relationship Id="rId112" Type="http://schemas.openxmlformats.org/officeDocument/2006/relationships/slide" Target="slides/slide322.xml"/><Relationship Id="rId16" Type="http://schemas.openxmlformats.org/officeDocument/2006/relationships/slide" Target="slides/slide39.xml"/><Relationship Id="rId107" Type="http://schemas.openxmlformats.org/officeDocument/2006/relationships/slide" Target="slides/slide317.xml"/><Relationship Id="rId11" Type="http://schemas.openxmlformats.org/officeDocument/2006/relationships/slide" Target="slides/slide33.xml"/><Relationship Id="rId32" Type="http://schemas.openxmlformats.org/officeDocument/2006/relationships/slide" Target="slides/slide55.xml"/><Relationship Id="rId37" Type="http://schemas.openxmlformats.org/officeDocument/2006/relationships/slide" Target="slides/slide61.xml"/><Relationship Id="rId53" Type="http://schemas.openxmlformats.org/officeDocument/2006/relationships/slide" Target="slides/slide78.xml"/><Relationship Id="rId58" Type="http://schemas.openxmlformats.org/officeDocument/2006/relationships/slide" Target="slides/slide83.xml"/><Relationship Id="rId74" Type="http://schemas.openxmlformats.org/officeDocument/2006/relationships/slide" Target="slides/slide99.xml"/><Relationship Id="rId79" Type="http://schemas.openxmlformats.org/officeDocument/2006/relationships/slide" Target="slides/slide104.xml"/><Relationship Id="rId102" Type="http://schemas.openxmlformats.org/officeDocument/2006/relationships/slide" Target="slides/slide309.xml"/><Relationship Id="rId123" Type="http://schemas.openxmlformats.org/officeDocument/2006/relationships/slide" Target="slides/slide349.xml"/><Relationship Id="rId128" Type="http://schemas.openxmlformats.org/officeDocument/2006/relationships/slide" Target="slides/slide354.xml"/><Relationship Id="rId5" Type="http://schemas.openxmlformats.org/officeDocument/2006/relationships/slide" Target="slides/slide27.xml"/><Relationship Id="rId90" Type="http://schemas.openxmlformats.org/officeDocument/2006/relationships/slide" Target="slides/slide296.xml"/><Relationship Id="rId95" Type="http://schemas.openxmlformats.org/officeDocument/2006/relationships/slide" Target="slides/slide301.xml"/><Relationship Id="rId19" Type="http://schemas.openxmlformats.org/officeDocument/2006/relationships/slide" Target="slides/slide42.xml"/><Relationship Id="rId14" Type="http://schemas.openxmlformats.org/officeDocument/2006/relationships/slide" Target="slides/slide36.xml"/><Relationship Id="rId22" Type="http://schemas.openxmlformats.org/officeDocument/2006/relationships/slide" Target="slides/slide45.xml"/><Relationship Id="rId27" Type="http://schemas.openxmlformats.org/officeDocument/2006/relationships/slide" Target="slides/slide50.xml"/><Relationship Id="rId30" Type="http://schemas.openxmlformats.org/officeDocument/2006/relationships/slide" Target="slides/slide53.xml"/><Relationship Id="rId35" Type="http://schemas.openxmlformats.org/officeDocument/2006/relationships/slide" Target="slides/slide58.xml"/><Relationship Id="rId43" Type="http://schemas.openxmlformats.org/officeDocument/2006/relationships/slide" Target="slides/slide67.xml"/><Relationship Id="rId48" Type="http://schemas.openxmlformats.org/officeDocument/2006/relationships/slide" Target="slides/slide73.xml"/><Relationship Id="rId56" Type="http://schemas.openxmlformats.org/officeDocument/2006/relationships/slide" Target="slides/slide81.xml"/><Relationship Id="rId64" Type="http://schemas.openxmlformats.org/officeDocument/2006/relationships/slide" Target="slides/slide89.xml"/><Relationship Id="rId69" Type="http://schemas.openxmlformats.org/officeDocument/2006/relationships/slide" Target="slides/slide94.xml"/><Relationship Id="rId77" Type="http://schemas.openxmlformats.org/officeDocument/2006/relationships/slide" Target="slides/slide102.xml"/><Relationship Id="rId100" Type="http://schemas.openxmlformats.org/officeDocument/2006/relationships/slide" Target="slides/slide307.xml"/><Relationship Id="rId105" Type="http://schemas.openxmlformats.org/officeDocument/2006/relationships/slide" Target="slides/slide314.xml"/><Relationship Id="rId113" Type="http://schemas.openxmlformats.org/officeDocument/2006/relationships/slide" Target="slides/slide323.xml"/><Relationship Id="rId118" Type="http://schemas.openxmlformats.org/officeDocument/2006/relationships/slide" Target="slides/slide329.xml"/><Relationship Id="rId126" Type="http://schemas.openxmlformats.org/officeDocument/2006/relationships/slide" Target="slides/slide352.xml"/><Relationship Id="rId8" Type="http://schemas.openxmlformats.org/officeDocument/2006/relationships/slide" Target="slides/slide30.xml"/><Relationship Id="rId51" Type="http://schemas.openxmlformats.org/officeDocument/2006/relationships/slide" Target="slides/slide76.xml"/><Relationship Id="rId72" Type="http://schemas.openxmlformats.org/officeDocument/2006/relationships/slide" Target="slides/slide97.xml"/><Relationship Id="rId80" Type="http://schemas.openxmlformats.org/officeDocument/2006/relationships/slide" Target="slides/slide105.xml"/><Relationship Id="rId85" Type="http://schemas.openxmlformats.org/officeDocument/2006/relationships/slide" Target="slides/slide291.xml"/><Relationship Id="rId93" Type="http://schemas.openxmlformats.org/officeDocument/2006/relationships/slide" Target="slides/slide299.xml"/><Relationship Id="rId98" Type="http://schemas.openxmlformats.org/officeDocument/2006/relationships/slide" Target="slides/slide305.xml"/><Relationship Id="rId121" Type="http://schemas.openxmlformats.org/officeDocument/2006/relationships/slide" Target="slides/slide332.xml"/><Relationship Id="rId3" Type="http://schemas.openxmlformats.org/officeDocument/2006/relationships/slide" Target="slides/slide13.xml"/><Relationship Id="rId12" Type="http://schemas.openxmlformats.org/officeDocument/2006/relationships/slide" Target="slides/slide34.xml"/><Relationship Id="rId17" Type="http://schemas.openxmlformats.org/officeDocument/2006/relationships/slide" Target="slides/slide40.xml"/><Relationship Id="rId25" Type="http://schemas.openxmlformats.org/officeDocument/2006/relationships/slide" Target="slides/slide48.xml"/><Relationship Id="rId33" Type="http://schemas.openxmlformats.org/officeDocument/2006/relationships/slide" Target="slides/slide56.xml"/><Relationship Id="rId38" Type="http://schemas.openxmlformats.org/officeDocument/2006/relationships/slide" Target="slides/slide62.xml"/><Relationship Id="rId46" Type="http://schemas.openxmlformats.org/officeDocument/2006/relationships/slide" Target="slides/slide70.xml"/><Relationship Id="rId59" Type="http://schemas.openxmlformats.org/officeDocument/2006/relationships/slide" Target="slides/slide84.xml"/><Relationship Id="rId67" Type="http://schemas.openxmlformats.org/officeDocument/2006/relationships/slide" Target="slides/slide92.xml"/><Relationship Id="rId103" Type="http://schemas.openxmlformats.org/officeDocument/2006/relationships/slide" Target="slides/slide310.xml"/><Relationship Id="rId108" Type="http://schemas.openxmlformats.org/officeDocument/2006/relationships/slide" Target="slides/slide318.xml"/><Relationship Id="rId116" Type="http://schemas.openxmlformats.org/officeDocument/2006/relationships/slide" Target="slides/slide327.xml"/><Relationship Id="rId124" Type="http://schemas.openxmlformats.org/officeDocument/2006/relationships/slide" Target="slides/slide350.xml"/><Relationship Id="rId129" Type="http://schemas.openxmlformats.org/officeDocument/2006/relationships/slide" Target="slides/slide355.xml"/><Relationship Id="rId20" Type="http://schemas.openxmlformats.org/officeDocument/2006/relationships/slide" Target="slides/slide43.xml"/><Relationship Id="rId41" Type="http://schemas.openxmlformats.org/officeDocument/2006/relationships/slide" Target="slides/slide65.xml"/><Relationship Id="rId54" Type="http://schemas.openxmlformats.org/officeDocument/2006/relationships/slide" Target="slides/slide79.xml"/><Relationship Id="rId62" Type="http://schemas.openxmlformats.org/officeDocument/2006/relationships/slide" Target="slides/slide87.xml"/><Relationship Id="rId70" Type="http://schemas.openxmlformats.org/officeDocument/2006/relationships/slide" Target="slides/slide95.xml"/><Relationship Id="rId75" Type="http://schemas.openxmlformats.org/officeDocument/2006/relationships/slide" Target="slides/slide100.xml"/><Relationship Id="rId83" Type="http://schemas.openxmlformats.org/officeDocument/2006/relationships/slide" Target="slides/slide288.xml"/><Relationship Id="rId88" Type="http://schemas.openxmlformats.org/officeDocument/2006/relationships/slide" Target="slides/slide294.xml"/><Relationship Id="rId91" Type="http://schemas.openxmlformats.org/officeDocument/2006/relationships/slide" Target="slides/slide297.xml"/><Relationship Id="rId96" Type="http://schemas.openxmlformats.org/officeDocument/2006/relationships/slide" Target="slides/slide303.xml"/><Relationship Id="rId111" Type="http://schemas.openxmlformats.org/officeDocument/2006/relationships/slide" Target="slides/slide321.xml"/><Relationship Id="rId1" Type="http://schemas.openxmlformats.org/officeDocument/2006/relationships/slide" Target="slides/slide8.xml"/><Relationship Id="rId6" Type="http://schemas.openxmlformats.org/officeDocument/2006/relationships/slide" Target="slides/slide28.xml"/><Relationship Id="rId15" Type="http://schemas.openxmlformats.org/officeDocument/2006/relationships/slide" Target="slides/slide38.xml"/><Relationship Id="rId23" Type="http://schemas.openxmlformats.org/officeDocument/2006/relationships/slide" Target="slides/slide46.xml"/><Relationship Id="rId28" Type="http://schemas.openxmlformats.org/officeDocument/2006/relationships/slide" Target="slides/slide51.xml"/><Relationship Id="rId36" Type="http://schemas.openxmlformats.org/officeDocument/2006/relationships/slide" Target="slides/slide59.xml"/><Relationship Id="rId49" Type="http://schemas.openxmlformats.org/officeDocument/2006/relationships/slide" Target="slides/slide74.xml"/><Relationship Id="rId57" Type="http://schemas.openxmlformats.org/officeDocument/2006/relationships/slide" Target="slides/slide82.xml"/><Relationship Id="rId106" Type="http://schemas.openxmlformats.org/officeDocument/2006/relationships/slide" Target="slides/slide315.xml"/><Relationship Id="rId114" Type="http://schemas.openxmlformats.org/officeDocument/2006/relationships/slide" Target="slides/slide324.xml"/><Relationship Id="rId119" Type="http://schemas.openxmlformats.org/officeDocument/2006/relationships/slide" Target="slides/slide330.xml"/><Relationship Id="rId127" Type="http://schemas.openxmlformats.org/officeDocument/2006/relationships/slide" Target="slides/slide353.xml"/><Relationship Id="rId10" Type="http://schemas.openxmlformats.org/officeDocument/2006/relationships/slide" Target="slides/slide32.xml"/><Relationship Id="rId31" Type="http://schemas.openxmlformats.org/officeDocument/2006/relationships/slide" Target="slides/slide54.xml"/><Relationship Id="rId44" Type="http://schemas.openxmlformats.org/officeDocument/2006/relationships/slide" Target="slides/slide68.xml"/><Relationship Id="rId52" Type="http://schemas.openxmlformats.org/officeDocument/2006/relationships/slide" Target="slides/slide77.xml"/><Relationship Id="rId60" Type="http://schemas.openxmlformats.org/officeDocument/2006/relationships/slide" Target="slides/slide85.xml"/><Relationship Id="rId65" Type="http://schemas.openxmlformats.org/officeDocument/2006/relationships/slide" Target="slides/slide90.xml"/><Relationship Id="rId73" Type="http://schemas.openxmlformats.org/officeDocument/2006/relationships/slide" Target="slides/slide98.xml"/><Relationship Id="rId78" Type="http://schemas.openxmlformats.org/officeDocument/2006/relationships/slide" Target="slides/slide103.xml"/><Relationship Id="rId81" Type="http://schemas.openxmlformats.org/officeDocument/2006/relationships/slide" Target="slides/slide109.xml"/><Relationship Id="rId86" Type="http://schemas.openxmlformats.org/officeDocument/2006/relationships/slide" Target="slides/slide292.xml"/><Relationship Id="rId94" Type="http://schemas.openxmlformats.org/officeDocument/2006/relationships/slide" Target="slides/slide300.xml"/><Relationship Id="rId99" Type="http://schemas.openxmlformats.org/officeDocument/2006/relationships/slide" Target="slides/slide306.xml"/><Relationship Id="rId101" Type="http://schemas.openxmlformats.org/officeDocument/2006/relationships/slide" Target="slides/slide308.xml"/><Relationship Id="rId122" Type="http://schemas.openxmlformats.org/officeDocument/2006/relationships/slide" Target="slides/slide333.xml"/><Relationship Id="rId130" Type="http://schemas.openxmlformats.org/officeDocument/2006/relationships/slide" Target="slides/slide359.xml"/><Relationship Id="rId4" Type="http://schemas.openxmlformats.org/officeDocument/2006/relationships/slide" Target="slides/slide26.xml"/><Relationship Id="rId9" Type="http://schemas.openxmlformats.org/officeDocument/2006/relationships/slide" Target="slides/slide31.xml"/><Relationship Id="rId13" Type="http://schemas.openxmlformats.org/officeDocument/2006/relationships/slide" Target="slides/slide35.xml"/><Relationship Id="rId18" Type="http://schemas.openxmlformats.org/officeDocument/2006/relationships/slide" Target="slides/slide41.xml"/><Relationship Id="rId39" Type="http://schemas.openxmlformats.org/officeDocument/2006/relationships/slide" Target="slides/slide63.xml"/><Relationship Id="rId109" Type="http://schemas.openxmlformats.org/officeDocument/2006/relationships/slide" Target="slides/slide319.xml"/><Relationship Id="rId34" Type="http://schemas.openxmlformats.org/officeDocument/2006/relationships/slide" Target="slides/slide57.xml"/><Relationship Id="rId50" Type="http://schemas.openxmlformats.org/officeDocument/2006/relationships/slide" Target="slides/slide75.xml"/><Relationship Id="rId55" Type="http://schemas.openxmlformats.org/officeDocument/2006/relationships/slide" Target="slides/slide80.xml"/><Relationship Id="rId76" Type="http://schemas.openxmlformats.org/officeDocument/2006/relationships/slide" Target="slides/slide101.xml"/><Relationship Id="rId97" Type="http://schemas.openxmlformats.org/officeDocument/2006/relationships/slide" Target="slides/slide304.xml"/><Relationship Id="rId104" Type="http://schemas.openxmlformats.org/officeDocument/2006/relationships/slide" Target="slides/slide313.xml"/><Relationship Id="rId120" Type="http://schemas.openxmlformats.org/officeDocument/2006/relationships/slide" Target="slides/slide331.xml"/><Relationship Id="rId125" Type="http://schemas.openxmlformats.org/officeDocument/2006/relationships/slide" Target="slides/slide351.xml"/><Relationship Id="rId7" Type="http://schemas.openxmlformats.org/officeDocument/2006/relationships/slide" Target="slides/slide29.xml"/><Relationship Id="rId71" Type="http://schemas.openxmlformats.org/officeDocument/2006/relationships/slide" Target="slides/slide96.xml"/><Relationship Id="rId92" Type="http://schemas.openxmlformats.org/officeDocument/2006/relationships/slide" Target="slides/slide298.xml"/><Relationship Id="rId2" Type="http://schemas.openxmlformats.org/officeDocument/2006/relationships/slide" Target="slides/slide11.xml"/><Relationship Id="rId29" Type="http://schemas.openxmlformats.org/officeDocument/2006/relationships/slide" Target="slides/slide52.xml"/><Relationship Id="rId24" Type="http://schemas.openxmlformats.org/officeDocument/2006/relationships/slide" Target="slides/slide47.xml"/><Relationship Id="rId40" Type="http://schemas.openxmlformats.org/officeDocument/2006/relationships/slide" Target="slides/slide64.xml"/><Relationship Id="rId45" Type="http://schemas.openxmlformats.org/officeDocument/2006/relationships/slide" Target="slides/slide69.xml"/><Relationship Id="rId66" Type="http://schemas.openxmlformats.org/officeDocument/2006/relationships/slide" Target="slides/slide91.xml"/><Relationship Id="rId87" Type="http://schemas.openxmlformats.org/officeDocument/2006/relationships/slide" Target="slides/slide293.xml"/><Relationship Id="rId110" Type="http://schemas.openxmlformats.org/officeDocument/2006/relationships/slide" Target="slides/slide320.xml"/><Relationship Id="rId115" Type="http://schemas.openxmlformats.org/officeDocument/2006/relationships/slide" Target="slides/slide326.xml"/><Relationship Id="rId61" Type="http://schemas.openxmlformats.org/officeDocument/2006/relationships/slide" Target="slides/slide86.xml"/><Relationship Id="rId82" Type="http://schemas.openxmlformats.org/officeDocument/2006/relationships/slide" Target="slides/slide22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0"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0F5980-1B89-40E0-B926-EA078A6D5BF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fr-FR"/>
        </a:p>
      </dgm:t>
    </dgm:pt>
    <dgm:pt modelId="{467BD3FF-7758-482A-8D50-6CF713C493E3}">
      <dgm:prSet phldrT="[Texte]"/>
      <dgm:spPr/>
      <dgm:t>
        <a:bodyPr/>
        <a:lstStyle/>
        <a:p>
          <a:r>
            <a:rPr lang="fr-FR" dirty="0" err="1"/>
            <a:t>xs:element</a:t>
          </a:r>
          <a:endParaRPr lang="fr-FR" dirty="0"/>
        </a:p>
      </dgm:t>
    </dgm:pt>
    <dgm:pt modelId="{E43512B6-CE9D-47FA-80CD-23E7F966ED9D}" type="parTrans" cxnId="{A67E4C0B-7B60-4A5C-A781-84585F5476D8}">
      <dgm:prSet/>
      <dgm:spPr/>
      <dgm:t>
        <a:bodyPr/>
        <a:lstStyle/>
        <a:p>
          <a:endParaRPr lang="fr-FR"/>
        </a:p>
      </dgm:t>
    </dgm:pt>
    <dgm:pt modelId="{037967E5-7298-4816-A34A-F0345F8F4CD9}" type="sibTrans" cxnId="{A67E4C0B-7B60-4A5C-A781-84585F5476D8}">
      <dgm:prSet/>
      <dgm:spPr/>
      <dgm:t>
        <a:bodyPr/>
        <a:lstStyle/>
        <a:p>
          <a:endParaRPr lang="fr-FR"/>
        </a:p>
      </dgm:t>
    </dgm:pt>
    <dgm:pt modelId="{80A6566A-0C3D-4733-AA93-5A4B5D00D4F3}">
      <dgm:prSet phldrT="[Texte]"/>
      <dgm:spPr/>
      <dgm:t>
        <a:bodyPr/>
        <a:lstStyle/>
        <a:p>
          <a:r>
            <a:rPr lang="fr-FR" dirty="0"/>
            <a:t>Possède des nœuds enfants ?       Attribut ou élément</a:t>
          </a:r>
        </a:p>
      </dgm:t>
    </dgm:pt>
    <dgm:pt modelId="{709A0641-D163-418E-99FE-DD644EE327C8}" type="parTrans" cxnId="{16079B68-7D38-4D0E-A5FF-BE66A4AE9B4B}">
      <dgm:prSet/>
      <dgm:spPr/>
      <dgm:t>
        <a:bodyPr/>
        <a:lstStyle/>
        <a:p>
          <a:endParaRPr lang="fr-FR"/>
        </a:p>
      </dgm:t>
    </dgm:pt>
    <dgm:pt modelId="{05E845B2-860F-45B1-940A-B656B8A6DFCA}" type="sibTrans" cxnId="{16079B68-7D38-4D0E-A5FF-BE66A4AE9B4B}">
      <dgm:prSet/>
      <dgm:spPr/>
      <dgm:t>
        <a:bodyPr/>
        <a:lstStyle/>
        <a:p>
          <a:endParaRPr lang="fr-FR"/>
        </a:p>
      </dgm:t>
    </dgm:pt>
    <dgm:pt modelId="{F7A3AF8E-1570-468C-A8EA-8EF6AE18B13E}">
      <dgm:prSet phldrT="[Texte]"/>
      <dgm:spPr/>
      <dgm:t>
        <a:bodyPr/>
        <a:lstStyle/>
        <a:p>
          <a:r>
            <a:rPr lang="fr-FR" dirty="0" err="1"/>
            <a:t>xs:SimpleType</a:t>
          </a:r>
          <a:r>
            <a:rPr lang="fr-FR" dirty="0"/>
            <a:t> où @type</a:t>
          </a:r>
          <a:r>
            <a:rPr lang="fr-FR" i="1" dirty="0"/>
            <a:t>="</a:t>
          </a:r>
          <a:r>
            <a:rPr lang="fr-FR" i="1" dirty="0" err="1"/>
            <a:t>xs:type</a:t>
          </a:r>
          <a:r>
            <a:rPr lang="fr-FR" i="1" dirty="0"/>
            <a:t>"</a:t>
          </a:r>
        </a:p>
      </dgm:t>
    </dgm:pt>
    <dgm:pt modelId="{66D1B356-E5EB-4110-9CF3-B038E57B77FA}" type="parTrans" cxnId="{94A8B60E-DE4B-47D6-951F-D4F1B43BB88C}">
      <dgm:prSet/>
      <dgm:spPr/>
      <dgm:t>
        <a:bodyPr/>
        <a:lstStyle/>
        <a:p>
          <a:endParaRPr lang="fr-FR"/>
        </a:p>
      </dgm:t>
    </dgm:pt>
    <dgm:pt modelId="{CA85A65D-9907-4719-8B83-571BC377D71A}" type="sibTrans" cxnId="{94A8B60E-DE4B-47D6-951F-D4F1B43BB88C}">
      <dgm:prSet/>
      <dgm:spPr/>
      <dgm:t>
        <a:bodyPr/>
        <a:lstStyle/>
        <a:p>
          <a:endParaRPr lang="fr-FR"/>
        </a:p>
      </dgm:t>
    </dgm:pt>
    <dgm:pt modelId="{A4CBADE1-AB26-4972-8BBE-C06BBAE5E87A}">
      <dgm:prSet phldrT="[Texte]"/>
      <dgm:spPr/>
      <dgm:t>
        <a:bodyPr/>
        <a:lstStyle/>
        <a:p>
          <a:r>
            <a:rPr lang="fr-FR" dirty="0"/>
            <a:t>Ordonné ou tout venant ?</a:t>
          </a:r>
        </a:p>
      </dgm:t>
    </dgm:pt>
    <dgm:pt modelId="{D012D5EE-8237-49BF-8D35-BFB6958D8C62}" type="parTrans" cxnId="{C0D5D27A-F42D-4A92-B15D-CDA6B4247E33}">
      <dgm:prSet/>
      <dgm:spPr/>
      <dgm:t>
        <a:bodyPr/>
        <a:lstStyle/>
        <a:p>
          <a:endParaRPr lang="fr-FR"/>
        </a:p>
      </dgm:t>
    </dgm:pt>
    <dgm:pt modelId="{E90575BB-9C6E-4290-9D1A-51D02465DD66}" type="sibTrans" cxnId="{C0D5D27A-F42D-4A92-B15D-CDA6B4247E33}">
      <dgm:prSet/>
      <dgm:spPr/>
      <dgm:t>
        <a:bodyPr/>
        <a:lstStyle/>
        <a:p>
          <a:endParaRPr lang="fr-FR"/>
        </a:p>
      </dgm:t>
    </dgm:pt>
    <dgm:pt modelId="{C063FFE4-E979-40B0-9661-03C6BD22DD26}">
      <dgm:prSet phldrT="[Texte]"/>
      <dgm:spPr/>
      <dgm:t>
        <a:bodyPr/>
        <a:lstStyle/>
        <a:p>
          <a:r>
            <a:rPr lang="fr-FR" dirty="0"/>
            <a:t>Ordonné </a:t>
          </a:r>
          <a:r>
            <a:rPr lang="fr-FR" dirty="0" err="1"/>
            <a:t>xs:sequence</a:t>
          </a:r>
          <a:endParaRPr lang="fr-FR" dirty="0"/>
        </a:p>
      </dgm:t>
    </dgm:pt>
    <dgm:pt modelId="{5CC5583E-ACCE-459B-B747-A0479719DDD3}" type="parTrans" cxnId="{AD945108-03E8-4020-B44C-4CF8B580FB0B}">
      <dgm:prSet/>
      <dgm:spPr/>
      <dgm:t>
        <a:bodyPr/>
        <a:lstStyle/>
        <a:p>
          <a:endParaRPr lang="fr-FR"/>
        </a:p>
      </dgm:t>
    </dgm:pt>
    <dgm:pt modelId="{9D425A21-A3A4-4A9D-8FA8-45FC41F6F433}" type="sibTrans" cxnId="{AD945108-03E8-4020-B44C-4CF8B580FB0B}">
      <dgm:prSet/>
      <dgm:spPr/>
      <dgm:t>
        <a:bodyPr/>
        <a:lstStyle/>
        <a:p>
          <a:endParaRPr lang="fr-FR"/>
        </a:p>
      </dgm:t>
    </dgm:pt>
    <dgm:pt modelId="{6112869E-7733-4785-905C-208FD2EFBAF0}">
      <dgm:prSet phldrT="[Texte]"/>
      <dgm:spPr/>
      <dgm:t>
        <a:bodyPr/>
        <a:lstStyle/>
        <a:p>
          <a:r>
            <a:rPr lang="fr-FR" dirty="0"/>
            <a:t>Tas non ordonné </a:t>
          </a:r>
          <a:r>
            <a:rPr lang="fr-FR" dirty="0" err="1"/>
            <a:t>xs:all</a:t>
          </a:r>
          <a:endParaRPr lang="fr-FR" dirty="0"/>
        </a:p>
      </dgm:t>
    </dgm:pt>
    <dgm:pt modelId="{C55F31D6-D3D9-4D75-8E4F-8E5D788F366B}" type="parTrans" cxnId="{BAEC042C-CE99-4204-88F9-F8963DC902B3}">
      <dgm:prSet/>
      <dgm:spPr/>
      <dgm:t>
        <a:bodyPr/>
        <a:lstStyle/>
        <a:p>
          <a:endParaRPr lang="fr-FR"/>
        </a:p>
      </dgm:t>
    </dgm:pt>
    <dgm:pt modelId="{BE35C827-825E-4D2C-886F-B64A47EF8607}" type="sibTrans" cxnId="{BAEC042C-CE99-4204-88F9-F8963DC902B3}">
      <dgm:prSet/>
      <dgm:spPr/>
      <dgm:t>
        <a:bodyPr/>
        <a:lstStyle/>
        <a:p>
          <a:endParaRPr lang="fr-FR"/>
        </a:p>
      </dgm:t>
    </dgm:pt>
    <dgm:pt modelId="{D34982B3-18F4-4346-B8D1-1B80B8D66F09}" type="pres">
      <dgm:prSet presAssocID="{C50F5980-1B89-40E0-B926-EA078A6D5BFD}" presName="hierChild1" presStyleCnt="0">
        <dgm:presLayoutVars>
          <dgm:chPref val="1"/>
          <dgm:dir/>
          <dgm:animOne val="branch"/>
          <dgm:animLvl val="lvl"/>
          <dgm:resizeHandles/>
        </dgm:presLayoutVars>
      </dgm:prSet>
      <dgm:spPr/>
    </dgm:pt>
    <dgm:pt modelId="{B4CB7F51-CC05-4F26-8F1E-99DB65040C0A}" type="pres">
      <dgm:prSet presAssocID="{467BD3FF-7758-482A-8D50-6CF713C493E3}" presName="hierRoot1" presStyleCnt="0"/>
      <dgm:spPr/>
    </dgm:pt>
    <dgm:pt modelId="{5EB375C4-C1BC-4D32-BBD2-02121702367F}" type="pres">
      <dgm:prSet presAssocID="{467BD3FF-7758-482A-8D50-6CF713C493E3}" presName="composite" presStyleCnt="0"/>
      <dgm:spPr/>
    </dgm:pt>
    <dgm:pt modelId="{EE1D561A-2710-4B2F-A05C-6CB91AE7B335}" type="pres">
      <dgm:prSet presAssocID="{467BD3FF-7758-482A-8D50-6CF713C493E3}" presName="background" presStyleLbl="node0" presStyleIdx="0" presStyleCnt="1"/>
      <dgm:spPr/>
    </dgm:pt>
    <dgm:pt modelId="{7C17F350-D1B5-4402-AA06-45F92850638B}" type="pres">
      <dgm:prSet presAssocID="{467BD3FF-7758-482A-8D50-6CF713C493E3}" presName="text" presStyleLbl="fgAcc0" presStyleIdx="0" presStyleCnt="1" custLinFactX="-100000" custLinFactNeighborX="-110515" custLinFactNeighborY="-1896">
        <dgm:presLayoutVars>
          <dgm:chPref val="3"/>
        </dgm:presLayoutVars>
      </dgm:prSet>
      <dgm:spPr/>
    </dgm:pt>
    <dgm:pt modelId="{9707CA53-5D91-490E-A574-C1115B9B3460}" type="pres">
      <dgm:prSet presAssocID="{467BD3FF-7758-482A-8D50-6CF713C493E3}" presName="hierChild2" presStyleCnt="0"/>
      <dgm:spPr/>
    </dgm:pt>
    <dgm:pt modelId="{DF7083B0-542E-4F93-A8A6-CC18F60F7ABD}" type="pres">
      <dgm:prSet presAssocID="{709A0641-D163-418E-99FE-DD644EE327C8}" presName="Name10" presStyleLbl="parChTrans1D2" presStyleIdx="0" presStyleCnt="1"/>
      <dgm:spPr/>
    </dgm:pt>
    <dgm:pt modelId="{DBA5653D-5A88-4BFB-A20B-9B5A47A87419}" type="pres">
      <dgm:prSet presAssocID="{80A6566A-0C3D-4733-AA93-5A4B5D00D4F3}" presName="hierRoot2" presStyleCnt="0"/>
      <dgm:spPr/>
    </dgm:pt>
    <dgm:pt modelId="{99079C0A-D000-42CA-923B-D778426058DC}" type="pres">
      <dgm:prSet presAssocID="{80A6566A-0C3D-4733-AA93-5A4B5D00D4F3}" presName="composite2" presStyleCnt="0"/>
      <dgm:spPr/>
    </dgm:pt>
    <dgm:pt modelId="{0BABC276-46ED-49B3-A2EF-09448DBA000A}" type="pres">
      <dgm:prSet presAssocID="{80A6566A-0C3D-4733-AA93-5A4B5D00D4F3}" presName="background2" presStyleLbl="node2" presStyleIdx="0" presStyleCnt="1"/>
      <dgm:spPr/>
    </dgm:pt>
    <dgm:pt modelId="{79A82D86-B18C-4086-A232-D30B7C4523C9}" type="pres">
      <dgm:prSet presAssocID="{80A6566A-0C3D-4733-AA93-5A4B5D00D4F3}" presName="text2" presStyleLbl="fgAcc2" presStyleIdx="0" presStyleCnt="1" custLinFactNeighborX="-82103" custLinFactNeighborY="-37868">
        <dgm:presLayoutVars>
          <dgm:chPref val="3"/>
        </dgm:presLayoutVars>
      </dgm:prSet>
      <dgm:spPr/>
    </dgm:pt>
    <dgm:pt modelId="{70A02021-B9A7-47E9-8652-6D0F2CE548F6}" type="pres">
      <dgm:prSet presAssocID="{80A6566A-0C3D-4733-AA93-5A4B5D00D4F3}" presName="hierChild3" presStyleCnt="0"/>
      <dgm:spPr/>
    </dgm:pt>
    <dgm:pt modelId="{84B8D2EF-FA5F-4BDA-88BC-6776455B6C58}" type="pres">
      <dgm:prSet presAssocID="{66D1B356-E5EB-4110-9CF3-B038E57B77FA}" presName="Name17" presStyleLbl="parChTrans1D3" presStyleIdx="0" presStyleCnt="2"/>
      <dgm:spPr/>
    </dgm:pt>
    <dgm:pt modelId="{C9AEFFB5-3BE5-4B5B-89D8-ACE9FFCD1F5F}" type="pres">
      <dgm:prSet presAssocID="{F7A3AF8E-1570-468C-A8EA-8EF6AE18B13E}" presName="hierRoot3" presStyleCnt="0"/>
      <dgm:spPr/>
    </dgm:pt>
    <dgm:pt modelId="{83708CC9-012C-41D0-A9C1-12B313E20090}" type="pres">
      <dgm:prSet presAssocID="{F7A3AF8E-1570-468C-A8EA-8EF6AE18B13E}" presName="composite3" presStyleCnt="0"/>
      <dgm:spPr/>
    </dgm:pt>
    <dgm:pt modelId="{3531DC1A-E9DA-4B65-9D83-5998B303A992}" type="pres">
      <dgm:prSet presAssocID="{F7A3AF8E-1570-468C-A8EA-8EF6AE18B13E}" presName="background3" presStyleLbl="node3" presStyleIdx="0" presStyleCnt="2"/>
      <dgm:spPr/>
    </dgm:pt>
    <dgm:pt modelId="{DE0D187D-A44B-4C82-88A8-A455DF10E2D5}" type="pres">
      <dgm:prSet presAssocID="{F7A3AF8E-1570-468C-A8EA-8EF6AE18B13E}" presName="text3" presStyleLbl="fgAcc3" presStyleIdx="0" presStyleCnt="2" custLinFactX="-17239" custLinFactNeighborX="-100000" custLinFactNeighborY="-18803">
        <dgm:presLayoutVars>
          <dgm:chPref val="3"/>
        </dgm:presLayoutVars>
      </dgm:prSet>
      <dgm:spPr/>
    </dgm:pt>
    <dgm:pt modelId="{F9BFE3AD-1263-4BF7-833C-3922165565E4}" type="pres">
      <dgm:prSet presAssocID="{F7A3AF8E-1570-468C-A8EA-8EF6AE18B13E}" presName="hierChild4" presStyleCnt="0"/>
      <dgm:spPr/>
    </dgm:pt>
    <dgm:pt modelId="{D52585E3-2706-4B24-AFED-7336E3D593C3}" type="pres">
      <dgm:prSet presAssocID="{D012D5EE-8237-49BF-8D35-BFB6958D8C62}" presName="Name17" presStyleLbl="parChTrans1D3" presStyleIdx="1" presStyleCnt="2"/>
      <dgm:spPr/>
    </dgm:pt>
    <dgm:pt modelId="{21689CAA-2426-4B70-82B3-79C0A91E86F9}" type="pres">
      <dgm:prSet presAssocID="{A4CBADE1-AB26-4972-8BBE-C06BBAE5E87A}" presName="hierRoot3" presStyleCnt="0"/>
      <dgm:spPr/>
    </dgm:pt>
    <dgm:pt modelId="{BE8616AF-83E7-4E21-BDE1-1B3E565828EA}" type="pres">
      <dgm:prSet presAssocID="{A4CBADE1-AB26-4972-8BBE-C06BBAE5E87A}" presName="composite3" presStyleCnt="0"/>
      <dgm:spPr/>
    </dgm:pt>
    <dgm:pt modelId="{F115A5A4-708C-4E06-9A98-B1CF1E78C582}" type="pres">
      <dgm:prSet presAssocID="{A4CBADE1-AB26-4972-8BBE-C06BBAE5E87A}" presName="background3" presStyleLbl="node3" presStyleIdx="1" presStyleCnt="2"/>
      <dgm:spPr/>
    </dgm:pt>
    <dgm:pt modelId="{6075CEC5-11B1-4B55-BB8C-6EE8E9CAB45F}" type="pres">
      <dgm:prSet presAssocID="{A4CBADE1-AB26-4972-8BBE-C06BBAE5E87A}" presName="text3" presStyleLbl="fgAcc3" presStyleIdx="1" presStyleCnt="2" custLinFactNeighborX="48793" custLinFactNeighborY="-29576">
        <dgm:presLayoutVars>
          <dgm:chPref val="3"/>
        </dgm:presLayoutVars>
      </dgm:prSet>
      <dgm:spPr/>
    </dgm:pt>
    <dgm:pt modelId="{1B554235-539E-42E9-9A5D-A743840A95F6}" type="pres">
      <dgm:prSet presAssocID="{A4CBADE1-AB26-4972-8BBE-C06BBAE5E87A}" presName="hierChild4" presStyleCnt="0"/>
      <dgm:spPr/>
    </dgm:pt>
    <dgm:pt modelId="{3F152DFE-F9FC-44B9-8A09-7E4654683DCF}" type="pres">
      <dgm:prSet presAssocID="{5CC5583E-ACCE-459B-B747-A0479719DDD3}" presName="Name23" presStyleLbl="parChTrans1D4" presStyleIdx="0" presStyleCnt="2"/>
      <dgm:spPr/>
    </dgm:pt>
    <dgm:pt modelId="{12BAA9B9-83ED-4764-8E57-AA699BBEEA5E}" type="pres">
      <dgm:prSet presAssocID="{C063FFE4-E979-40B0-9661-03C6BD22DD26}" presName="hierRoot4" presStyleCnt="0"/>
      <dgm:spPr/>
    </dgm:pt>
    <dgm:pt modelId="{641726A4-21A4-4A9C-ACA8-3801CCD55800}" type="pres">
      <dgm:prSet presAssocID="{C063FFE4-E979-40B0-9661-03C6BD22DD26}" presName="composite4" presStyleCnt="0"/>
      <dgm:spPr/>
    </dgm:pt>
    <dgm:pt modelId="{29B506D4-AA98-4B0B-AC9F-547CC402E6CC}" type="pres">
      <dgm:prSet presAssocID="{C063FFE4-E979-40B0-9661-03C6BD22DD26}" presName="background4" presStyleLbl="node4" presStyleIdx="0" presStyleCnt="2"/>
      <dgm:spPr/>
    </dgm:pt>
    <dgm:pt modelId="{5793DEA5-DE6A-4E71-9405-3CE22CE052B3}" type="pres">
      <dgm:prSet presAssocID="{C063FFE4-E979-40B0-9661-03C6BD22DD26}" presName="text4" presStyleLbl="fgAcc4" presStyleIdx="0" presStyleCnt="2" custLinFactNeighborX="-5896" custLinFactNeighborY="-49616">
        <dgm:presLayoutVars>
          <dgm:chPref val="3"/>
        </dgm:presLayoutVars>
      </dgm:prSet>
      <dgm:spPr/>
    </dgm:pt>
    <dgm:pt modelId="{5BA1347A-00E4-4560-AB3A-0CA01F0FF653}" type="pres">
      <dgm:prSet presAssocID="{C063FFE4-E979-40B0-9661-03C6BD22DD26}" presName="hierChild5" presStyleCnt="0"/>
      <dgm:spPr/>
    </dgm:pt>
    <dgm:pt modelId="{B9F5CBA4-4946-48A5-B361-A9787F8EE457}" type="pres">
      <dgm:prSet presAssocID="{C55F31D6-D3D9-4D75-8E4F-8E5D788F366B}" presName="Name23" presStyleLbl="parChTrans1D4" presStyleIdx="1" presStyleCnt="2"/>
      <dgm:spPr/>
    </dgm:pt>
    <dgm:pt modelId="{6C512D35-8CC6-4B89-9303-A3EF2FABDD6E}" type="pres">
      <dgm:prSet presAssocID="{6112869E-7733-4785-905C-208FD2EFBAF0}" presName="hierRoot4" presStyleCnt="0"/>
      <dgm:spPr/>
    </dgm:pt>
    <dgm:pt modelId="{9FA449F1-79FA-4E46-8352-2FB9DCF80352}" type="pres">
      <dgm:prSet presAssocID="{6112869E-7733-4785-905C-208FD2EFBAF0}" presName="composite4" presStyleCnt="0"/>
      <dgm:spPr/>
    </dgm:pt>
    <dgm:pt modelId="{57CA54AF-C6ED-40C6-9F3B-E2930AB3E8AD}" type="pres">
      <dgm:prSet presAssocID="{6112869E-7733-4785-905C-208FD2EFBAF0}" presName="background4" presStyleLbl="node4" presStyleIdx="1" presStyleCnt="2"/>
      <dgm:spPr/>
    </dgm:pt>
    <dgm:pt modelId="{4B545589-4A8A-470A-B06C-BB2C073A0FF5}" type="pres">
      <dgm:prSet presAssocID="{6112869E-7733-4785-905C-208FD2EFBAF0}" presName="text4" presStyleLbl="fgAcc4" presStyleIdx="1" presStyleCnt="2" custLinFactX="20923" custLinFactNeighborX="100000" custLinFactNeighborY="-50560">
        <dgm:presLayoutVars>
          <dgm:chPref val="3"/>
        </dgm:presLayoutVars>
      </dgm:prSet>
      <dgm:spPr/>
    </dgm:pt>
    <dgm:pt modelId="{99F2FB24-EF5D-4D83-98C7-097F4C5B2268}" type="pres">
      <dgm:prSet presAssocID="{6112869E-7733-4785-905C-208FD2EFBAF0}" presName="hierChild5" presStyleCnt="0"/>
      <dgm:spPr/>
    </dgm:pt>
  </dgm:ptLst>
  <dgm:cxnLst>
    <dgm:cxn modelId="{AD945108-03E8-4020-B44C-4CF8B580FB0B}" srcId="{A4CBADE1-AB26-4972-8BBE-C06BBAE5E87A}" destId="{C063FFE4-E979-40B0-9661-03C6BD22DD26}" srcOrd="0" destOrd="0" parTransId="{5CC5583E-ACCE-459B-B747-A0479719DDD3}" sibTransId="{9D425A21-A3A4-4A9D-8FA8-45FC41F6F433}"/>
    <dgm:cxn modelId="{A67E4C0B-7B60-4A5C-A781-84585F5476D8}" srcId="{C50F5980-1B89-40E0-B926-EA078A6D5BFD}" destId="{467BD3FF-7758-482A-8D50-6CF713C493E3}" srcOrd="0" destOrd="0" parTransId="{E43512B6-CE9D-47FA-80CD-23E7F966ED9D}" sibTransId="{037967E5-7298-4816-A34A-F0345F8F4CD9}"/>
    <dgm:cxn modelId="{94A8B60E-DE4B-47D6-951F-D4F1B43BB88C}" srcId="{80A6566A-0C3D-4733-AA93-5A4B5D00D4F3}" destId="{F7A3AF8E-1570-468C-A8EA-8EF6AE18B13E}" srcOrd="0" destOrd="0" parTransId="{66D1B356-E5EB-4110-9CF3-B038E57B77FA}" sibTransId="{CA85A65D-9907-4719-8B83-571BC377D71A}"/>
    <dgm:cxn modelId="{46F11A18-02AA-4900-822E-76A3D375D484}" type="presOf" srcId="{A4CBADE1-AB26-4972-8BBE-C06BBAE5E87A}" destId="{6075CEC5-11B1-4B55-BB8C-6EE8E9CAB45F}" srcOrd="0" destOrd="0" presId="urn:microsoft.com/office/officeart/2005/8/layout/hierarchy1"/>
    <dgm:cxn modelId="{FFD3F624-9323-446D-A3DC-4ADACBFA98B1}" type="presOf" srcId="{C55F31D6-D3D9-4D75-8E4F-8E5D788F366B}" destId="{B9F5CBA4-4946-48A5-B361-A9787F8EE457}" srcOrd="0" destOrd="0" presId="urn:microsoft.com/office/officeart/2005/8/layout/hierarchy1"/>
    <dgm:cxn modelId="{BCE92329-7433-4055-BC52-7454BD03FA22}" type="presOf" srcId="{5CC5583E-ACCE-459B-B747-A0479719DDD3}" destId="{3F152DFE-F9FC-44B9-8A09-7E4654683DCF}" srcOrd="0" destOrd="0" presId="urn:microsoft.com/office/officeart/2005/8/layout/hierarchy1"/>
    <dgm:cxn modelId="{B54AF72A-BB0D-4F38-A91B-55A8E32CF316}" type="presOf" srcId="{66D1B356-E5EB-4110-9CF3-B038E57B77FA}" destId="{84B8D2EF-FA5F-4BDA-88BC-6776455B6C58}" srcOrd="0" destOrd="0" presId="urn:microsoft.com/office/officeart/2005/8/layout/hierarchy1"/>
    <dgm:cxn modelId="{BAEC042C-CE99-4204-88F9-F8963DC902B3}" srcId="{A4CBADE1-AB26-4972-8BBE-C06BBAE5E87A}" destId="{6112869E-7733-4785-905C-208FD2EFBAF0}" srcOrd="1" destOrd="0" parTransId="{C55F31D6-D3D9-4D75-8E4F-8E5D788F366B}" sibTransId="{BE35C827-825E-4D2C-886F-B64A47EF8607}"/>
    <dgm:cxn modelId="{29B98C33-BDA4-4A73-A578-59082626D53E}" type="presOf" srcId="{467BD3FF-7758-482A-8D50-6CF713C493E3}" destId="{7C17F350-D1B5-4402-AA06-45F92850638B}" srcOrd="0" destOrd="0" presId="urn:microsoft.com/office/officeart/2005/8/layout/hierarchy1"/>
    <dgm:cxn modelId="{D6006C40-3388-4012-8C34-FE2F6A69B667}" type="presOf" srcId="{F7A3AF8E-1570-468C-A8EA-8EF6AE18B13E}" destId="{DE0D187D-A44B-4C82-88A8-A455DF10E2D5}" srcOrd="0" destOrd="0" presId="urn:microsoft.com/office/officeart/2005/8/layout/hierarchy1"/>
    <dgm:cxn modelId="{6CC1D947-AD82-4970-A059-8BA67FE31E5D}" type="presOf" srcId="{709A0641-D163-418E-99FE-DD644EE327C8}" destId="{DF7083B0-542E-4F93-A8A6-CC18F60F7ABD}" srcOrd="0" destOrd="0" presId="urn:microsoft.com/office/officeart/2005/8/layout/hierarchy1"/>
    <dgm:cxn modelId="{16079B68-7D38-4D0E-A5FF-BE66A4AE9B4B}" srcId="{467BD3FF-7758-482A-8D50-6CF713C493E3}" destId="{80A6566A-0C3D-4733-AA93-5A4B5D00D4F3}" srcOrd="0" destOrd="0" parTransId="{709A0641-D163-418E-99FE-DD644EE327C8}" sibTransId="{05E845B2-860F-45B1-940A-B656B8A6DFCA}"/>
    <dgm:cxn modelId="{6CFB374C-55F8-4CC7-9029-1A8B2C904342}" type="presOf" srcId="{C50F5980-1B89-40E0-B926-EA078A6D5BFD}" destId="{D34982B3-18F4-4346-B8D1-1B80B8D66F09}" srcOrd="0" destOrd="0" presId="urn:microsoft.com/office/officeart/2005/8/layout/hierarchy1"/>
    <dgm:cxn modelId="{B243536E-1452-4EBB-ADC0-5AEAFCF6C911}" type="presOf" srcId="{6112869E-7733-4785-905C-208FD2EFBAF0}" destId="{4B545589-4A8A-470A-B06C-BB2C073A0FF5}" srcOrd="0" destOrd="0" presId="urn:microsoft.com/office/officeart/2005/8/layout/hierarchy1"/>
    <dgm:cxn modelId="{A1A9A26F-D3D2-47AA-B4DC-475060E2C36E}" type="presOf" srcId="{C063FFE4-E979-40B0-9661-03C6BD22DD26}" destId="{5793DEA5-DE6A-4E71-9405-3CE22CE052B3}" srcOrd="0" destOrd="0" presId="urn:microsoft.com/office/officeart/2005/8/layout/hierarchy1"/>
    <dgm:cxn modelId="{2519E476-8F4B-4A82-91C0-D4D26B3A5376}" type="presOf" srcId="{D012D5EE-8237-49BF-8D35-BFB6958D8C62}" destId="{D52585E3-2706-4B24-AFED-7336E3D593C3}" srcOrd="0" destOrd="0" presId="urn:microsoft.com/office/officeart/2005/8/layout/hierarchy1"/>
    <dgm:cxn modelId="{C0D5D27A-F42D-4A92-B15D-CDA6B4247E33}" srcId="{80A6566A-0C3D-4733-AA93-5A4B5D00D4F3}" destId="{A4CBADE1-AB26-4972-8BBE-C06BBAE5E87A}" srcOrd="1" destOrd="0" parTransId="{D012D5EE-8237-49BF-8D35-BFB6958D8C62}" sibTransId="{E90575BB-9C6E-4290-9D1A-51D02465DD66}"/>
    <dgm:cxn modelId="{40CF75F2-20B8-430C-8C4B-8B0D07C3D89E}" type="presOf" srcId="{80A6566A-0C3D-4733-AA93-5A4B5D00D4F3}" destId="{79A82D86-B18C-4086-A232-D30B7C4523C9}" srcOrd="0" destOrd="0" presId="urn:microsoft.com/office/officeart/2005/8/layout/hierarchy1"/>
    <dgm:cxn modelId="{C029B116-A87E-46E2-BAA5-1B1D9AF47C22}" type="presParOf" srcId="{D34982B3-18F4-4346-B8D1-1B80B8D66F09}" destId="{B4CB7F51-CC05-4F26-8F1E-99DB65040C0A}" srcOrd="0" destOrd="0" presId="urn:microsoft.com/office/officeart/2005/8/layout/hierarchy1"/>
    <dgm:cxn modelId="{E0EAAA2C-E9EC-4BD8-8597-00873231C747}" type="presParOf" srcId="{B4CB7F51-CC05-4F26-8F1E-99DB65040C0A}" destId="{5EB375C4-C1BC-4D32-BBD2-02121702367F}" srcOrd="0" destOrd="0" presId="urn:microsoft.com/office/officeart/2005/8/layout/hierarchy1"/>
    <dgm:cxn modelId="{1A9CF942-AD50-4DE2-8898-C3E7C1B42077}" type="presParOf" srcId="{5EB375C4-C1BC-4D32-BBD2-02121702367F}" destId="{EE1D561A-2710-4B2F-A05C-6CB91AE7B335}" srcOrd="0" destOrd="0" presId="urn:microsoft.com/office/officeart/2005/8/layout/hierarchy1"/>
    <dgm:cxn modelId="{EA681C5B-3FF4-409D-8399-035402D53E97}" type="presParOf" srcId="{5EB375C4-C1BC-4D32-BBD2-02121702367F}" destId="{7C17F350-D1B5-4402-AA06-45F92850638B}" srcOrd="1" destOrd="0" presId="urn:microsoft.com/office/officeart/2005/8/layout/hierarchy1"/>
    <dgm:cxn modelId="{F84D929B-93FC-4F61-8BD6-5E1350E6921A}" type="presParOf" srcId="{B4CB7F51-CC05-4F26-8F1E-99DB65040C0A}" destId="{9707CA53-5D91-490E-A574-C1115B9B3460}" srcOrd="1" destOrd="0" presId="urn:microsoft.com/office/officeart/2005/8/layout/hierarchy1"/>
    <dgm:cxn modelId="{5AAF769E-E71F-40A5-B4FC-7506C261D843}" type="presParOf" srcId="{9707CA53-5D91-490E-A574-C1115B9B3460}" destId="{DF7083B0-542E-4F93-A8A6-CC18F60F7ABD}" srcOrd="0" destOrd="0" presId="urn:microsoft.com/office/officeart/2005/8/layout/hierarchy1"/>
    <dgm:cxn modelId="{4CE6791B-263F-49EF-8BD0-642B6496976E}" type="presParOf" srcId="{9707CA53-5D91-490E-A574-C1115B9B3460}" destId="{DBA5653D-5A88-4BFB-A20B-9B5A47A87419}" srcOrd="1" destOrd="0" presId="urn:microsoft.com/office/officeart/2005/8/layout/hierarchy1"/>
    <dgm:cxn modelId="{C956BD38-F2CD-41F3-B132-93181ED4A585}" type="presParOf" srcId="{DBA5653D-5A88-4BFB-A20B-9B5A47A87419}" destId="{99079C0A-D000-42CA-923B-D778426058DC}" srcOrd="0" destOrd="0" presId="urn:microsoft.com/office/officeart/2005/8/layout/hierarchy1"/>
    <dgm:cxn modelId="{4627EDB9-CFF3-42FE-A20E-20AFA6141130}" type="presParOf" srcId="{99079C0A-D000-42CA-923B-D778426058DC}" destId="{0BABC276-46ED-49B3-A2EF-09448DBA000A}" srcOrd="0" destOrd="0" presId="urn:microsoft.com/office/officeart/2005/8/layout/hierarchy1"/>
    <dgm:cxn modelId="{B3A3CA60-C9BB-4982-A332-418BCB7A7D3E}" type="presParOf" srcId="{99079C0A-D000-42CA-923B-D778426058DC}" destId="{79A82D86-B18C-4086-A232-D30B7C4523C9}" srcOrd="1" destOrd="0" presId="urn:microsoft.com/office/officeart/2005/8/layout/hierarchy1"/>
    <dgm:cxn modelId="{795B7D19-A0A5-4E01-894E-FEFADE52F745}" type="presParOf" srcId="{DBA5653D-5A88-4BFB-A20B-9B5A47A87419}" destId="{70A02021-B9A7-47E9-8652-6D0F2CE548F6}" srcOrd="1" destOrd="0" presId="urn:microsoft.com/office/officeart/2005/8/layout/hierarchy1"/>
    <dgm:cxn modelId="{F2392675-2363-45ED-A8D5-FA7C96E2D154}" type="presParOf" srcId="{70A02021-B9A7-47E9-8652-6D0F2CE548F6}" destId="{84B8D2EF-FA5F-4BDA-88BC-6776455B6C58}" srcOrd="0" destOrd="0" presId="urn:microsoft.com/office/officeart/2005/8/layout/hierarchy1"/>
    <dgm:cxn modelId="{18086973-F5C8-45D7-8663-D1433F6D8D8B}" type="presParOf" srcId="{70A02021-B9A7-47E9-8652-6D0F2CE548F6}" destId="{C9AEFFB5-3BE5-4B5B-89D8-ACE9FFCD1F5F}" srcOrd="1" destOrd="0" presId="urn:microsoft.com/office/officeart/2005/8/layout/hierarchy1"/>
    <dgm:cxn modelId="{AB8F3E71-266D-4984-8480-83675C53D3FF}" type="presParOf" srcId="{C9AEFFB5-3BE5-4B5B-89D8-ACE9FFCD1F5F}" destId="{83708CC9-012C-41D0-A9C1-12B313E20090}" srcOrd="0" destOrd="0" presId="urn:microsoft.com/office/officeart/2005/8/layout/hierarchy1"/>
    <dgm:cxn modelId="{8950D20F-E0FF-4182-B139-9659DA53069D}" type="presParOf" srcId="{83708CC9-012C-41D0-A9C1-12B313E20090}" destId="{3531DC1A-E9DA-4B65-9D83-5998B303A992}" srcOrd="0" destOrd="0" presId="urn:microsoft.com/office/officeart/2005/8/layout/hierarchy1"/>
    <dgm:cxn modelId="{0EEC3ECF-8E01-4CFC-A26E-4106C4C46362}" type="presParOf" srcId="{83708CC9-012C-41D0-A9C1-12B313E20090}" destId="{DE0D187D-A44B-4C82-88A8-A455DF10E2D5}" srcOrd="1" destOrd="0" presId="urn:microsoft.com/office/officeart/2005/8/layout/hierarchy1"/>
    <dgm:cxn modelId="{E6307B11-C303-4C3C-91BD-6901C6F4FDD6}" type="presParOf" srcId="{C9AEFFB5-3BE5-4B5B-89D8-ACE9FFCD1F5F}" destId="{F9BFE3AD-1263-4BF7-833C-3922165565E4}" srcOrd="1" destOrd="0" presId="urn:microsoft.com/office/officeart/2005/8/layout/hierarchy1"/>
    <dgm:cxn modelId="{C3AA3659-F8C3-4AB8-8814-EBB21FAD30C2}" type="presParOf" srcId="{70A02021-B9A7-47E9-8652-6D0F2CE548F6}" destId="{D52585E3-2706-4B24-AFED-7336E3D593C3}" srcOrd="2" destOrd="0" presId="urn:microsoft.com/office/officeart/2005/8/layout/hierarchy1"/>
    <dgm:cxn modelId="{E6BA27FB-F2A2-40DF-B794-DE949C3953B1}" type="presParOf" srcId="{70A02021-B9A7-47E9-8652-6D0F2CE548F6}" destId="{21689CAA-2426-4B70-82B3-79C0A91E86F9}" srcOrd="3" destOrd="0" presId="urn:microsoft.com/office/officeart/2005/8/layout/hierarchy1"/>
    <dgm:cxn modelId="{18361EEE-A66C-4866-AC39-98067EAF46BF}" type="presParOf" srcId="{21689CAA-2426-4B70-82B3-79C0A91E86F9}" destId="{BE8616AF-83E7-4E21-BDE1-1B3E565828EA}" srcOrd="0" destOrd="0" presId="urn:microsoft.com/office/officeart/2005/8/layout/hierarchy1"/>
    <dgm:cxn modelId="{B46D5D14-D86E-4DAD-B0CB-92F5B6939830}" type="presParOf" srcId="{BE8616AF-83E7-4E21-BDE1-1B3E565828EA}" destId="{F115A5A4-708C-4E06-9A98-B1CF1E78C582}" srcOrd="0" destOrd="0" presId="urn:microsoft.com/office/officeart/2005/8/layout/hierarchy1"/>
    <dgm:cxn modelId="{AAC82A7A-32E8-4470-8325-6904C11BDAC1}" type="presParOf" srcId="{BE8616AF-83E7-4E21-BDE1-1B3E565828EA}" destId="{6075CEC5-11B1-4B55-BB8C-6EE8E9CAB45F}" srcOrd="1" destOrd="0" presId="urn:microsoft.com/office/officeart/2005/8/layout/hierarchy1"/>
    <dgm:cxn modelId="{79EFA55C-C94C-449A-9D6C-72F3D460023D}" type="presParOf" srcId="{21689CAA-2426-4B70-82B3-79C0A91E86F9}" destId="{1B554235-539E-42E9-9A5D-A743840A95F6}" srcOrd="1" destOrd="0" presId="urn:microsoft.com/office/officeart/2005/8/layout/hierarchy1"/>
    <dgm:cxn modelId="{3F6CF263-0461-4C2B-BF71-1937458220E9}" type="presParOf" srcId="{1B554235-539E-42E9-9A5D-A743840A95F6}" destId="{3F152DFE-F9FC-44B9-8A09-7E4654683DCF}" srcOrd="0" destOrd="0" presId="urn:microsoft.com/office/officeart/2005/8/layout/hierarchy1"/>
    <dgm:cxn modelId="{B5C625EF-28EF-45C0-BB33-DE1C6337F998}" type="presParOf" srcId="{1B554235-539E-42E9-9A5D-A743840A95F6}" destId="{12BAA9B9-83ED-4764-8E57-AA699BBEEA5E}" srcOrd="1" destOrd="0" presId="urn:microsoft.com/office/officeart/2005/8/layout/hierarchy1"/>
    <dgm:cxn modelId="{1230EFFB-964D-4CE3-81F8-FB22B4B6DE7D}" type="presParOf" srcId="{12BAA9B9-83ED-4764-8E57-AA699BBEEA5E}" destId="{641726A4-21A4-4A9C-ACA8-3801CCD55800}" srcOrd="0" destOrd="0" presId="urn:microsoft.com/office/officeart/2005/8/layout/hierarchy1"/>
    <dgm:cxn modelId="{DBAF71AF-B3E2-4309-9EC4-7900756603A4}" type="presParOf" srcId="{641726A4-21A4-4A9C-ACA8-3801CCD55800}" destId="{29B506D4-AA98-4B0B-AC9F-547CC402E6CC}" srcOrd="0" destOrd="0" presId="urn:microsoft.com/office/officeart/2005/8/layout/hierarchy1"/>
    <dgm:cxn modelId="{E5821D3C-A0F3-4D77-8DE1-3F70BD217ECA}" type="presParOf" srcId="{641726A4-21A4-4A9C-ACA8-3801CCD55800}" destId="{5793DEA5-DE6A-4E71-9405-3CE22CE052B3}" srcOrd="1" destOrd="0" presId="urn:microsoft.com/office/officeart/2005/8/layout/hierarchy1"/>
    <dgm:cxn modelId="{0B9C3843-D200-4E28-823B-916386E40EDB}" type="presParOf" srcId="{12BAA9B9-83ED-4764-8E57-AA699BBEEA5E}" destId="{5BA1347A-00E4-4560-AB3A-0CA01F0FF653}" srcOrd="1" destOrd="0" presId="urn:microsoft.com/office/officeart/2005/8/layout/hierarchy1"/>
    <dgm:cxn modelId="{9E0796FD-EB91-4213-9D2D-9ED7AE40E084}" type="presParOf" srcId="{1B554235-539E-42E9-9A5D-A743840A95F6}" destId="{B9F5CBA4-4946-48A5-B361-A9787F8EE457}" srcOrd="2" destOrd="0" presId="urn:microsoft.com/office/officeart/2005/8/layout/hierarchy1"/>
    <dgm:cxn modelId="{E280721A-99F3-44E5-9EE8-869829D5E18A}" type="presParOf" srcId="{1B554235-539E-42E9-9A5D-A743840A95F6}" destId="{6C512D35-8CC6-4B89-9303-A3EF2FABDD6E}" srcOrd="3" destOrd="0" presId="urn:microsoft.com/office/officeart/2005/8/layout/hierarchy1"/>
    <dgm:cxn modelId="{120DAC9E-1678-46B8-9877-5D9B20365B70}" type="presParOf" srcId="{6C512D35-8CC6-4B89-9303-A3EF2FABDD6E}" destId="{9FA449F1-79FA-4E46-8352-2FB9DCF80352}" srcOrd="0" destOrd="0" presId="urn:microsoft.com/office/officeart/2005/8/layout/hierarchy1"/>
    <dgm:cxn modelId="{752BC336-5E71-4906-AA98-6DDBF4F086CC}" type="presParOf" srcId="{9FA449F1-79FA-4E46-8352-2FB9DCF80352}" destId="{57CA54AF-C6ED-40C6-9F3B-E2930AB3E8AD}" srcOrd="0" destOrd="0" presId="urn:microsoft.com/office/officeart/2005/8/layout/hierarchy1"/>
    <dgm:cxn modelId="{08BF2F32-6DD3-42D4-84C9-8486DED798AF}" type="presParOf" srcId="{9FA449F1-79FA-4E46-8352-2FB9DCF80352}" destId="{4B545589-4A8A-470A-B06C-BB2C073A0FF5}" srcOrd="1" destOrd="0" presId="urn:microsoft.com/office/officeart/2005/8/layout/hierarchy1"/>
    <dgm:cxn modelId="{F969D9EB-B78A-406B-B9E2-E17F7C4C51B3}" type="presParOf" srcId="{6C512D35-8CC6-4B89-9303-A3EF2FABDD6E}" destId="{99F2FB24-EF5D-4D83-98C7-097F4C5B226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287140-2447-44F5-8D53-7B6226FB1B57}"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fr-FR"/>
        </a:p>
      </dgm:t>
    </dgm:pt>
    <dgm:pt modelId="{D837E181-2920-4214-8E12-432D1DA4EB7C}">
      <dgm:prSet phldrT="[Texte]" custT="1"/>
      <dgm:spPr/>
      <dgm:t>
        <a:bodyPr/>
        <a:lstStyle/>
        <a:p>
          <a:r>
            <a:rPr lang="fr-FR" sz="1600" b="1" dirty="0" err="1"/>
            <a:t>Workbook</a:t>
          </a:r>
          <a:endParaRPr lang="fr-FR" sz="900" b="1" dirty="0"/>
        </a:p>
      </dgm:t>
    </dgm:pt>
    <dgm:pt modelId="{EEEEAE0A-6EF7-41BD-94AE-09547E20DA69}" type="parTrans" cxnId="{A7331CFA-4173-4D30-886E-4678B7DAB05A}">
      <dgm:prSet/>
      <dgm:spPr/>
      <dgm:t>
        <a:bodyPr/>
        <a:lstStyle/>
        <a:p>
          <a:endParaRPr lang="fr-FR"/>
        </a:p>
      </dgm:t>
    </dgm:pt>
    <dgm:pt modelId="{0D23ED9E-7743-46FA-81D9-F866AD3C251E}" type="sibTrans" cxnId="{A7331CFA-4173-4D30-886E-4678B7DAB05A}">
      <dgm:prSet/>
      <dgm:spPr/>
      <dgm:t>
        <a:bodyPr/>
        <a:lstStyle/>
        <a:p>
          <a:endParaRPr lang="fr-FR"/>
        </a:p>
      </dgm:t>
    </dgm:pt>
    <dgm:pt modelId="{9AB95478-761C-4297-9E2E-B48A4B0FE08B}">
      <dgm:prSet phldrT="[Texte]" custT="1"/>
      <dgm:spPr/>
      <dgm:t>
        <a:bodyPr/>
        <a:lstStyle/>
        <a:p>
          <a:r>
            <a:rPr lang="fr-FR" sz="1600" dirty="0" err="1"/>
            <a:t>DocumentProperties</a:t>
          </a:r>
          <a:endParaRPr lang="fr-FR" sz="1600" dirty="0"/>
        </a:p>
      </dgm:t>
    </dgm:pt>
    <dgm:pt modelId="{C3CF7142-D2C1-425F-B218-4D3412316EBC}" type="parTrans" cxnId="{EB70682E-ED13-4438-A0E3-350502A89EEC}">
      <dgm:prSet/>
      <dgm:spPr/>
      <dgm:t>
        <a:bodyPr/>
        <a:lstStyle/>
        <a:p>
          <a:endParaRPr lang="fr-FR"/>
        </a:p>
      </dgm:t>
    </dgm:pt>
    <dgm:pt modelId="{4310B303-6578-46A8-8D46-008231153E36}" type="sibTrans" cxnId="{EB70682E-ED13-4438-A0E3-350502A89EEC}">
      <dgm:prSet/>
      <dgm:spPr/>
      <dgm:t>
        <a:bodyPr/>
        <a:lstStyle/>
        <a:p>
          <a:endParaRPr lang="fr-FR"/>
        </a:p>
      </dgm:t>
    </dgm:pt>
    <dgm:pt modelId="{BA485A6F-B21F-46DC-820F-1F007BDEA4BE}">
      <dgm:prSet phldrT="[Texte]"/>
      <dgm:spPr/>
      <dgm:t>
        <a:bodyPr/>
        <a:lstStyle/>
        <a:p>
          <a:r>
            <a:rPr lang="fr-FR" dirty="0"/>
            <a:t>Styles</a:t>
          </a:r>
        </a:p>
      </dgm:t>
    </dgm:pt>
    <dgm:pt modelId="{7E351775-3EFF-449C-BC35-FDDFE267C4C5}" type="parTrans" cxnId="{C935CB5A-87FA-4099-B654-1D1BA9416DE9}">
      <dgm:prSet/>
      <dgm:spPr/>
      <dgm:t>
        <a:bodyPr/>
        <a:lstStyle/>
        <a:p>
          <a:endParaRPr lang="fr-FR"/>
        </a:p>
      </dgm:t>
    </dgm:pt>
    <dgm:pt modelId="{343AD736-EF7D-4293-A58B-F7DE7E1BF3BE}" type="sibTrans" cxnId="{C935CB5A-87FA-4099-B654-1D1BA9416DE9}">
      <dgm:prSet/>
      <dgm:spPr/>
      <dgm:t>
        <a:bodyPr/>
        <a:lstStyle/>
        <a:p>
          <a:endParaRPr lang="fr-FR"/>
        </a:p>
      </dgm:t>
    </dgm:pt>
    <dgm:pt modelId="{71BB9BED-74EA-4963-A3E9-A7C775408BD1}">
      <dgm:prSet phldrT="[Texte]"/>
      <dgm:spPr/>
      <dgm:t>
        <a:bodyPr/>
        <a:lstStyle/>
        <a:p>
          <a:r>
            <a:rPr lang="fr-FR" dirty="0" err="1"/>
            <a:t>Worksheet</a:t>
          </a:r>
          <a:r>
            <a:rPr lang="fr-FR" dirty="0"/>
            <a:t> +</a:t>
          </a:r>
        </a:p>
      </dgm:t>
    </dgm:pt>
    <dgm:pt modelId="{A4CBD843-3417-4388-A80E-B0711C8D85D3}" type="parTrans" cxnId="{CE56AFB7-B38B-438B-8A3F-33527C167EA6}">
      <dgm:prSet/>
      <dgm:spPr/>
      <dgm:t>
        <a:bodyPr/>
        <a:lstStyle/>
        <a:p>
          <a:endParaRPr lang="fr-FR"/>
        </a:p>
      </dgm:t>
    </dgm:pt>
    <dgm:pt modelId="{2F2E996B-113C-4D63-A8BE-C19758F46863}" type="sibTrans" cxnId="{CE56AFB7-B38B-438B-8A3F-33527C167EA6}">
      <dgm:prSet/>
      <dgm:spPr/>
      <dgm:t>
        <a:bodyPr/>
        <a:lstStyle/>
        <a:p>
          <a:endParaRPr lang="fr-FR"/>
        </a:p>
      </dgm:t>
    </dgm:pt>
    <dgm:pt modelId="{121DFB30-1895-4410-96FD-F28C7A2DEF1D}">
      <dgm:prSet phldrT="[Texte]"/>
      <dgm:spPr/>
      <dgm:t>
        <a:bodyPr/>
        <a:lstStyle/>
        <a:p>
          <a:r>
            <a:rPr lang="fr-FR" dirty="0" err="1"/>
            <a:t>Row,Cell</a:t>
          </a:r>
          <a:endParaRPr lang="fr-FR" dirty="0"/>
        </a:p>
      </dgm:t>
    </dgm:pt>
    <dgm:pt modelId="{57ADFAE1-E1BA-4D3A-908A-7BF1F764F9DC}" type="parTrans" cxnId="{B6500C29-4C2C-41D8-86B1-B47D0BB24883}">
      <dgm:prSet/>
      <dgm:spPr/>
      <dgm:t>
        <a:bodyPr/>
        <a:lstStyle/>
        <a:p>
          <a:endParaRPr lang="fr-FR"/>
        </a:p>
      </dgm:t>
    </dgm:pt>
    <dgm:pt modelId="{2F1A2039-1B7D-4932-9C9B-709A052322D5}" type="sibTrans" cxnId="{B6500C29-4C2C-41D8-86B1-B47D0BB24883}">
      <dgm:prSet/>
      <dgm:spPr/>
      <dgm:t>
        <a:bodyPr/>
        <a:lstStyle/>
        <a:p>
          <a:endParaRPr lang="fr-FR"/>
        </a:p>
      </dgm:t>
    </dgm:pt>
    <dgm:pt modelId="{A8E1AE2C-47E7-4E98-A5BA-30399C1DB7A7}">
      <dgm:prSet phldrT="[Texte]"/>
      <dgm:spPr/>
      <dgm:t>
        <a:bodyPr/>
        <a:lstStyle/>
        <a:p>
          <a:r>
            <a:rPr lang="fr-FR" dirty="0"/>
            <a:t>Style+</a:t>
          </a:r>
        </a:p>
      </dgm:t>
    </dgm:pt>
    <dgm:pt modelId="{A415325F-4D29-45BD-A1BE-8E9F0DAAD8DD}" type="parTrans" cxnId="{F30B0663-AB74-4BCF-96A6-A65B86D71E5D}">
      <dgm:prSet/>
      <dgm:spPr/>
      <dgm:t>
        <a:bodyPr/>
        <a:lstStyle/>
        <a:p>
          <a:endParaRPr lang="fr-FR"/>
        </a:p>
      </dgm:t>
    </dgm:pt>
    <dgm:pt modelId="{B38CB114-1F2B-4F03-9D79-E265571B661B}" type="sibTrans" cxnId="{F30B0663-AB74-4BCF-96A6-A65B86D71E5D}">
      <dgm:prSet/>
      <dgm:spPr/>
      <dgm:t>
        <a:bodyPr/>
        <a:lstStyle/>
        <a:p>
          <a:endParaRPr lang="fr-FR"/>
        </a:p>
      </dgm:t>
    </dgm:pt>
    <dgm:pt modelId="{E9604839-3C9B-47FC-9ED9-3BFC057319E7}">
      <dgm:prSet phldrT="[Texte]"/>
      <dgm:spPr/>
      <dgm:t>
        <a:bodyPr/>
        <a:lstStyle/>
        <a:p>
          <a:r>
            <a:rPr lang="fr-FR" dirty="0"/>
            <a:t>Table+</a:t>
          </a:r>
        </a:p>
      </dgm:t>
    </dgm:pt>
    <dgm:pt modelId="{847C4C8A-0EF2-4E93-A61E-FFDAEEC1D7AB}" type="parTrans" cxnId="{19D55DE7-9090-411D-A72E-B0822CA725FB}">
      <dgm:prSet/>
      <dgm:spPr/>
      <dgm:t>
        <a:bodyPr/>
        <a:lstStyle/>
        <a:p>
          <a:endParaRPr lang="fr-FR"/>
        </a:p>
      </dgm:t>
    </dgm:pt>
    <dgm:pt modelId="{51A048D1-0E26-4D55-8E4A-026DD856FE92}" type="sibTrans" cxnId="{19D55DE7-9090-411D-A72E-B0822CA725FB}">
      <dgm:prSet/>
      <dgm:spPr/>
      <dgm:t>
        <a:bodyPr/>
        <a:lstStyle/>
        <a:p>
          <a:endParaRPr lang="fr-FR"/>
        </a:p>
      </dgm:t>
    </dgm:pt>
    <dgm:pt modelId="{6C7482BC-A92E-4647-8231-3DE74095A242}">
      <dgm:prSet phldrT="[Texte]" custT="1"/>
      <dgm:spPr/>
      <dgm:t>
        <a:bodyPr/>
        <a:lstStyle/>
        <a:p>
          <a:r>
            <a:rPr lang="fr-FR" sz="1600" dirty="0"/>
            <a:t>…</a:t>
          </a:r>
        </a:p>
      </dgm:t>
    </dgm:pt>
    <dgm:pt modelId="{ABB0099C-AFA3-41DF-B4CA-BB4FC775579C}" type="parTrans" cxnId="{607C7DC2-40A7-4090-9B56-DB64AC9E473A}">
      <dgm:prSet/>
      <dgm:spPr/>
      <dgm:t>
        <a:bodyPr/>
        <a:lstStyle/>
        <a:p>
          <a:endParaRPr lang="fr-FR"/>
        </a:p>
      </dgm:t>
    </dgm:pt>
    <dgm:pt modelId="{95298B90-2D8B-4EF6-A48F-79B328FE9E45}" type="sibTrans" cxnId="{607C7DC2-40A7-4090-9B56-DB64AC9E473A}">
      <dgm:prSet/>
      <dgm:spPr/>
      <dgm:t>
        <a:bodyPr/>
        <a:lstStyle/>
        <a:p>
          <a:endParaRPr lang="fr-FR"/>
        </a:p>
      </dgm:t>
    </dgm:pt>
    <dgm:pt modelId="{B1727068-F303-448F-855B-B104DA8094B4}">
      <dgm:prSet phldrT="[Texte]"/>
      <dgm:spPr/>
      <dgm:t>
        <a:bodyPr/>
        <a:lstStyle/>
        <a:p>
          <a:r>
            <a:rPr lang="fr-FR" dirty="0"/>
            <a:t>…</a:t>
          </a:r>
        </a:p>
      </dgm:t>
    </dgm:pt>
    <dgm:pt modelId="{A4324E07-4432-4267-AE68-185132485ECD}" type="parTrans" cxnId="{94B12A1B-E880-4E41-8A5F-7721A54D9B33}">
      <dgm:prSet/>
      <dgm:spPr/>
      <dgm:t>
        <a:bodyPr/>
        <a:lstStyle/>
        <a:p>
          <a:endParaRPr lang="fr-FR"/>
        </a:p>
      </dgm:t>
    </dgm:pt>
    <dgm:pt modelId="{13DA4EA7-2552-4AE9-B904-52E1BACB9870}" type="sibTrans" cxnId="{94B12A1B-E880-4E41-8A5F-7721A54D9B33}">
      <dgm:prSet/>
      <dgm:spPr/>
      <dgm:t>
        <a:bodyPr/>
        <a:lstStyle/>
        <a:p>
          <a:endParaRPr lang="fr-FR"/>
        </a:p>
      </dgm:t>
    </dgm:pt>
    <dgm:pt modelId="{0C36E68E-609A-41AB-98CD-BCE362D845E8}" type="pres">
      <dgm:prSet presAssocID="{AF287140-2447-44F5-8D53-7B6226FB1B57}" presName="diagram" presStyleCnt="0">
        <dgm:presLayoutVars>
          <dgm:chPref val="1"/>
          <dgm:dir/>
          <dgm:animOne val="branch"/>
          <dgm:animLvl val="lvl"/>
          <dgm:resizeHandles val="exact"/>
        </dgm:presLayoutVars>
      </dgm:prSet>
      <dgm:spPr/>
    </dgm:pt>
    <dgm:pt modelId="{57C5D4ED-00FA-4C74-BCF1-1B7FAE1B5C7C}" type="pres">
      <dgm:prSet presAssocID="{D837E181-2920-4214-8E12-432D1DA4EB7C}" presName="root1" presStyleCnt="0"/>
      <dgm:spPr/>
    </dgm:pt>
    <dgm:pt modelId="{56FB13E0-9524-4236-8454-1EE7534CD57B}" type="pres">
      <dgm:prSet presAssocID="{D837E181-2920-4214-8E12-432D1DA4EB7C}" presName="LevelOneTextNode" presStyleLbl="node0" presStyleIdx="0" presStyleCnt="1" custScaleX="158796">
        <dgm:presLayoutVars>
          <dgm:chPref val="3"/>
        </dgm:presLayoutVars>
      </dgm:prSet>
      <dgm:spPr/>
    </dgm:pt>
    <dgm:pt modelId="{29D3954B-40EE-4504-9236-26A506A60416}" type="pres">
      <dgm:prSet presAssocID="{D837E181-2920-4214-8E12-432D1DA4EB7C}" presName="level2hierChild" presStyleCnt="0"/>
      <dgm:spPr/>
    </dgm:pt>
    <dgm:pt modelId="{897FC064-15B7-4E25-A161-8C5A502CFAAA}" type="pres">
      <dgm:prSet presAssocID="{C3CF7142-D2C1-425F-B218-4D3412316EBC}" presName="conn2-1" presStyleLbl="parChTrans1D2" presStyleIdx="0" presStyleCnt="3"/>
      <dgm:spPr/>
    </dgm:pt>
    <dgm:pt modelId="{0A9111DD-C7AE-48EC-9D26-B89820290A6B}" type="pres">
      <dgm:prSet presAssocID="{C3CF7142-D2C1-425F-B218-4D3412316EBC}" presName="connTx" presStyleLbl="parChTrans1D2" presStyleIdx="0" presStyleCnt="3"/>
      <dgm:spPr/>
    </dgm:pt>
    <dgm:pt modelId="{0E446346-D6AC-4F8F-999E-0E53A59DFC2B}" type="pres">
      <dgm:prSet presAssocID="{9AB95478-761C-4297-9E2E-B48A4B0FE08B}" presName="root2" presStyleCnt="0"/>
      <dgm:spPr/>
    </dgm:pt>
    <dgm:pt modelId="{F7039B37-92D1-4AE5-8454-30CC782937AC}" type="pres">
      <dgm:prSet presAssocID="{9AB95478-761C-4297-9E2E-B48A4B0FE08B}" presName="LevelTwoTextNode" presStyleLbl="node2" presStyleIdx="0" presStyleCnt="3" custScaleX="270931" custLinFactNeighborX="-2002" custLinFactNeighborY="-30084">
        <dgm:presLayoutVars>
          <dgm:chPref val="3"/>
        </dgm:presLayoutVars>
      </dgm:prSet>
      <dgm:spPr/>
    </dgm:pt>
    <dgm:pt modelId="{80BAC1D7-6725-4A21-9802-637860DCE139}" type="pres">
      <dgm:prSet presAssocID="{9AB95478-761C-4297-9E2E-B48A4B0FE08B}" presName="level3hierChild" presStyleCnt="0"/>
      <dgm:spPr/>
    </dgm:pt>
    <dgm:pt modelId="{2D7D779E-7E21-4EC5-BDAD-D1A49EFA115D}" type="pres">
      <dgm:prSet presAssocID="{ABB0099C-AFA3-41DF-B4CA-BB4FC775579C}" presName="conn2-1" presStyleLbl="parChTrans1D3" presStyleIdx="0" presStyleCnt="3"/>
      <dgm:spPr/>
    </dgm:pt>
    <dgm:pt modelId="{FAFC6F6E-02C5-4A95-88A3-038F4EF48096}" type="pres">
      <dgm:prSet presAssocID="{ABB0099C-AFA3-41DF-B4CA-BB4FC775579C}" presName="connTx" presStyleLbl="parChTrans1D3" presStyleIdx="0" presStyleCnt="3"/>
      <dgm:spPr/>
    </dgm:pt>
    <dgm:pt modelId="{E0B38FB8-2DA6-4A07-AD1F-EF5C24ACB34C}" type="pres">
      <dgm:prSet presAssocID="{6C7482BC-A92E-4647-8231-3DE74095A242}" presName="root2" presStyleCnt="0"/>
      <dgm:spPr/>
    </dgm:pt>
    <dgm:pt modelId="{1808D7BF-C8B8-4930-802C-82D7822DDC12}" type="pres">
      <dgm:prSet presAssocID="{6C7482BC-A92E-4647-8231-3DE74095A242}" presName="LevelTwoTextNode" presStyleLbl="node3" presStyleIdx="0" presStyleCnt="3" custScaleX="56434" custScaleY="94984" custLinFactNeighborX="13034" custLinFactNeighborY="-48887">
        <dgm:presLayoutVars>
          <dgm:chPref val="3"/>
        </dgm:presLayoutVars>
      </dgm:prSet>
      <dgm:spPr/>
    </dgm:pt>
    <dgm:pt modelId="{B7EA4158-E8C7-4B7C-B29B-64BBEBD12D68}" type="pres">
      <dgm:prSet presAssocID="{6C7482BC-A92E-4647-8231-3DE74095A242}" presName="level3hierChild" presStyleCnt="0"/>
      <dgm:spPr/>
    </dgm:pt>
    <dgm:pt modelId="{5B5B3C97-43BE-4BB4-BE09-8CF6CC1A4DC8}" type="pres">
      <dgm:prSet presAssocID="{7E351775-3EFF-449C-BC35-FDDFE267C4C5}" presName="conn2-1" presStyleLbl="parChTrans1D2" presStyleIdx="1" presStyleCnt="3"/>
      <dgm:spPr/>
    </dgm:pt>
    <dgm:pt modelId="{2AD602A4-7B26-4716-BCFE-5178E9ECC541}" type="pres">
      <dgm:prSet presAssocID="{7E351775-3EFF-449C-BC35-FDDFE267C4C5}" presName="connTx" presStyleLbl="parChTrans1D2" presStyleIdx="1" presStyleCnt="3"/>
      <dgm:spPr/>
    </dgm:pt>
    <dgm:pt modelId="{094DFB88-ADA9-43D8-B560-D3726D461D87}" type="pres">
      <dgm:prSet presAssocID="{BA485A6F-B21F-46DC-820F-1F007BDEA4BE}" presName="root2" presStyleCnt="0"/>
      <dgm:spPr/>
    </dgm:pt>
    <dgm:pt modelId="{AE42F74B-DF5F-47E7-83A2-701F508F2A37}" type="pres">
      <dgm:prSet presAssocID="{BA485A6F-B21F-46DC-820F-1F007BDEA4BE}" presName="LevelTwoTextNode" presStyleLbl="node2" presStyleIdx="1" presStyleCnt="3">
        <dgm:presLayoutVars>
          <dgm:chPref val="3"/>
        </dgm:presLayoutVars>
      </dgm:prSet>
      <dgm:spPr/>
    </dgm:pt>
    <dgm:pt modelId="{AA2D23E6-4FCF-4E15-9BC1-5740C70E54DC}" type="pres">
      <dgm:prSet presAssocID="{BA485A6F-B21F-46DC-820F-1F007BDEA4BE}" presName="level3hierChild" presStyleCnt="0"/>
      <dgm:spPr/>
    </dgm:pt>
    <dgm:pt modelId="{D501E6BD-EFE7-4A49-9AC8-4BE7CC28628A}" type="pres">
      <dgm:prSet presAssocID="{A415325F-4D29-45BD-A1BE-8E9F0DAAD8DD}" presName="conn2-1" presStyleLbl="parChTrans1D3" presStyleIdx="1" presStyleCnt="3"/>
      <dgm:spPr/>
    </dgm:pt>
    <dgm:pt modelId="{DF9F3707-87FC-4011-B4AB-9EBF2F464932}" type="pres">
      <dgm:prSet presAssocID="{A415325F-4D29-45BD-A1BE-8E9F0DAAD8DD}" presName="connTx" presStyleLbl="parChTrans1D3" presStyleIdx="1" presStyleCnt="3"/>
      <dgm:spPr/>
    </dgm:pt>
    <dgm:pt modelId="{AE58D4F5-A11B-4E7D-8397-E0BD475B0752}" type="pres">
      <dgm:prSet presAssocID="{A8E1AE2C-47E7-4E98-A5BA-30399C1DB7A7}" presName="root2" presStyleCnt="0"/>
      <dgm:spPr/>
    </dgm:pt>
    <dgm:pt modelId="{B2170F5C-E9E3-40DF-A316-FE0591184BE1}" type="pres">
      <dgm:prSet presAssocID="{A8E1AE2C-47E7-4E98-A5BA-30399C1DB7A7}" presName="LevelTwoTextNode" presStyleLbl="node3" presStyleIdx="1" presStyleCnt="3">
        <dgm:presLayoutVars>
          <dgm:chPref val="3"/>
        </dgm:presLayoutVars>
      </dgm:prSet>
      <dgm:spPr/>
    </dgm:pt>
    <dgm:pt modelId="{53F7CD39-F152-467D-8756-BBDDD8EF3366}" type="pres">
      <dgm:prSet presAssocID="{A8E1AE2C-47E7-4E98-A5BA-30399C1DB7A7}" presName="level3hierChild" presStyleCnt="0"/>
      <dgm:spPr/>
    </dgm:pt>
    <dgm:pt modelId="{74D7DE4F-0659-46ED-AC18-BEA69630B8A0}" type="pres">
      <dgm:prSet presAssocID="{A4324E07-4432-4267-AE68-185132485ECD}" presName="conn2-1" presStyleLbl="parChTrans1D4" presStyleIdx="0" presStyleCnt="2"/>
      <dgm:spPr/>
    </dgm:pt>
    <dgm:pt modelId="{94ED0C61-38A7-4A89-B474-60182FBD7054}" type="pres">
      <dgm:prSet presAssocID="{A4324E07-4432-4267-AE68-185132485ECD}" presName="connTx" presStyleLbl="parChTrans1D4" presStyleIdx="0" presStyleCnt="2"/>
      <dgm:spPr/>
    </dgm:pt>
    <dgm:pt modelId="{00A40067-AFDB-45F2-B6FE-CC835068F15E}" type="pres">
      <dgm:prSet presAssocID="{B1727068-F303-448F-855B-B104DA8094B4}" presName="root2" presStyleCnt="0"/>
      <dgm:spPr/>
    </dgm:pt>
    <dgm:pt modelId="{CC01AA2E-63DC-4932-A57D-77A90B0574AA}" type="pres">
      <dgm:prSet presAssocID="{B1727068-F303-448F-855B-B104DA8094B4}" presName="LevelTwoTextNode" presStyleLbl="node4" presStyleIdx="0" presStyleCnt="2" custScaleX="69304" custScaleY="64252">
        <dgm:presLayoutVars>
          <dgm:chPref val="3"/>
        </dgm:presLayoutVars>
      </dgm:prSet>
      <dgm:spPr/>
    </dgm:pt>
    <dgm:pt modelId="{89791C9E-90A1-49AE-B41F-58D42A990ADD}" type="pres">
      <dgm:prSet presAssocID="{B1727068-F303-448F-855B-B104DA8094B4}" presName="level3hierChild" presStyleCnt="0"/>
      <dgm:spPr/>
    </dgm:pt>
    <dgm:pt modelId="{18DD3230-A6BD-4590-8A60-C06394B74D62}" type="pres">
      <dgm:prSet presAssocID="{A4CBD843-3417-4388-A80E-B0711C8D85D3}" presName="conn2-1" presStyleLbl="parChTrans1D2" presStyleIdx="2" presStyleCnt="3"/>
      <dgm:spPr/>
    </dgm:pt>
    <dgm:pt modelId="{80D20A30-055D-4370-8E69-6021CBB97B59}" type="pres">
      <dgm:prSet presAssocID="{A4CBD843-3417-4388-A80E-B0711C8D85D3}" presName="connTx" presStyleLbl="parChTrans1D2" presStyleIdx="2" presStyleCnt="3"/>
      <dgm:spPr/>
    </dgm:pt>
    <dgm:pt modelId="{52F7FC24-DA5F-46D7-9148-E6555DBD923B}" type="pres">
      <dgm:prSet presAssocID="{71BB9BED-74EA-4963-A3E9-A7C775408BD1}" presName="root2" presStyleCnt="0"/>
      <dgm:spPr/>
    </dgm:pt>
    <dgm:pt modelId="{18A91142-3974-48A6-B18D-7C75E1569CC9}" type="pres">
      <dgm:prSet presAssocID="{71BB9BED-74EA-4963-A3E9-A7C775408BD1}" presName="LevelTwoTextNode" presStyleLbl="node2" presStyleIdx="2" presStyleCnt="3" custScaleX="135701" custLinFactNeighborX="-2002" custLinFactNeighborY="57218">
        <dgm:presLayoutVars>
          <dgm:chPref val="3"/>
        </dgm:presLayoutVars>
      </dgm:prSet>
      <dgm:spPr/>
    </dgm:pt>
    <dgm:pt modelId="{B99DC8DB-7006-4EA6-B51C-265E52244C67}" type="pres">
      <dgm:prSet presAssocID="{71BB9BED-74EA-4963-A3E9-A7C775408BD1}" presName="level3hierChild" presStyleCnt="0"/>
      <dgm:spPr/>
    </dgm:pt>
    <dgm:pt modelId="{2F3BC466-C9D5-44CF-BFF9-50C08DD88212}" type="pres">
      <dgm:prSet presAssocID="{847C4C8A-0EF2-4E93-A61E-FFDAEEC1D7AB}" presName="conn2-1" presStyleLbl="parChTrans1D3" presStyleIdx="2" presStyleCnt="3"/>
      <dgm:spPr/>
    </dgm:pt>
    <dgm:pt modelId="{D90EF43F-577C-4279-9A10-73E41B499518}" type="pres">
      <dgm:prSet presAssocID="{847C4C8A-0EF2-4E93-A61E-FFDAEEC1D7AB}" presName="connTx" presStyleLbl="parChTrans1D3" presStyleIdx="2" presStyleCnt="3"/>
      <dgm:spPr/>
    </dgm:pt>
    <dgm:pt modelId="{2A8A1CC1-7E6C-4D76-965A-AF95EB504D20}" type="pres">
      <dgm:prSet presAssocID="{E9604839-3C9B-47FC-9ED9-3BFC057319E7}" presName="root2" presStyleCnt="0"/>
      <dgm:spPr/>
    </dgm:pt>
    <dgm:pt modelId="{EBE90951-556A-48F7-A95D-7DB610448A00}" type="pres">
      <dgm:prSet presAssocID="{E9604839-3C9B-47FC-9ED9-3BFC057319E7}" presName="LevelTwoTextNode" presStyleLbl="node3" presStyleIdx="2" presStyleCnt="3" custLinFactNeighborX="-6598" custLinFactNeighborY="40922">
        <dgm:presLayoutVars>
          <dgm:chPref val="3"/>
        </dgm:presLayoutVars>
      </dgm:prSet>
      <dgm:spPr/>
    </dgm:pt>
    <dgm:pt modelId="{F8116782-79F7-4CD8-8665-DE881D165E90}" type="pres">
      <dgm:prSet presAssocID="{E9604839-3C9B-47FC-9ED9-3BFC057319E7}" presName="level3hierChild" presStyleCnt="0"/>
      <dgm:spPr/>
    </dgm:pt>
    <dgm:pt modelId="{AF15360F-16CE-4B97-A903-8F6051908CDF}" type="pres">
      <dgm:prSet presAssocID="{57ADFAE1-E1BA-4D3A-908A-7BF1F764F9DC}" presName="conn2-1" presStyleLbl="parChTrans1D4" presStyleIdx="1" presStyleCnt="2"/>
      <dgm:spPr/>
    </dgm:pt>
    <dgm:pt modelId="{C96181AB-B18C-4C36-B468-B3D792F49605}" type="pres">
      <dgm:prSet presAssocID="{57ADFAE1-E1BA-4D3A-908A-7BF1F764F9DC}" presName="connTx" presStyleLbl="parChTrans1D4" presStyleIdx="1" presStyleCnt="2"/>
      <dgm:spPr/>
    </dgm:pt>
    <dgm:pt modelId="{705EBE6E-D76D-4636-A72F-21AB3F7FC21B}" type="pres">
      <dgm:prSet presAssocID="{121DFB30-1895-4410-96FD-F28C7A2DEF1D}" presName="root2" presStyleCnt="0"/>
      <dgm:spPr/>
    </dgm:pt>
    <dgm:pt modelId="{991A9475-062F-4612-A061-9C90B7A9180F}" type="pres">
      <dgm:prSet presAssocID="{121DFB30-1895-4410-96FD-F28C7A2DEF1D}" presName="LevelTwoTextNode" presStyleLbl="node4" presStyleIdx="1" presStyleCnt="2" custLinFactNeighborX="64" custLinFactNeighborY="40922">
        <dgm:presLayoutVars>
          <dgm:chPref val="3"/>
        </dgm:presLayoutVars>
      </dgm:prSet>
      <dgm:spPr/>
    </dgm:pt>
    <dgm:pt modelId="{3AC6CBF4-73E2-4350-9EEE-15ED55887D23}" type="pres">
      <dgm:prSet presAssocID="{121DFB30-1895-4410-96FD-F28C7A2DEF1D}" presName="level3hierChild" presStyleCnt="0"/>
      <dgm:spPr/>
    </dgm:pt>
  </dgm:ptLst>
  <dgm:cxnLst>
    <dgm:cxn modelId="{FEEB5604-1098-4775-8A2B-B20F0101541E}" type="presOf" srcId="{ABB0099C-AFA3-41DF-B4CA-BB4FC775579C}" destId="{2D7D779E-7E21-4EC5-BDAD-D1A49EFA115D}" srcOrd="0" destOrd="0" presId="urn:microsoft.com/office/officeart/2005/8/layout/hierarchy2"/>
    <dgm:cxn modelId="{0E32310C-09E9-4B09-BBD2-43DA63F4A9B2}" type="presOf" srcId="{A415325F-4D29-45BD-A1BE-8E9F0DAAD8DD}" destId="{DF9F3707-87FC-4011-B4AB-9EBF2F464932}" srcOrd="1" destOrd="0" presId="urn:microsoft.com/office/officeart/2005/8/layout/hierarchy2"/>
    <dgm:cxn modelId="{71FABC0E-4294-4A02-87BE-76C3AEF1DF3E}" type="presOf" srcId="{6C7482BC-A92E-4647-8231-3DE74095A242}" destId="{1808D7BF-C8B8-4930-802C-82D7822DDC12}" srcOrd="0" destOrd="0" presId="urn:microsoft.com/office/officeart/2005/8/layout/hierarchy2"/>
    <dgm:cxn modelId="{94B12A1B-E880-4E41-8A5F-7721A54D9B33}" srcId="{A8E1AE2C-47E7-4E98-A5BA-30399C1DB7A7}" destId="{B1727068-F303-448F-855B-B104DA8094B4}" srcOrd="0" destOrd="0" parTransId="{A4324E07-4432-4267-AE68-185132485ECD}" sibTransId="{13DA4EA7-2552-4AE9-B904-52E1BACB9870}"/>
    <dgm:cxn modelId="{9E469327-A066-40CC-B9E3-CCBF40F3BF79}" type="presOf" srcId="{A4324E07-4432-4267-AE68-185132485ECD}" destId="{74D7DE4F-0659-46ED-AC18-BEA69630B8A0}" srcOrd="0" destOrd="0" presId="urn:microsoft.com/office/officeart/2005/8/layout/hierarchy2"/>
    <dgm:cxn modelId="{B6500C29-4C2C-41D8-86B1-B47D0BB24883}" srcId="{E9604839-3C9B-47FC-9ED9-3BFC057319E7}" destId="{121DFB30-1895-4410-96FD-F28C7A2DEF1D}" srcOrd="0" destOrd="0" parTransId="{57ADFAE1-E1BA-4D3A-908A-7BF1F764F9DC}" sibTransId="{2F1A2039-1B7D-4932-9C9B-709A052322D5}"/>
    <dgm:cxn modelId="{807B7D2A-BC63-4292-B9C4-ED4CC7A1CDA6}" type="presOf" srcId="{71BB9BED-74EA-4963-A3E9-A7C775408BD1}" destId="{18A91142-3974-48A6-B18D-7C75E1569CC9}" srcOrd="0" destOrd="0" presId="urn:microsoft.com/office/officeart/2005/8/layout/hierarchy2"/>
    <dgm:cxn modelId="{D327EA2B-F9FC-4C0E-AC72-0438032ED2EB}" type="presOf" srcId="{57ADFAE1-E1BA-4D3A-908A-7BF1F764F9DC}" destId="{AF15360F-16CE-4B97-A903-8F6051908CDF}" srcOrd="0" destOrd="0" presId="urn:microsoft.com/office/officeart/2005/8/layout/hierarchy2"/>
    <dgm:cxn modelId="{BCAFF92B-B730-4506-B301-A44DBA061AD6}" type="presOf" srcId="{A4CBD843-3417-4388-A80E-B0711C8D85D3}" destId="{80D20A30-055D-4370-8E69-6021CBB97B59}" srcOrd="1" destOrd="0" presId="urn:microsoft.com/office/officeart/2005/8/layout/hierarchy2"/>
    <dgm:cxn modelId="{EB70682E-ED13-4438-A0E3-350502A89EEC}" srcId="{D837E181-2920-4214-8E12-432D1DA4EB7C}" destId="{9AB95478-761C-4297-9E2E-B48A4B0FE08B}" srcOrd="0" destOrd="0" parTransId="{C3CF7142-D2C1-425F-B218-4D3412316EBC}" sibTransId="{4310B303-6578-46A8-8D46-008231153E36}"/>
    <dgm:cxn modelId="{14870E38-5AF7-4804-8AAB-A7B57F336B5F}" type="presOf" srcId="{ABB0099C-AFA3-41DF-B4CA-BB4FC775579C}" destId="{FAFC6F6E-02C5-4A95-88A3-038F4EF48096}" srcOrd="1" destOrd="0" presId="urn:microsoft.com/office/officeart/2005/8/layout/hierarchy2"/>
    <dgm:cxn modelId="{5F25445F-D984-46CE-9523-159E1EA8E6D5}" type="presOf" srcId="{C3CF7142-D2C1-425F-B218-4D3412316EBC}" destId="{897FC064-15B7-4E25-A161-8C5A502CFAAA}" srcOrd="0" destOrd="0" presId="urn:microsoft.com/office/officeart/2005/8/layout/hierarchy2"/>
    <dgm:cxn modelId="{F30B0663-AB74-4BCF-96A6-A65B86D71E5D}" srcId="{BA485A6F-B21F-46DC-820F-1F007BDEA4BE}" destId="{A8E1AE2C-47E7-4E98-A5BA-30399C1DB7A7}" srcOrd="0" destOrd="0" parTransId="{A415325F-4D29-45BD-A1BE-8E9F0DAAD8DD}" sibTransId="{B38CB114-1F2B-4F03-9D79-E265571B661B}"/>
    <dgm:cxn modelId="{59854763-EEB2-4A64-8ACC-2CE90224782A}" type="presOf" srcId="{A4CBD843-3417-4388-A80E-B0711C8D85D3}" destId="{18DD3230-A6BD-4590-8A60-C06394B74D62}" srcOrd="0" destOrd="0" presId="urn:microsoft.com/office/officeart/2005/8/layout/hierarchy2"/>
    <dgm:cxn modelId="{5AED4F44-6EA6-4395-BA62-6057EFB3FCFA}" type="presOf" srcId="{9AB95478-761C-4297-9E2E-B48A4B0FE08B}" destId="{F7039B37-92D1-4AE5-8454-30CC782937AC}" srcOrd="0" destOrd="0" presId="urn:microsoft.com/office/officeart/2005/8/layout/hierarchy2"/>
    <dgm:cxn modelId="{7F90E644-EA8D-49A5-A146-706F6AEFAB1D}" type="presOf" srcId="{A415325F-4D29-45BD-A1BE-8E9F0DAAD8DD}" destId="{D501E6BD-EFE7-4A49-9AC8-4BE7CC28628A}" srcOrd="0" destOrd="0" presId="urn:microsoft.com/office/officeart/2005/8/layout/hierarchy2"/>
    <dgm:cxn modelId="{10100C6A-D680-4F62-B49D-55AE2D06E1BC}" type="presOf" srcId="{A8E1AE2C-47E7-4E98-A5BA-30399C1DB7A7}" destId="{B2170F5C-E9E3-40DF-A316-FE0591184BE1}" srcOrd="0" destOrd="0" presId="urn:microsoft.com/office/officeart/2005/8/layout/hierarchy2"/>
    <dgm:cxn modelId="{0AA11D6A-7345-460F-BEF9-02DDF4980EE2}" type="presOf" srcId="{D837E181-2920-4214-8E12-432D1DA4EB7C}" destId="{56FB13E0-9524-4236-8454-1EE7534CD57B}" srcOrd="0" destOrd="0" presId="urn:microsoft.com/office/officeart/2005/8/layout/hierarchy2"/>
    <dgm:cxn modelId="{B983EB6F-C2E7-4E08-87D5-FB906D569F24}" type="presOf" srcId="{C3CF7142-D2C1-425F-B218-4D3412316EBC}" destId="{0A9111DD-C7AE-48EC-9D26-B89820290A6B}" srcOrd="1" destOrd="0" presId="urn:microsoft.com/office/officeart/2005/8/layout/hierarchy2"/>
    <dgm:cxn modelId="{A2B02055-8BFF-4528-81C5-DFB0FE29BD7A}" type="presOf" srcId="{BA485A6F-B21F-46DC-820F-1F007BDEA4BE}" destId="{AE42F74B-DF5F-47E7-83A2-701F508F2A37}" srcOrd="0" destOrd="0" presId="urn:microsoft.com/office/officeart/2005/8/layout/hierarchy2"/>
    <dgm:cxn modelId="{C935CB5A-87FA-4099-B654-1D1BA9416DE9}" srcId="{D837E181-2920-4214-8E12-432D1DA4EB7C}" destId="{BA485A6F-B21F-46DC-820F-1F007BDEA4BE}" srcOrd="1" destOrd="0" parTransId="{7E351775-3EFF-449C-BC35-FDDFE267C4C5}" sibTransId="{343AD736-EF7D-4293-A58B-F7DE7E1BF3BE}"/>
    <dgm:cxn modelId="{AB98BE81-A6BD-4737-8D51-9AE0218DC5AD}" type="presOf" srcId="{A4324E07-4432-4267-AE68-185132485ECD}" destId="{94ED0C61-38A7-4A89-B474-60182FBD7054}" srcOrd="1" destOrd="0" presId="urn:microsoft.com/office/officeart/2005/8/layout/hierarchy2"/>
    <dgm:cxn modelId="{31C8AB8A-DCE8-481A-852C-68D4831E9E7B}" type="presOf" srcId="{57ADFAE1-E1BA-4D3A-908A-7BF1F764F9DC}" destId="{C96181AB-B18C-4C36-B468-B3D792F49605}" srcOrd="1" destOrd="0" presId="urn:microsoft.com/office/officeart/2005/8/layout/hierarchy2"/>
    <dgm:cxn modelId="{161FD898-51F3-4985-9345-6AD47F3BE9D2}" type="presOf" srcId="{121DFB30-1895-4410-96FD-F28C7A2DEF1D}" destId="{991A9475-062F-4612-A061-9C90B7A9180F}" srcOrd="0" destOrd="0" presId="urn:microsoft.com/office/officeart/2005/8/layout/hierarchy2"/>
    <dgm:cxn modelId="{472176A4-98F2-453C-83A1-BB9839E37E47}" type="presOf" srcId="{E9604839-3C9B-47FC-9ED9-3BFC057319E7}" destId="{EBE90951-556A-48F7-A95D-7DB610448A00}" srcOrd="0" destOrd="0" presId="urn:microsoft.com/office/officeart/2005/8/layout/hierarchy2"/>
    <dgm:cxn modelId="{7BB79DB0-CE2C-47BF-9ED3-08DC2DCBB50D}" type="presOf" srcId="{B1727068-F303-448F-855B-B104DA8094B4}" destId="{CC01AA2E-63DC-4932-A57D-77A90B0574AA}" srcOrd="0" destOrd="0" presId="urn:microsoft.com/office/officeart/2005/8/layout/hierarchy2"/>
    <dgm:cxn modelId="{CE56AFB7-B38B-438B-8A3F-33527C167EA6}" srcId="{D837E181-2920-4214-8E12-432D1DA4EB7C}" destId="{71BB9BED-74EA-4963-A3E9-A7C775408BD1}" srcOrd="2" destOrd="0" parTransId="{A4CBD843-3417-4388-A80E-B0711C8D85D3}" sibTransId="{2F2E996B-113C-4D63-A8BE-C19758F46863}"/>
    <dgm:cxn modelId="{214F1DBB-6431-4FAA-A8B2-757D52F6AA3A}" type="presOf" srcId="{847C4C8A-0EF2-4E93-A61E-FFDAEEC1D7AB}" destId="{D90EF43F-577C-4279-9A10-73E41B499518}" srcOrd="1" destOrd="0" presId="urn:microsoft.com/office/officeart/2005/8/layout/hierarchy2"/>
    <dgm:cxn modelId="{607C7DC2-40A7-4090-9B56-DB64AC9E473A}" srcId="{9AB95478-761C-4297-9E2E-B48A4B0FE08B}" destId="{6C7482BC-A92E-4647-8231-3DE74095A242}" srcOrd="0" destOrd="0" parTransId="{ABB0099C-AFA3-41DF-B4CA-BB4FC775579C}" sibTransId="{95298B90-2D8B-4EF6-A48F-79B328FE9E45}"/>
    <dgm:cxn modelId="{1B6ECCCD-28F0-4D50-834B-69BFD71ACC9B}" type="presOf" srcId="{847C4C8A-0EF2-4E93-A61E-FFDAEEC1D7AB}" destId="{2F3BC466-C9D5-44CF-BFF9-50C08DD88212}" srcOrd="0" destOrd="0" presId="urn:microsoft.com/office/officeart/2005/8/layout/hierarchy2"/>
    <dgm:cxn modelId="{AAA1E0D4-D245-4C78-8484-CA091DCACD29}" type="presOf" srcId="{AF287140-2447-44F5-8D53-7B6226FB1B57}" destId="{0C36E68E-609A-41AB-98CD-BCE362D845E8}" srcOrd="0" destOrd="0" presId="urn:microsoft.com/office/officeart/2005/8/layout/hierarchy2"/>
    <dgm:cxn modelId="{E45712D7-690D-4815-8A03-FA0D5495835A}" type="presOf" srcId="{7E351775-3EFF-449C-BC35-FDDFE267C4C5}" destId="{5B5B3C97-43BE-4BB4-BE09-8CF6CC1A4DC8}" srcOrd="0" destOrd="0" presId="urn:microsoft.com/office/officeart/2005/8/layout/hierarchy2"/>
    <dgm:cxn modelId="{916264E6-37E0-4572-AEE8-3EB0C2F26D2E}" type="presOf" srcId="{7E351775-3EFF-449C-BC35-FDDFE267C4C5}" destId="{2AD602A4-7B26-4716-BCFE-5178E9ECC541}" srcOrd="1" destOrd="0" presId="urn:microsoft.com/office/officeart/2005/8/layout/hierarchy2"/>
    <dgm:cxn modelId="{19D55DE7-9090-411D-A72E-B0822CA725FB}" srcId="{71BB9BED-74EA-4963-A3E9-A7C775408BD1}" destId="{E9604839-3C9B-47FC-9ED9-3BFC057319E7}" srcOrd="0" destOrd="0" parTransId="{847C4C8A-0EF2-4E93-A61E-FFDAEEC1D7AB}" sibTransId="{51A048D1-0E26-4D55-8E4A-026DD856FE92}"/>
    <dgm:cxn modelId="{A7331CFA-4173-4D30-886E-4678B7DAB05A}" srcId="{AF287140-2447-44F5-8D53-7B6226FB1B57}" destId="{D837E181-2920-4214-8E12-432D1DA4EB7C}" srcOrd="0" destOrd="0" parTransId="{EEEEAE0A-6EF7-41BD-94AE-09547E20DA69}" sibTransId="{0D23ED9E-7743-46FA-81D9-F866AD3C251E}"/>
    <dgm:cxn modelId="{5FEE5755-4662-4F8E-B5C7-FA27244AC786}" type="presParOf" srcId="{0C36E68E-609A-41AB-98CD-BCE362D845E8}" destId="{57C5D4ED-00FA-4C74-BCF1-1B7FAE1B5C7C}" srcOrd="0" destOrd="0" presId="urn:microsoft.com/office/officeart/2005/8/layout/hierarchy2"/>
    <dgm:cxn modelId="{E84A64F8-06D6-4EB8-BA23-D0CEC4FE1BAB}" type="presParOf" srcId="{57C5D4ED-00FA-4C74-BCF1-1B7FAE1B5C7C}" destId="{56FB13E0-9524-4236-8454-1EE7534CD57B}" srcOrd="0" destOrd="0" presId="urn:microsoft.com/office/officeart/2005/8/layout/hierarchy2"/>
    <dgm:cxn modelId="{F0234BA2-902C-4BA4-B686-9D67B733DC1D}" type="presParOf" srcId="{57C5D4ED-00FA-4C74-BCF1-1B7FAE1B5C7C}" destId="{29D3954B-40EE-4504-9236-26A506A60416}" srcOrd="1" destOrd="0" presId="urn:microsoft.com/office/officeart/2005/8/layout/hierarchy2"/>
    <dgm:cxn modelId="{4719B25F-2EEF-4BD3-B16B-4D56AE0A5F6E}" type="presParOf" srcId="{29D3954B-40EE-4504-9236-26A506A60416}" destId="{897FC064-15B7-4E25-A161-8C5A502CFAAA}" srcOrd="0" destOrd="0" presId="urn:microsoft.com/office/officeart/2005/8/layout/hierarchy2"/>
    <dgm:cxn modelId="{CA5BE3DE-90DC-40D1-A282-DAAFE0F5C56D}" type="presParOf" srcId="{897FC064-15B7-4E25-A161-8C5A502CFAAA}" destId="{0A9111DD-C7AE-48EC-9D26-B89820290A6B}" srcOrd="0" destOrd="0" presId="urn:microsoft.com/office/officeart/2005/8/layout/hierarchy2"/>
    <dgm:cxn modelId="{2139A58C-191E-4001-BDEB-B98205A35D04}" type="presParOf" srcId="{29D3954B-40EE-4504-9236-26A506A60416}" destId="{0E446346-D6AC-4F8F-999E-0E53A59DFC2B}" srcOrd="1" destOrd="0" presId="urn:microsoft.com/office/officeart/2005/8/layout/hierarchy2"/>
    <dgm:cxn modelId="{A4FADE17-9620-4C4C-8646-D98170BF48C7}" type="presParOf" srcId="{0E446346-D6AC-4F8F-999E-0E53A59DFC2B}" destId="{F7039B37-92D1-4AE5-8454-30CC782937AC}" srcOrd="0" destOrd="0" presId="urn:microsoft.com/office/officeart/2005/8/layout/hierarchy2"/>
    <dgm:cxn modelId="{9884603D-C569-462F-B23A-5A92E59BDFA3}" type="presParOf" srcId="{0E446346-D6AC-4F8F-999E-0E53A59DFC2B}" destId="{80BAC1D7-6725-4A21-9802-637860DCE139}" srcOrd="1" destOrd="0" presId="urn:microsoft.com/office/officeart/2005/8/layout/hierarchy2"/>
    <dgm:cxn modelId="{EAB0DCE9-9685-4F19-86D3-54BE2D76D0E8}" type="presParOf" srcId="{80BAC1D7-6725-4A21-9802-637860DCE139}" destId="{2D7D779E-7E21-4EC5-BDAD-D1A49EFA115D}" srcOrd="0" destOrd="0" presId="urn:microsoft.com/office/officeart/2005/8/layout/hierarchy2"/>
    <dgm:cxn modelId="{14AA3243-D6D5-41EB-85E2-037A45EAB4CA}" type="presParOf" srcId="{2D7D779E-7E21-4EC5-BDAD-D1A49EFA115D}" destId="{FAFC6F6E-02C5-4A95-88A3-038F4EF48096}" srcOrd="0" destOrd="0" presId="urn:microsoft.com/office/officeart/2005/8/layout/hierarchy2"/>
    <dgm:cxn modelId="{0C051BAE-492A-4B25-97E8-BCB7BC36C128}" type="presParOf" srcId="{80BAC1D7-6725-4A21-9802-637860DCE139}" destId="{E0B38FB8-2DA6-4A07-AD1F-EF5C24ACB34C}" srcOrd="1" destOrd="0" presId="urn:microsoft.com/office/officeart/2005/8/layout/hierarchy2"/>
    <dgm:cxn modelId="{049128AD-25B1-4CEC-80AA-D3F9A8DA8BED}" type="presParOf" srcId="{E0B38FB8-2DA6-4A07-AD1F-EF5C24ACB34C}" destId="{1808D7BF-C8B8-4930-802C-82D7822DDC12}" srcOrd="0" destOrd="0" presId="urn:microsoft.com/office/officeart/2005/8/layout/hierarchy2"/>
    <dgm:cxn modelId="{C05BF3BA-2351-4E9E-99E4-2D3D0B894858}" type="presParOf" srcId="{E0B38FB8-2DA6-4A07-AD1F-EF5C24ACB34C}" destId="{B7EA4158-E8C7-4B7C-B29B-64BBEBD12D68}" srcOrd="1" destOrd="0" presId="urn:microsoft.com/office/officeart/2005/8/layout/hierarchy2"/>
    <dgm:cxn modelId="{C1D51CD4-083C-4925-9A57-8E50A1B1FC84}" type="presParOf" srcId="{29D3954B-40EE-4504-9236-26A506A60416}" destId="{5B5B3C97-43BE-4BB4-BE09-8CF6CC1A4DC8}" srcOrd="2" destOrd="0" presId="urn:microsoft.com/office/officeart/2005/8/layout/hierarchy2"/>
    <dgm:cxn modelId="{A9D50D83-CC55-4EEC-B710-5AFFE8D36212}" type="presParOf" srcId="{5B5B3C97-43BE-4BB4-BE09-8CF6CC1A4DC8}" destId="{2AD602A4-7B26-4716-BCFE-5178E9ECC541}" srcOrd="0" destOrd="0" presId="urn:microsoft.com/office/officeart/2005/8/layout/hierarchy2"/>
    <dgm:cxn modelId="{4DDAB37F-8ACC-428A-A4A8-8C867292D235}" type="presParOf" srcId="{29D3954B-40EE-4504-9236-26A506A60416}" destId="{094DFB88-ADA9-43D8-B560-D3726D461D87}" srcOrd="3" destOrd="0" presId="urn:microsoft.com/office/officeart/2005/8/layout/hierarchy2"/>
    <dgm:cxn modelId="{F94618DF-C90E-4869-B9F7-FE58A312BB24}" type="presParOf" srcId="{094DFB88-ADA9-43D8-B560-D3726D461D87}" destId="{AE42F74B-DF5F-47E7-83A2-701F508F2A37}" srcOrd="0" destOrd="0" presId="urn:microsoft.com/office/officeart/2005/8/layout/hierarchy2"/>
    <dgm:cxn modelId="{99FDDF78-A3FB-4AA4-8769-ED1E3D6889A6}" type="presParOf" srcId="{094DFB88-ADA9-43D8-B560-D3726D461D87}" destId="{AA2D23E6-4FCF-4E15-9BC1-5740C70E54DC}" srcOrd="1" destOrd="0" presId="urn:microsoft.com/office/officeart/2005/8/layout/hierarchy2"/>
    <dgm:cxn modelId="{0FF5D04E-F6C2-47F1-941C-BA6BBC2DA23F}" type="presParOf" srcId="{AA2D23E6-4FCF-4E15-9BC1-5740C70E54DC}" destId="{D501E6BD-EFE7-4A49-9AC8-4BE7CC28628A}" srcOrd="0" destOrd="0" presId="urn:microsoft.com/office/officeart/2005/8/layout/hierarchy2"/>
    <dgm:cxn modelId="{BB9E1BA4-D88D-466A-A485-0DA4D4426863}" type="presParOf" srcId="{D501E6BD-EFE7-4A49-9AC8-4BE7CC28628A}" destId="{DF9F3707-87FC-4011-B4AB-9EBF2F464932}" srcOrd="0" destOrd="0" presId="urn:microsoft.com/office/officeart/2005/8/layout/hierarchy2"/>
    <dgm:cxn modelId="{48B1E023-7CCE-43FA-9985-28C0008956B1}" type="presParOf" srcId="{AA2D23E6-4FCF-4E15-9BC1-5740C70E54DC}" destId="{AE58D4F5-A11B-4E7D-8397-E0BD475B0752}" srcOrd="1" destOrd="0" presId="urn:microsoft.com/office/officeart/2005/8/layout/hierarchy2"/>
    <dgm:cxn modelId="{2080C109-F074-4441-8999-FBE8B15FCE84}" type="presParOf" srcId="{AE58D4F5-A11B-4E7D-8397-E0BD475B0752}" destId="{B2170F5C-E9E3-40DF-A316-FE0591184BE1}" srcOrd="0" destOrd="0" presId="urn:microsoft.com/office/officeart/2005/8/layout/hierarchy2"/>
    <dgm:cxn modelId="{02DF182F-F350-40E1-A049-6327C55101CF}" type="presParOf" srcId="{AE58D4F5-A11B-4E7D-8397-E0BD475B0752}" destId="{53F7CD39-F152-467D-8756-BBDDD8EF3366}" srcOrd="1" destOrd="0" presId="urn:microsoft.com/office/officeart/2005/8/layout/hierarchy2"/>
    <dgm:cxn modelId="{A46C1027-0A8B-4B79-B8E4-83C7D6C974CD}" type="presParOf" srcId="{53F7CD39-F152-467D-8756-BBDDD8EF3366}" destId="{74D7DE4F-0659-46ED-AC18-BEA69630B8A0}" srcOrd="0" destOrd="0" presId="urn:microsoft.com/office/officeart/2005/8/layout/hierarchy2"/>
    <dgm:cxn modelId="{4D953202-8B3A-4C08-B3D2-B6687D39F5EF}" type="presParOf" srcId="{74D7DE4F-0659-46ED-AC18-BEA69630B8A0}" destId="{94ED0C61-38A7-4A89-B474-60182FBD7054}" srcOrd="0" destOrd="0" presId="urn:microsoft.com/office/officeart/2005/8/layout/hierarchy2"/>
    <dgm:cxn modelId="{D229E117-27B8-4C3A-8961-92EF535F7FBF}" type="presParOf" srcId="{53F7CD39-F152-467D-8756-BBDDD8EF3366}" destId="{00A40067-AFDB-45F2-B6FE-CC835068F15E}" srcOrd="1" destOrd="0" presId="urn:microsoft.com/office/officeart/2005/8/layout/hierarchy2"/>
    <dgm:cxn modelId="{57113070-9F7D-4DA3-A6C9-DF6F40187E4C}" type="presParOf" srcId="{00A40067-AFDB-45F2-B6FE-CC835068F15E}" destId="{CC01AA2E-63DC-4932-A57D-77A90B0574AA}" srcOrd="0" destOrd="0" presId="urn:microsoft.com/office/officeart/2005/8/layout/hierarchy2"/>
    <dgm:cxn modelId="{6751AF79-3442-45EF-971F-4834DD354E6C}" type="presParOf" srcId="{00A40067-AFDB-45F2-B6FE-CC835068F15E}" destId="{89791C9E-90A1-49AE-B41F-58D42A990ADD}" srcOrd="1" destOrd="0" presId="urn:microsoft.com/office/officeart/2005/8/layout/hierarchy2"/>
    <dgm:cxn modelId="{8F7FC62F-2913-4DC6-8182-06F13A5187C9}" type="presParOf" srcId="{29D3954B-40EE-4504-9236-26A506A60416}" destId="{18DD3230-A6BD-4590-8A60-C06394B74D62}" srcOrd="4" destOrd="0" presId="urn:microsoft.com/office/officeart/2005/8/layout/hierarchy2"/>
    <dgm:cxn modelId="{B189C8A2-5A10-47DC-ABDE-A4BE8BC22B1E}" type="presParOf" srcId="{18DD3230-A6BD-4590-8A60-C06394B74D62}" destId="{80D20A30-055D-4370-8E69-6021CBB97B59}" srcOrd="0" destOrd="0" presId="urn:microsoft.com/office/officeart/2005/8/layout/hierarchy2"/>
    <dgm:cxn modelId="{3C207603-9E40-42DA-8305-CB48DCE0B594}" type="presParOf" srcId="{29D3954B-40EE-4504-9236-26A506A60416}" destId="{52F7FC24-DA5F-46D7-9148-E6555DBD923B}" srcOrd="5" destOrd="0" presId="urn:microsoft.com/office/officeart/2005/8/layout/hierarchy2"/>
    <dgm:cxn modelId="{575AAB28-CFDF-40B4-96F3-15B96044A084}" type="presParOf" srcId="{52F7FC24-DA5F-46D7-9148-E6555DBD923B}" destId="{18A91142-3974-48A6-B18D-7C75E1569CC9}" srcOrd="0" destOrd="0" presId="urn:microsoft.com/office/officeart/2005/8/layout/hierarchy2"/>
    <dgm:cxn modelId="{B865DD1A-399F-4AFC-8987-9AFF2C664EE2}" type="presParOf" srcId="{52F7FC24-DA5F-46D7-9148-E6555DBD923B}" destId="{B99DC8DB-7006-4EA6-B51C-265E52244C67}" srcOrd="1" destOrd="0" presId="urn:microsoft.com/office/officeart/2005/8/layout/hierarchy2"/>
    <dgm:cxn modelId="{661FB943-0DC0-434E-B0AF-703173EED055}" type="presParOf" srcId="{B99DC8DB-7006-4EA6-B51C-265E52244C67}" destId="{2F3BC466-C9D5-44CF-BFF9-50C08DD88212}" srcOrd="0" destOrd="0" presId="urn:microsoft.com/office/officeart/2005/8/layout/hierarchy2"/>
    <dgm:cxn modelId="{82C15630-7FE0-4A48-AFF6-AD65E1AEC861}" type="presParOf" srcId="{2F3BC466-C9D5-44CF-BFF9-50C08DD88212}" destId="{D90EF43F-577C-4279-9A10-73E41B499518}" srcOrd="0" destOrd="0" presId="urn:microsoft.com/office/officeart/2005/8/layout/hierarchy2"/>
    <dgm:cxn modelId="{F1817DBB-2EE9-43C3-8600-F1A07888917B}" type="presParOf" srcId="{B99DC8DB-7006-4EA6-B51C-265E52244C67}" destId="{2A8A1CC1-7E6C-4D76-965A-AF95EB504D20}" srcOrd="1" destOrd="0" presId="urn:microsoft.com/office/officeart/2005/8/layout/hierarchy2"/>
    <dgm:cxn modelId="{925A6D29-B434-4803-8AD9-9E3F648A9E6D}" type="presParOf" srcId="{2A8A1CC1-7E6C-4D76-965A-AF95EB504D20}" destId="{EBE90951-556A-48F7-A95D-7DB610448A00}" srcOrd="0" destOrd="0" presId="urn:microsoft.com/office/officeart/2005/8/layout/hierarchy2"/>
    <dgm:cxn modelId="{4A2C2BB9-8C01-46A4-A546-C8F9DC11FD4C}" type="presParOf" srcId="{2A8A1CC1-7E6C-4D76-965A-AF95EB504D20}" destId="{F8116782-79F7-4CD8-8665-DE881D165E90}" srcOrd="1" destOrd="0" presId="urn:microsoft.com/office/officeart/2005/8/layout/hierarchy2"/>
    <dgm:cxn modelId="{86E7E29E-AE1B-43A7-9492-7B70D37BF350}" type="presParOf" srcId="{F8116782-79F7-4CD8-8665-DE881D165E90}" destId="{AF15360F-16CE-4B97-A903-8F6051908CDF}" srcOrd="0" destOrd="0" presId="urn:microsoft.com/office/officeart/2005/8/layout/hierarchy2"/>
    <dgm:cxn modelId="{642FB189-2F8C-4953-BD5C-ACED6E740704}" type="presParOf" srcId="{AF15360F-16CE-4B97-A903-8F6051908CDF}" destId="{C96181AB-B18C-4C36-B468-B3D792F49605}" srcOrd="0" destOrd="0" presId="urn:microsoft.com/office/officeart/2005/8/layout/hierarchy2"/>
    <dgm:cxn modelId="{10C553DC-5504-4DD3-94B8-9885C635B59F}" type="presParOf" srcId="{F8116782-79F7-4CD8-8665-DE881D165E90}" destId="{705EBE6E-D76D-4636-A72F-21AB3F7FC21B}" srcOrd="1" destOrd="0" presId="urn:microsoft.com/office/officeart/2005/8/layout/hierarchy2"/>
    <dgm:cxn modelId="{4975837D-712A-4CDD-83FA-24059184A2CC}" type="presParOf" srcId="{705EBE6E-D76D-4636-A72F-21AB3F7FC21B}" destId="{991A9475-062F-4612-A061-9C90B7A9180F}" srcOrd="0" destOrd="0" presId="urn:microsoft.com/office/officeart/2005/8/layout/hierarchy2"/>
    <dgm:cxn modelId="{B243E3D1-21B7-4F8A-B5ED-E16766DFCF0B}" type="presParOf" srcId="{705EBE6E-D76D-4636-A72F-21AB3F7FC21B}" destId="{3AC6CBF4-73E2-4350-9EEE-15ED55887D2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dirty="0"/>
            <a:t>XSL 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2" custScaleX="113335"/>
      <dgm:spPr/>
    </dgm:pt>
    <dgm:pt modelId="{E859347D-1B69-4C81-B867-B702C04375D9}" type="pres">
      <dgm:prSet presAssocID="{92CC0659-2188-41AF-968F-9FC5955CD31B}" presName="c1text" presStyleLbl="node1" presStyleIdx="0" presStyleCnt="2">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2" custScaleX="115557"/>
      <dgm:spPr/>
    </dgm:pt>
    <dgm:pt modelId="{7D041F49-DB99-4FD2-8903-DDE3DD8DF59B}" type="pres">
      <dgm:prSet presAssocID="{92CC0659-2188-41AF-968F-9FC5955CD31B}" presName="c2text" presStyleLbl="node1" presStyleIdx="1" presStyleCnt="2">
        <dgm:presLayoutVars>
          <dgm:bulletEnabled val="1"/>
        </dgm:presLayoutVars>
      </dgm:prSet>
      <dgm:spPr/>
    </dgm:pt>
  </dgm:ptLst>
  <dgm:cxnLst>
    <dgm:cxn modelId="{E1F2AF06-84A4-4FCA-8E8E-30C29F577B49}" type="presOf" srcId="{F25BD50A-712F-4AE1-A24A-8778E40A1958}" destId="{7D041F49-DB99-4FD2-8903-DDE3DD8DF59B}" srcOrd="1" destOrd="0" presId="urn:microsoft.com/office/officeart/2005/8/layout/venn2"/>
    <dgm:cxn modelId="{6BC45C1D-03DC-4CFA-A068-1023786BE263}" srcId="{92CC0659-2188-41AF-968F-9FC5955CD31B}" destId="{80241565-761C-426A-BE0D-3F11DDD77408}" srcOrd="0" destOrd="0" parTransId="{DF30B71F-D27F-4CB4-9120-41A0929C40AF}" sibTransId="{F147CFDF-2C56-44B6-B6E8-47597C00316C}"/>
    <dgm:cxn modelId="{54A49643-A627-4096-92C1-98E112AB793E}" type="presOf" srcId="{F25BD50A-712F-4AE1-A24A-8778E40A1958}" destId="{429F0CC9-DDD6-4C21-A425-D9A748C89F8B}" srcOrd="0" destOrd="0" presId="urn:microsoft.com/office/officeart/2005/8/layout/venn2"/>
    <dgm:cxn modelId="{2AAB1F83-8FEA-49DB-A49D-BB6821A065FC}" type="presOf" srcId="{80241565-761C-426A-BE0D-3F11DDD77408}" destId="{E859347D-1B69-4C81-B867-B702C04375D9}" srcOrd="1" destOrd="0" presId="urn:microsoft.com/office/officeart/2005/8/layout/venn2"/>
    <dgm:cxn modelId="{D08E4AC4-32E1-4CA3-9BA3-3DA936CEE974}" type="presOf" srcId="{80241565-761C-426A-BE0D-3F11DDD77408}" destId="{2114529F-8452-448B-9562-0F862AF0B2A2}" srcOrd="0" destOrd="0" presId="urn:microsoft.com/office/officeart/2005/8/layout/venn2"/>
    <dgm:cxn modelId="{BD49CDCF-129A-46F6-B4C9-2E0A64F34CBA}" type="presOf" srcId="{92CC0659-2188-41AF-968F-9FC5955CD31B}" destId="{35002A46-800F-4126-A280-C65DB1B8081A}" srcOrd="0" destOrd="0" presId="urn:microsoft.com/office/officeart/2005/8/layout/venn2"/>
    <dgm:cxn modelId="{BD2C86F5-067D-4396-A206-38A92F469BEC}" srcId="{92CC0659-2188-41AF-968F-9FC5955CD31B}" destId="{F25BD50A-712F-4AE1-A24A-8778E40A1958}" srcOrd="1" destOrd="0" parTransId="{E3D2DD03-F7FC-46E8-B2F0-B47185E748D4}" sibTransId="{878330BC-0837-4012-A165-CB4FD8EBC446}"/>
    <dgm:cxn modelId="{87A469C2-057D-4634-9D09-B5C0D75A8165}" type="presParOf" srcId="{35002A46-800F-4126-A280-C65DB1B8081A}" destId="{E0650698-F459-4739-907F-AFD15EBACC10}" srcOrd="0" destOrd="0" presId="urn:microsoft.com/office/officeart/2005/8/layout/venn2"/>
    <dgm:cxn modelId="{0AAC0340-5F89-4481-942B-A7B5247A61F1}" type="presParOf" srcId="{E0650698-F459-4739-907F-AFD15EBACC10}" destId="{2114529F-8452-448B-9562-0F862AF0B2A2}" srcOrd="0" destOrd="0" presId="urn:microsoft.com/office/officeart/2005/8/layout/venn2"/>
    <dgm:cxn modelId="{BA3FCEAB-90EE-4B88-887D-D3DA8D633A94}" type="presParOf" srcId="{E0650698-F459-4739-907F-AFD15EBACC10}" destId="{E859347D-1B69-4C81-B867-B702C04375D9}" srcOrd="1" destOrd="0" presId="urn:microsoft.com/office/officeart/2005/8/layout/venn2"/>
    <dgm:cxn modelId="{C98B1147-E5CC-41F1-9290-7F96DDD4D4CA}" type="presParOf" srcId="{35002A46-800F-4126-A280-C65DB1B8081A}" destId="{B262F912-4846-4388-80F7-EC7630D5CBFE}" srcOrd="1" destOrd="0" presId="urn:microsoft.com/office/officeart/2005/8/layout/venn2"/>
    <dgm:cxn modelId="{806685AB-BEBA-4AEE-A283-67F581501264}" type="presParOf" srcId="{B262F912-4846-4388-80F7-EC7630D5CBFE}" destId="{429F0CC9-DDD6-4C21-A425-D9A748C89F8B}" srcOrd="0" destOrd="0" presId="urn:microsoft.com/office/officeart/2005/8/layout/venn2"/>
    <dgm:cxn modelId="{65FF77B8-AC21-49A8-B653-5DFAFD265CF9}" type="presParOf" srcId="{B262F912-4846-4388-80F7-EC7630D5CBFE}" destId="{7D041F49-DB99-4FD2-8903-DDE3DD8DF59B}"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CC0659-2188-41AF-968F-9FC5955CD31B}" type="doc">
      <dgm:prSet loTypeId="urn:microsoft.com/office/officeart/2005/8/layout/venn2" loCatId="relationship" qsTypeId="urn:microsoft.com/office/officeart/2005/8/quickstyle/simple1" qsCatId="simple" csTypeId="urn:microsoft.com/office/officeart/2005/8/colors/colorful5" csCatId="colorful" phldr="1"/>
      <dgm:spPr/>
    </dgm:pt>
    <dgm:pt modelId="{2069F867-113D-46E1-9CBC-0B423E3A636F}">
      <dgm:prSet phldrT="[Texte]" custT="1">
        <dgm:style>
          <a:lnRef idx="3">
            <a:schemeClr val="lt1"/>
          </a:lnRef>
          <a:fillRef idx="1">
            <a:schemeClr val="accent6"/>
          </a:fillRef>
          <a:effectRef idx="1">
            <a:schemeClr val="accent6"/>
          </a:effectRef>
          <a:fontRef idx="minor">
            <a:schemeClr val="lt1"/>
          </a:fontRef>
        </dgm:style>
      </dgm:prSet>
      <dgm:spPr/>
      <dgm:t>
        <a:bodyPr/>
        <a:lstStyle/>
        <a:p>
          <a:r>
            <a:rPr lang="fr-FR" sz="2400" b="1" dirty="0"/>
            <a:t>3.0</a:t>
          </a:r>
        </a:p>
      </dgm:t>
    </dgm:pt>
    <dgm:pt modelId="{3C241FBE-9A4F-42A3-A013-FDF1CAA577AC}" type="parTrans" cxnId="{0A353CC1-722E-4DEF-B7ED-200C6D253BF9}">
      <dgm:prSet/>
      <dgm:spPr/>
      <dgm:t>
        <a:bodyPr/>
        <a:lstStyle/>
        <a:p>
          <a:endParaRPr lang="fr-FR"/>
        </a:p>
      </dgm:t>
    </dgm:pt>
    <dgm:pt modelId="{DF89119B-9AC0-487A-804C-AD433B54895D}" type="sibTrans" cxnId="{0A353CC1-722E-4DEF-B7ED-200C6D253BF9}">
      <dgm:prSet/>
      <dgm:spPr/>
      <dgm:t>
        <a:bodyPr/>
        <a:lstStyle/>
        <a:p>
          <a:endParaRPr lang="fr-FR"/>
        </a:p>
      </dgm:t>
    </dgm:pt>
    <dgm:pt modelId="{F25BD50A-712F-4AE1-A24A-8778E40A1958}">
      <dgm:prSet phldrT="[Texte]" custT="1">
        <dgm:style>
          <a:lnRef idx="3">
            <a:schemeClr val="lt1"/>
          </a:lnRef>
          <a:fillRef idx="1">
            <a:schemeClr val="accent3"/>
          </a:fillRef>
          <a:effectRef idx="1">
            <a:schemeClr val="accent3"/>
          </a:effectRef>
          <a:fontRef idx="minor">
            <a:schemeClr val="lt1"/>
          </a:fontRef>
        </dgm:style>
      </dgm:prSet>
      <dgm:spPr/>
      <dgm:t>
        <a:bodyPr/>
        <a:lstStyle/>
        <a:p>
          <a:r>
            <a:rPr lang="fr-FR" sz="1800" b="1" dirty="0"/>
            <a:t>XSL 1.0</a:t>
          </a:r>
        </a:p>
      </dgm:t>
    </dgm:pt>
    <dgm:pt modelId="{E3D2DD03-F7FC-46E8-B2F0-B47185E748D4}" type="parTrans" cxnId="{BD2C86F5-067D-4396-A206-38A92F469BEC}">
      <dgm:prSet/>
      <dgm:spPr/>
      <dgm:t>
        <a:bodyPr/>
        <a:lstStyle/>
        <a:p>
          <a:endParaRPr lang="fr-FR"/>
        </a:p>
      </dgm:t>
    </dgm:pt>
    <dgm:pt modelId="{878330BC-0837-4012-A165-CB4FD8EBC446}" type="sibTrans" cxnId="{BD2C86F5-067D-4396-A206-38A92F469BEC}">
      <dgm:prSet/>
      <dgm:spPr/>
      <dgm:t>
        <a:bodyPr/>
        <a:lstStyle/>
        <a:p>
          <a:endParaRPr lang="fr-FR"/>
        </a:p>
      </dgm:t>
    </dgm:pt>
    <dgm:pt modelId="{80241565-761C-426A-BE0D-3F11DDD77408}">
      <dgm:prSet phldrT="[Texte]" custT="1">
        <dgm:style>
          <a:lnRef idx="3">
            <a:schemeClr val="lt1"/>
          </a:lnRef>
          <a:fillRef idx="1">
            <a:schemeClr val="accent5"/>
          </a:fillRef>
          <a:effectRef idx="1">
            <a:schemeClr val="accent5"/>
          </a:effectRef>
          <a:fontRef idx="minor">
            <a:schemeClr val="lt1"/>
          </a:fontRef>
        </dgm:style>
      </dgm:prSet>
      <dgm:spPr/>
      <dgm:t>
        <a:bodyPr/>
        <a:lstStyle/>
        <a:p>
          <a:r>
            <a:rPr lang="fr-FR" b="1"/>
            <a:t>2.0</a:t>
          </a:r>
          <a:endParaRPr lang="fr-FR" sz="2400" b="1" dirty="0"/>
        </a:p>
      </dgm:t>
    </dgm:pt>
    <dgm:pt modelId="{DF30B71F-D27F-4CB4-9120-41A0929C40AF}" type="parTrans" cxnId="{6BC45C1D-03DC-4CFA-A068-1023786BE263}">
      <dgm:prSet/>
      <dgm:spPr/>
      <dgm:t>
        <a:bodyPr/>
        <a:lstStyle/>
        <a:p>
          <a:endParaRPr lang="fr-FR"/>
        </a:p>
      </dgm:t>
    </dgm:pt>
    <dgm:pt modelId="{F147CFDF-2C56-44B6-B6E8-47597C00316C}" type="sibTrans" cxnId="{6BC45C1D-03DC-4CFA-A068-1023786BE263}">
      <dgm:prSet/>
      <dgm:spPr/>
      <dgm:t>
        <a:bodyPr/>
        <a:lstStyle/>
        <a:p>
          <a:endParaRPr lang="fr-FR"/>
        </a:p>
      </dgm:t>
    </dgm:pt>
    <dgm:pt modelId="{35002A46-800F-4126-A280-C65DB1B8081A}" type="pres">
      <dgm:prSet presAssocID="{92CC0659-2188-41AF-968F-9FC5955CD31B}" presName="Name0" presStyleCnt="0">
        <dgm:presLayoutVars>
          <dgm:chMax val="7"/>
          <dgm:resizeHandles val="exact"/>
        </dgm:presLayoutVars>
      </dgm:prSet>
      <dgm:spPr/>
    </dgm:pt>
    <dgm:pt modelId="{E0650698-F459-4739-907F-AFD15EBACC10}" type="pres">
      <dgm:prSet presAssocID="{92CC0659-2188-41AF-968F-9FC5955CD31B}" presName="comp1" presStyleCnt="0"/>
      <dgm:spPr/>
    </dgm:pt>
    <dgm:pt modelId="{2114529F-8452-448B-9562-0F862AF0B2A2}" type="pres">
      <dgm:prSet presAssocID="{92CC0659-2188-41AF-968F-9FC5955CD31B}" presName="circle1" presStyleLbl="node1" presStyleIdx="0" presStyleCnt="3" custScaleX="113335"/>
      <dgm:spPr/>
    </dgm:pt>
    <dgm:pt modelId="{E859347D-1B69-4C81-B867-B702C04375D9}" type="pres">
      <dgm:prSet presAssocID="{92CC0659-2188-41AF-968F-9FC5955CD31B}" presName="c1text" presStyleLbl="node1" presStyleIdx="0" presStyleCnt="3">
        <dgm:presLayoutVars>
          <dgm:bulletEnabled val="1"/>
        </dgm:presLayoutVars>
      </dgm:prSet>
      <dgm:spPr/>
    </dgm:pt>
    <dgm:pt modelId="{B262F912-4846-4388-80F7-EC7630D5CBFE}" type="pres">
      <dgm:prSet presAssocID="{92CC0659-2188-41AF-968F-9FC5955CD31B}" presName="comp2" presStyleCnt="0"/>
      <dgm:spPr/>
    </dgm:pt>
    <dgm:pt modelId="{429F0CC9-DDD6-4C21-A425-D9A748C89F8B}" type="pres">
      <dgm:prSet presAssocID="{92CC0659-2188-41AF-968F-9FC5955CD31B}" presName="circle2" presStyleLbl="node1" presStyleIdx="1" presStyleCnt="3" custScaleX="115557"/>
      <dgm:spPr/>
    </dgm:pt>
    <dgm:pt modelId="{7D041F49-DB99-4FD2-8903-DDE3DD8DF59B}" type="pres">
      <dgm:prSet presAssocID="{92CC0659-2188-41AF-968F-9FC5955CD31B}" presName="c2text" presStyleLbl="node1" presStyleIdx="1" presStyleCnt="3">
        <dgm:presLayoutVars>
          <dgm:bulletEnabled val="1"/>
        </dgm:presLayoutVars>
      </dgm:prSet>
      <dgm:spPr/>
    </dgm:pt>
    <dgm:pt modelId="{376165C0-9FE4-435A-8EDA-42E5EDB8BE4C}" type="pres">
      <dgm:prSet presAssocID="{92CC0659-2188-41AF-968F-9FC5955CD31B}" presName="comp3" presStyleCnt="0"/>
      <dgm:spPr/>
    </dgm:pt>
    <dgm:pt modelId="{05CE4CFE-3C2C-458C-95AC-D094835C1BA0}" type="pres">
      <dgm:prSet presAssocID="{92CC0659-2188-41AF-968F-9FC5955CD31B}" presName="circle3" presStyleLbl="node1" presStyleIdx="2" presStyleCnt="3"/>
      <dgm:spPr/>
    </dgm:pt>
    <dgm:pt modelId="{FAE32C7B-841B-4018-91F8-3FCB9EA6D8E0}" type="pres">
      <dgm:prSet presAssocID="{92CC0659-2188-41AF-968F-9FC5955CD31B}" presName="c3text" presStyleLbl="node1" presStyleIdx="2" presStyleCnt="3">
        <dgm:presLayoutVars>
          <dgm:bulletEnabled val="1"/>
        </dgm:presLayoutVars>
      </dgm:prSet>
      <dgm:spPr/>
    </dgm:pt>
  </dgm:ptLst>
  <dgm:cxnLst>
    <dgm:cxn modelId="{16A65B0E-5707-49C4-B25B-09A51436BD82}" type="presOf" srcId="{80241565-761C-426A-BE0D-3F11DDD77408}" destId="{429F0CC9-DDD6-4C21-A425-D9A748C89F8B}" srcOrd="0" destOrd="0" presId="urn:microsoft.com/office/officeart/2005/8/layout/venn2"/>
    <dgm:cxn modelId="{6BC45C1D-03DC-4CFA-A068-1023786BE263}" srcId="{92CC0659-2188-41AF-968F-9FC5955CD31B}" destId="{80241565-761C-426A-BE0D-3F11DDD77408}" srcOrd="1" destOrd="0" parTransId="{DF30B71F-D27F-4CB4-9120-41A0929C40AF}" sibTransId="{F147CFDF-2C56-44B6-B6E8-47597C00316C}"/>
    <dgm:cxn modelId="{9FC02128-B2D8-4D5C-A785-07C8FAA806AF}" type="presOf" srcId="{80241565-761C-426A-BE0D-3F11DDD77408}" destId="{7D041F49-DB99-4FD2-8903-DDE3DD8DF59B}" srcOrd="1" destOrd="0" presId="urn:microsoft.com/office/officeart/2005/8/layout/venn2"/>
    <dgm:cxn modelId="{21B0B935-1B1C-4C8A-8B3B-860E59AA045E}" type="presOf" srcId="{2069F867-113D-46E1-9CBC-0B423E3A636F}" destId="{2114529F-8452-448B-9562-0F862AF0B2A2}" srcOrd="0" destOrd="0" presId="urn:microsoft.com/office/officeart/2005/8/layout/venn2"/>
    <dgm:cxn modelId="{04B0D83D-5973-4807-B954-D481312E1652}" type="presOf" srcId="{92CC0659-2188-41AF-968F-9FC5955CD31B}" destId="{35002A46-800F-4126-A280-C65DB1B8081A}" srcOrd="0" destOrd="0" presId="urn:microsoft.com/office/officeart/2005/8/layout/venn2"/>
    <dgm:cxn modelId="{C61F9477-74DD-4BEC-BFE2-B91EFAB93C96}" type="presOf" srcId="{F25BD50A-712F-4AE1-A24A-8778E40A1958}" destId="{05CE4CFE-3C2C-458C-95AC-D094835C1BA0}" srcOrd="0" destOrd="0" presId="urn:microsoft.com/office/officeart/2005/8/layout/venn2"/>
    <dgm:cxn modelId="{EC1C80A2-947E-437A-9682-8AB43B281F93}" type="presOf" srcId="{F25BD50A-712F-4AE1-A24A-8778E40A1958}" destId="{FAE32C7B-841B-4018-91F8-3FCB9EA6D8E0}" srcOrd="1" destOrd="0" presId="urn:microsoft.com/office/officeart/2005/8/layout/venn2"/>
    <dgm:cxn modelId="{0A353CC1-722E-4DEF-B7ED-200C6D253BF9}" srcId="{92CC0659-2188-41AF-968F-9FC5955CD31B}" destId="{2069F867-113D-46E1-9CBC-0B423E3A636F}" srcOrd="0" destOrd="0" parTransId="{3C241FBE-9A4F-42A3-A013-FDF1CAA577AC}" sibTransId="{DF89119B-9AC0-487A-804C-AD433B54895D}"/>
    <dgm:cxn modelId="{938AE4E3-53B3-4C52-9A39-026448C882FC}" type="presOf" srcId="{2069F867-113D-46E1-9CBC-0B423E3A636F}" destId="{E859347D-1B69-4C81-B867-B702C04375D9}" srcOrd="1" destOrd="0" presId="urn:microsoft.com/office/officeart/2005/8/layout/venn2"/>
    <dgm:cxn modelId="{BD2C86F5-067D-4396-A206-38A92F469BEC}" srcId="{92CC0659-2188-41AF-968F-9FC5955CD31B}" destId="{F25BD50A-712F-4AE1-A24A-8778E40A1958}" srcOrd="2" destOrd="0" parTransId="{E3D2DD03-F7FC-46E8-B2F0-B47185E748D4}" sibTransId="{878330BC-0837-4012-A165-CB4FD8EBC446}"/>
    <dgm:cxn modelId="{C1262C1E-42C0-48C8-A352-689285B8DC06}" type="presParOf" srcId="{35002A46-800F-4126-A280-C65DB1B8081A}" destId="{E0650698-F459-4739-907F-AFD15EBACC10}" srcOrd="0" destOrd="0" presId="urn:microsoft.com/office/officeart/2005/8/layout/venn2"/>
    <dgm:cxn modelId="{CA56BD0A-B797-494F-9125-02CFE7EAADD4}" type="presParOf" srcId="{E0650698-F459-4739-907F-AFD15EBACC10}" destId="{2114529F-8452-448B-9562-0F862AF0B2A2}" srcOrd="0" destOrd="0" presId="urn:microsoft.com/office/officeart/2005/8/layout/venn2"/>
    <dgm:cxn modelId="{D01BFCFA-759E-4015-8CAC-82EC50907C61}" type="presParOf" srcId="{E0650698-F459-4739-907F-AFD15EBACC10}" destId="{E859347D-1B69-4C81-B867-B702C04375D9}" srcOrd="1" destOrd="0" presId="urn:microsoft.com/office/officeart/2005/8/layout/venn2"/>
    <dgm:cxn modelId="{39C5AC92-A2E0-46C9-BC5E-6550D4E3D200}" type="presParOf" srcId="{35002A46-800F-4126-A280-C65DB1B8081A}" destId="{B262F912-4846-4388-80F7-EC7630D5CBFE}" srcOrd="1" destOrd="0" presId="urn:microsoft.com/office/officeart/2005/8/layout/venn2"/>
    <dgm:cxn modelId="{8F2FD4E8-08DE-4A64-8C50-FF77F6F82277}" type="presParOf" srcId="{B262F912-4846-4388-80F7-EC7630D5CBFE}" destId="{429F0CC9-DDD6-4C21-A425-D9A748C89F8B}" srcOrd="0" destOrd="0" presId="urn:microsoft.com/office/officeart/2005/8/layout/venn2"/>
    <dgm:cxn modelId="{BD6892CC-D215-491F-9077-D55057386A40}" type="presParOf" srcId="{B262F912-4846-4388-80F7-EC7630D5CBFE}" destId="{7D041F49-DB99-4FD2-8903-DDE3DD8DF59B}" srcOrd="1" destOrd="0" presId="urn:microsoft.com/office/officeart/2005/8/layout/venn2"/>
    <dgm:cxn modelId="{4E31F629-8270-47CF-BC84-5C3852DDFA09}" type="presParOf" srcId="{35002A46-800F-4126-A280-C65DB1B8081A}" destId="{376165C0-9FE4-435A-8EDA-42E5EDB8BE4C}" srcOrd="2" destOrd="0" presId="urn:microsoft.com/office/officeart/2005/8/layout/venn2"/>
    <dgm:cxn modelId="{7C62E13F-5534-49B4-9B19-00B8B6A25C59}" type="presParOf" srcId="{376165C0-9FE4-435A-8EDA-42E5EDB8BE4C}" destId="{05CE4CFE-3C2C-458C-95AC-D094835C1BA0}" srcOrd="0" destOrd="0" presId="urn:microsoft.com/office/officeart/2005/8/layout/venn2"/>
    <dgm:cxn modelId="{CAB90026-296C-4D6F-8EC1-4D298D86C61D}" type="presParOf" srcId="{376165C0-9FE4-435A-8EDA-42E5EDB8BE4C}" destId="{FAE32C7B-841B-4018-91F8-3FCB9EA6D8E0}"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5CBA4-4946-48A5-B361-A9787F8EE457}">
      <dsp:nvSpPr>
        <dsp:cNvPr id="0" name=""/>
        <dsp:cNvSpPr/>
      </dsp:nvSpPr>
      <dsp:spPr>
        <a:xfrm>
          <a:off x="5394055" y="3453600"/>
          <a:ext cx="2000260" cy="236571"/>
        </a:xfrm>
        <a:custGeom>
          <a:avLst/>
          <a:gdLst/>
          <a:ahLst/>
          <a:cxnLst/>
          <a:rect l="0" t="0" r="0" b="0"/>
          <a:pathLst>
            <a:path>
              <a:moveTo>
                <a:pt x="0" y="0"/>
              </a:moveTo>
              <a:lnTo>
                <a:pt x="0" y="97499"/>
              </a:lnTo>
              <a:lnTo>
                <a:pt x="2000260" y="97499"/>
              </a:lnTo>
              <a:lnTo>
                <a:pt x="2000260" y="23657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152DFE-F9FC-44B9-8A09-7E4654683DCF}">
      <dsp:nvSpPr>
        <dsp:cNvPr id="0" name=""/>
        <dsp:cNvSpPr/>
      </dsp:nvSpPr>
      <dsp:spPr>
        <a:xfrm>
          <a:off x="3655624" y="3453600"/>
          <a:ext cx="1738430" cy="245570"/>
        </a:xfrm>
        <a:custGeom>
          <a:avLst/>
          <a:gdLst/>
          <a:ahLst/>
          <a:cxnLst/>
          <a:rect l="0" t="0" r="0" b="0"/>
          <a:pathLst>
            <a:path>
              <a:moveTo>
                <a:pt x="1738430" y="0"/>
              </a:moveTo>
              <a:lnTo>
                <a:pt x="1738430" y="106498"/>
              </a:lnTo>
              <a:lnTo>
                <a:pt x="0" y="106498"/>
              </a:lnTo>
              <a:lnTo>
                <a:pt x="0" y="2455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585E3-2706-4B24-AFED-7336E3D593C3}">
      <dsp:nvSpPr>
        <dsp:cNvPr id="0" name=""/>
        <dsp:cNvSpPr/>
      </dsp:nvSpPr>
      <dsp:spPr>
        <a:xfrm>
          <a:off x="2511579" y="1984661"/>
          <a:ext cx="2882475" cy="515655"/>
        </a:xfrm>
        <a:custGeom>
          <a:avLst/>
          <a:gdLst/>
          <a:ahLst/>
          <a:cxnLst/>
          <a:rect l="0" t="0" r="0" b="0"/>
          <a:pathLst>
            <a:path>
              <a:moveTo>
                <a:pt x="0" y="0"/>
              </a:moveTo>
              <a:lnTo>
                <a:pt x="0" y="376582"/>
              </a:lnTo>
              <a:lnTo>
                <a:pt x="2882475" y="376582"/>
              </a:lnTo>
              <a:lnTo>
                <a:pt x="2882475" y="51565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B8D2EF-FA5F-4BDA-88BC-6776455B6C58}">
      <dsp:nvSpPr>
        <dsp:cNvPr id="0" name=""/>
        <dsp:cNvSpPr/>
      </dsp:nvSpPr>
      <dsp:spPr>
        <a:xfrm>
          <a:off x="1066685" y="1984661"/>
          <a:ext cx="1444894" cy="618352"/>
        </a:xfrm>
        <a:custGeom>
          <a:avLst/>
          <a:gdLst/>
          <a:ahLst/>
          <a:cxnLst/>
          <a:rect l="0" t="0" r="0" b="0"/>
          <a:pathLst>
            <a:path>
              <a:moveTo>
                <a:pt x="1444894" y="0"/>
              </a:moveTo>
              <a:lnTo>
                <a:pt x="1444894" y="479279"/>
              </a:lnTo>
              <a:lnTo>
                <a:pt x="0" y="479279"/>
              </a:lnTo>
              <a:lnTo>
                <a:pt x="0" y="6183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7083B0-542E-4F93-A8A6-CC18F60F7ABD}">
      <dsp:nvSpPr>
        <dsp:cNvPr id="0" name=""/>
        <dsp:cNvSpPr/>
      </dsp:nvSpPr>
      <dsp:spPr>
        <a:xfrm>
          <a:off x="583815" y="937684"/>
          <a:ext cx="1927764" cy="93693"/>
        </a:xfrm>
        <a:custGeom>
          <a:avLst/>
          <a:gdLst/>
          <a:ahLst/>
          <a:cxnLst/>
          <a:rect l="0" t="0" r="0" b="0"/>
          <a:pathLst>
            <a:path>
              <a:moveTo>
                <a:pt x="0" y="0"/>
              </a:moveTo>
              <a:lnTo>
                <a:pt x="1927764" y="0"/>
              </a:lnTo>
              <a:lnTo>
                <a:pt x="1927764" y="936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1D561A-2710-4B2F-A05C-6CB91AE7B335}">
      <dsp:nvSpPr>
        <dsp:cNvPr id="0" name=""/>
        <dsp:cNvSpPr/>
      </dsp:nvSpPr>
      <dsp:spPr>
        <a:xfrm>
          <a:off x="-166801" y="-1559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17F350-D1B5-4402-AA06-45F92850638B}">
      <dsp:nvSpPr>
        <dsp:cNvPr id="0" name=""/>
        <dsp:cNvSpPr/>
      </dsp:nvSpPr>
      <dsp:spPr>
        <a:xfrm>
          <a:off x="1" y="14286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xs:element</a:t>
          </a:r>
          <a:endParaRPr lang="fr-FR" sz="1400" kern="1200" dirty="0"/>
        </a:p>
      </dsp:txBody>
      <dsp:txXfrm>
        <a:off x="27922" y="170785"/>
        <a:ext cx="1445391" cy="897441"/>
      </dsp:txXfrm>
    </dsp:sp>
    <dsp:sp modelId="{0BABC276-46ED-49B3-A2EF-09448DBA000A}">
      <dsp:nvSpPr>
        <dsp:cNvPr id="0" name=""/>
        <dsp:cNvSpPr/>
      </dsp:nvSpPr>
      <dsp:spPr>
        <a:xfrm>
          <a:off x="1760962" y="1031378"/>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A82D86-B18C-4086-A232-D30B7C4523C9}">
      <dsp:nvSpPr>
        <dsp:cNvPr id="0" name=""/>
        <dsp:cNvSpPr/>
      </dsp:nvSpPr>
      <dsp:spPr>
        <a:xfrm>
          <a:off x="1927766" y="1189841"/>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Possède des nœuds enfants ?       Attribut ou élément</a:t>
          </a:r>
        </a:p>
      </dsp:txBody>
      <dsp:txXfrm>
        <a:off x="1955687" y="1217762"/>
        <a:ext cx="1445391" cy="897441"/>
      </dsp:txXfrm>
    </dsp:sp>
    <dsp:sp modelId="{3531DC1A-E9DA-4B65-9D83-5998B303A992}">
      <dsp:nvSpPr>
        <dsp:cNvPr id="0" name=""/>
        <dsp:cNvSpPr/>
      </dsp:nvSpPr>
      <dsp:spPr>
        <a:xfrm>
          <a:off x="316068" y="2603014"/>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0D187D-A44B-4C82-88A8-A455DF10E2D5}">
      <dsp:nvSpPr>
        <dsp:cNvPr id="0" name=""/>
        <dsp:cNvSpPr/>
      </dsp:nvSpPr>
      <dsp:spPr>
        <a:xfrm>
          <a:off x="482872" y="2761477"/>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err="1"/>
            <a:t>xs:SimpleType</a:t>
          </a:r>
          <a:r>
            <a:rPr lang="fr-FR" sz="1400" kern="1200" dirty="0"/>
            <a:t> où @type</a:t>
          </a:r>
          <a:r>
            <a:rPr lang="fr-FR" sz="1400" i="1" kern="1200" dirty="0"/>
            <a:t>="</a:t>
          </a:r>
          <a:r>
            <a:rPr lang="fr-FR" sz="1400" i="1" kern="1200" dirty="0" err="1"/>
            <a:t>xs:type</a:t>
          </a:r>
          <a:r>
            <a:rPr lang="fr-FR" sz="1400" i="1" kern="1200" dirty="0"/>
            <a:t>"</a:t>
          </a:r>
        </a:p>
      </dsp:txBody>
      <dsp:txXfrm>
        <a:off x="510793" y="2789398"/>
        <a:ext cx="1445391" cy="897441"/>
      </dsp:txXfrm>
    </dsp:sp>
    <dsp:sp modelId="{F115A5A4-708C-4E06-9A98-B1CF1E78C582}">
      <dsp:nvSpPr>
        <dsp:cNvPr id="0" name=""/>
        <dsp:cNvSpPr/>
      </dsp:nvSpPr>
      <dsp:spPr>
        <a:xfrm>
          <a:off x="4643438" y="2500317"/>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75CEC5-11B1-4B55-BB8C-6EE8E9CAB45F}">
      <dsp:nvSpPr>
        <dsp:cNvPr id="0" name=""/>
        <dsp:cNvSpPr/>
      </dsp:nvSpPr>
      <dsp:spPr>
        <a:xfrm>
          <a:off x="4810242" y="2658780"/>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ou tout venant ?</a:t>
          </a:r>
        </a:p>
      </dsp:txBody>
      <dsp:txXfrm>
        <a:off x="4838163" y="2686701"/>
        <a:ext cx="1445391" cy="897441"/>
      </dsp:txXfrm>
    </dsp:sp>
    <dsp:sp modelId="{29B506D4-AA98-4B0B-AC9F-547CC402E6CC}">
      <dsp:nvSpPr>
        <dsp:cNvPr id="0" name=""/>
        <dsp:cNvSpPr/>
      </dsp:nvSpPr>
      <dsp:spPr>
        <a:xfrm>
          <a:off x="2905008" y="3699171"/>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93DEA5-DE6A-4E71-9405-3CE22CE052B3}">
      <dsp:nvSpPr>
        <dsp:cNvPr id="0" name=""/>
        <dsp:cNvSpPr/>
      </dsp:nvSpPr>
      <dsp:spPr>
        <a:xfrm>
          <a:off x="3071811" y="3857634"/>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Ordonné </a:t>
          </a:r>
          <a:r>
            <a:rPr lang="fr-FR" sz="1400" kern="1200" dirty="0" err="1"/>
            <a:t>xs:sequence</a:t>
          </a:r>
          <a:endParaRPr lang="fr-FR" sz="1400" kern="1200" dirty="0"/>
        </a:p>
      </dsp:txBody>
      <dsp:txXfrm>
        <a:off x="3099732" y="3885555"/>
        <a:ext cx="1445391" cy="897441"/>
      </dsp:txXfrm>
    </dsp:sp>
    <dsp:sp modelId="{57CA54AF-C6ED-40C6-9F3B-E2930AB3E8AD}">
      <dsp:nvSpPr>
        <dsp:cNvPr id="0" name=""/>
        <dsp:cNvSpPr/>
      </dsp:nvSpPr>
      <dsp:spPr>
        <a:xfrm>
          <a:off x="6643699" y="3690172"/>
          <a:ext cx="1501233" cy="9532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545589-4A8A-470A-B06C-BB2C073A0FF5}">
      <dsp:nvSpPr>
        <dsp:cNvPr id="0" name=""/>
        <dsp:cNvSpPr/>
      </dsp:nvSpPr>
      <dsp:spPr>
        <a:xfrm>
          <a:off x="6810503" y="3848635"/>
          <a:ext cx="1501233" cy="95328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Tas non ordonné </a:t>
          </a:r>
          <a:r>
            <a:rPr lang="fr-FR" sz="1400" kern="1200" dirty="0" err="1"/>
            <a:t>xs:all</a:t>
          </a:r>
          <a:endParaRPr lang="fr-FR" sz="1400" kern="1200" dirty="0"/>
        </a:p>
      </dsp:txBody>
      <dsp:txXfrm>
        <a:off x="6838424" y="3876556"/>
        <a:ext cx="1445391" cy="8974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13E0-9524-4236-8454-1EE7534CD57B}">
      <dsp:nvSpPr>
        <dsp:cNvPr id="0" name=""/>
        <dsp:cNvSpPr/>
      </dsp:nvSpPr>
      <dsp:spPr>
        <a:xfrm>
          <a:off x="3808" y="1026838"/>
          <a:ext cx="1269493"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b="1" kern="1200" dirty="0" err="1"/>
            <a:t>Workbook</a:t>
          </a:r>
          <a:endParaRPr lang="fr-FR" sz="900" b="1" kern="1200" dirty="0"/>
        </a:p>
      </dsp:txBody>
      <dsp:txXfrm>
        <a:off x="15516" y="1038546"/>
        <a:ext cx="1246077" cy="376308"/>
      </dsp:txXfrm>
    </dsp:sp>
    <dsp:sp modelId="{897FC064-15B7-4E25-A161-8C5A502CFAAA}">
      <dsp:nvSpPr>
        <dsp:cNvPr id="0" name=""/>
        <dsp:cNvSpPr/>
      </dsp:nvSpPr>
      <dsp:spPr>
        <a:xfrm rot="17858751">
          <a:off x="1097849" y="922069"/>
          <a:ext cx="654679" cy="29326"/>
        </a:xfrm>
        <a:custGeom>
          <a:avLst/>
          <a:gdLst/>
          <a:ahLst/>
          <a:cxnLst/>
          <a:rect l="0" t="0" r="0" b="0"/>
          <a:pathLst>
            <a:path>
              <a:moveTo>
                <a:pt x="0" y="14663"/>
              </a:moveTo>
              <a:lnTo>
                <a:pt x="6546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8821" y="920365"/>
        <a:ext cx="32733" cy="32733"/>
      </dsp:txXfrm>
    </dsp:sp>
    <dsp:sp modelId="{F7039B37-92D1-4AE5-8454-30CC782937AC}">
      <dsp:nvSpPr>
        <dsp:cNvPr id="0" name=""/>
        <dsp:cNvSpPr/>
      </dsp:nvSpPr>
      <dsp:spPr>
        <a:xfrm>
          <a:off x="1577076" y="446902"/>
          <a:ext cx="2165955"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err="1"/>
            <a:t>DocumentProperties</a:t>
          </a:r>
          <a:endParaRPr lang="fr-FR" sz="1600" kern="1200" dirty="0"/>
        </a:p>
      </dsp:txBody>
      <dsp:txXfrm>
        <a:off x="1588784" y="458610"/>
        <a:ext cx="2142539" cy="376308"/>
      </dsp:txXfrm>
    </dsp:sp>
    <dsp:sp modelId="{2D7D779E-7E21-4EC5-BDAD-D1A49EFA115D}">
      <dsp:nvSpPr>
        <dsp:cNvPr id="0" name=""/>
        <dsp:cNvSpPr/>
      </dsp:nvSpPr>
      <dsp:spPr>
        <a:xfrm rot="21018363">
          <a:off x="3739845" y="594521"/>
          <a:ext cx="446358" cy="29326"/>
        </a:xfrm>
        <a:custGeom>
          <a:avLst/>
          <a:gdLst/>
          <a:ahLst/>
          <a:cxnLst/>
          <a:rect l="0" t="0" r="0" b="0"/>
          <a:pathLst>
            <a:path>
              <a:moveTo>
                <a:pt x="0" y="14663"/>
              </a:moveTo>
              <a:lnTo>
                <a:pt x="446358"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51865" y="598025"/>
        <a:ext cx="22317" cy="22317"/>
      </dsp:txXfrm>
    </dsp:sp>
    <dsp:sp modelId="{1808D7BF-C8B8-4930-802C-82D7822DDC12}">
      <dsp:nvSpPr>
        <dsp:cNvPr id="0" name=""/>
        <dsp:cNvSpPr/>
      </dsp:nvSpPr>
      <dsp:spPr>
        <a:xfrm>
          <a:off x="4183017" y="381767"/>
          <a:ext cx="451161" cy="37967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t>…</a:t>
          </a:r>
        </a:p>
      </dsp:txBody>
      <dsp:txXfrm>
        <a:off x="4194137" y="392887"/>
        <a:ext cx="428921" cy="357434"/>
      </dsp:txXfrm>
    </dsp:sp>
    <dsp:sp modelId="{5B5B3C97-43BE-4BB4-BE09-8CF6CC1A4DC8}">
      <dsp:nvSpPr>
        <dsp:cNvPr id="0" name=""/>
        <dsp:cNvSpPr/>
      </dsp:nvSpPr>
      <dsp:spPr>
        <a:xfrm>
          <a:off x="1273301"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25196" y="1218706"/>
        <a:ext cx="15988" cy="15988"/>
      </dsp:txXfrm>
    </dsp:sp>
    <dsp:sp modelId="{AE42F74B-DF5F-47E7-83A2-701F508F2A37}">
      <dsp:nvSpPr>
        <dsp:cNvPr id="0" name=""/>
        <dsp:cNvSpPr/>
      </dsp:nvSpPr>
      <dsp:spPr>
        <a:xfrm>
          <a:off x="1593081"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Styles</a:t>
          </a:r>
        </a:p>
      </dsp:txBody>
      <dsp:txXfrm>
        <a:off x="1604789" y="1038546"/>
        <a:ext cx="776033" cy="376308"/>
      </dsp:txXfrm>
    </dsp:sp>
    <dsp:sp modelId="{D501E6BD-EFE7-4A49-9AC8-4BE7CC28628A}">
      <dsp:nvSpPr>
        <dsp:cNvPr id="0" name=""/>
        <dsp:cNvSpPr/>
      </dsp:nvSpPr>
      <dsp:spPr>
        <a:xfrm>
          <a:off x="2392530"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544425" y="1218706"/>
        <a:ext cx="15988" cy="15988"/>
      </dsp:txXfrm>
    </dsp:sp>
    <dsp:sp modelId="{B2170F5C-E9E3-40DF-A316-FE0591184BE1}">
      <dsp:nvSpPr>
        <dsp:cNvPr id="0" name=""/>
        <dsp:cNvSpPr/>
      </dsp:nvSpPr>
      <dsp:spPr>
        <a:xfrm>
          <a:off x="2712310" y="1026838"/>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Style+</a:t>
          </a:r>
        </a:p>
      </dsp:txBody>
      <dsp:txXfrm>
        <a:off x="2724018" y="1038546"/>
        <a:ext cx="776033" cy="376308"/>
      </dsp:txXfrm>
    </dsp:sp>
    <dsp:sp modelId="{74D7DE4F-0659-46ED-AC18-BEA69630B8A0}">
      <dsp:nvSpPr>
        <dsp:cNvPr id="0" name=""/>
        <dsp:cNvSpPr/>
      </dsp:nvSpPr>
      <dsp:spPr>
        <a:xfrm>
          <a:off x="3511759" y="1212037"/>
          <a:ext cx="319779" cy="29326"/>
        </a:xfrm>
        <a:custGeom>
          <a:avLst/>
          <a:gdLst/>
          <a:ahLst/>
          <a:cxnLst/>
          <a:rect l="0" t="0" r="0" b="0"/>
          <a:pathLst>
            <a:path>
              <a:moveTo>
                <a:pt x="0" y="14663"/>
              </a:moveTo>
              <a:lnTo>
                <a:pt x="31977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663654" y="1218706"/>
        <a:ext cx="15988" cy="15988"/>
      </dsp:txXfrm>
    </dsp:sp>
    <dsp:sp modelId="{CC01AA2E-63DC-4932-A57D-77A90B0574AA}">
      <dsp:nvSpPr>
        <dsp:cNvPr id="0" name=""/>
        <dsp:cNvSpPr/>
      </dsp:nvSpPr>
      <dsp:spPr>
        <a:xfrm>
          <a:off x="3831539" y="1098285"/>
          <a:ext cx="554050" cy="25683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a:t>
          </a:r>
        </a:p>
      </dsp:txBody>
      <dsp:txXfrm>
        <a:off x="3839061" y="1105807"/>
        <a:ext cx="539006" cy="241787"/>
      </dsp:txXfrm>
    </dsp:sp>
    <dsp:sp modelId="{18DD3230-A6BD-4590-8A60-C06394B74D62}">
      <dsp:nvSpPr>
        <dsp:cNvPr id="0" name=""/>
        <dsp:cNvSpPr/>
      </dsp:nvSpPr>
      <dsp:spPr>
        <a:xfrm rot="3971351">
          <a:off x="1048967" y="1556236"/>
          <a:ext cx="752443" cy="29326"/>
        </a:xfrm>
        <a:custGeom>
          <a:avLst/>
          <a:gdLst/>
          <a:ahLst/>
          <a:cxnLst/>
          <a:rect l="0" t="0" r="0" b="0"/>
          <a:pathLst>
            <a:path>
              <a:moveTo>
                <a:pt x="0" y="14663"/>
              </a:moveTo>
              <a:lnTo>
                <a:pt x="752443" y="1466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1406377" y="1552088"/>
        <a:ext cx="37622" cy="37622"/>
      </dsp:txXfrm>
    </dsp:sp>
    <dsp:sp modelId="{18A91142-3974-48A6-B18D-7C75E1569CC9}">
      <dsp:nvSpPr>
        <dsp:cNvPr id="0" name=""/>
        <dsp:cNvSpPr/>
      </dsp:nvSpPr>
      <dsp:spPr>
        <a:xfrm>
          <a:off x="1577076" y="1715236"/>
          <a:ext cx="1084860"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Worksheet</a:t>
          </a:r>
          <a:r>
            <a:rPr lang="fr-FR" sz="1400" kern="1200" dirty="0"/>
            <a:t> +</a:t>
          </a:r>
        </a:p>
      </dsp:txBody>
      <dsp:txXfrm>
        <a:off x="1588784" y="1726944"/>
        <a:ext cx="1061444" cy="376308"/>
      </dsp:txXfrm>
    </dsp:sp>
    <dsp:sp modelId="{2F3BC466-C9D5-44CF-BFF9-50C08DD88212}">
      <dsp:nvSpPr>
        <dsp:cNvPr id="0" name=""/>
        <dsp:cNvSpPr/>
      </dsp:nvSpPr>
      <dsp:spPr>
        <a:xfrm rot="20822366">
          <a:off x="2658237" y="1867865"/>
          <a:ext cx="290435" cy="29326"/>
        </a:xfrm>
        <a:custGeom>
          <a:avLst/>
          <a:gdLst/>
          <a:ahLst/>
          <a:cxnLst/>
          <a:rect l="0" t="0" r="0" b="0"/>
          <a:pathLst>
            <a:path>
              <a:moveTo>
                <a:pt x="0" y="14663"/>
              </a:moveTo>
              <a:lnTo>
                <a:pt x="290435"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2796194" y="1875268"/>
        <a:ext cx="14521" cy="14521"/>
      </dsp:txXfrm>
    </dsp:sp>
    <dsp:sp modelId="{EBE90951-556A-48F7-A95D-7DB610448A00}">
      <dsp:nvSpPr>
        <dsp:cNvPr id="0" name=""/>
        <dsp:cNvSpPr/>
      </dsp:nvSpPr>
      <dsp:spPr>
        <a:xfrm>
          <a:off x="2944973"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Table+</a:t>
          </a:r>
        </a:p>
      </dsp:txBody>
      <dsp:txXfrm>
        <a:off x="2956681" y="1661805"/>
        <a:ext cx="776033" cy="376308"/>
      </dsp:txXfrm>
    </dsp:sp>
    <dsp:sp modelId="{AF15360F-16CE-4B97-A903-8F6051908CDF}">
      <dsp:nvSpPr>
        <dsp:cNvPr id="0" name=""/>
        <dsp:cNvSpPr/>
      </dsp:nvSpPr>
      <dsp:spPr>
        <a:xfrm>
          <a:off x="3744423" y="1835296"/>
          <a:ext cx="373039" cy="29326"/>
        </a:xfrm>
        <a:custGeom>
          <a:avLst/>
          <a:gdLst/>
          <a:ahLst/>
          <a:cxnLst/>
          <a:rect l="0" t="0" r="0" b="0"/>
          <a:pathLst>
            <a:path>
              <a:moveTo>
                <a:pt x="0" y="14663"/>
              </a:moveTo>
              <a:lnTo>
                <a:pt x="373039" y="1466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3921616" y="1840633"/>
        <a:ext cx="18651" cy="18651"/>
      </dsp:txXfrm>
    </dsp:sp>
    <dsp:sp modelId="{991A9475-062F-4612-A061-9C90B7A9180F}">
      <dsp:nvSpPr>
        <dsp:cNvPr id="0" name=""/>
        <dsp:cNvSpPr/>
      </dsp:nvSpPr>
      <dsp:spPr>
        <a:xfrm>
          <a:off x="4117462" y="1650097"/>
          <a:ext cx="799449" cy="39972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err="1"/>
            <a:t>Row,Cell</a:t>
          </a:r>
          <a:endParaRPr lang="fr-FR" sz="1400" kern="1200" dirty="0"/>
        </a:p>
      </dsp:txBody>
      <dsp:txXfrm>
        <a:off x="4129170" y="1661805"/>
        <a:ext cx="776033" cy="3763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2889250">
            <a:lnSpc>
              <a:spcPct val="90000"/>
            </a:lnSpc>
            <a:spcBef>
              <a:spcPct val="0"/>
            </a:spcBef>
            <a:spcAft>
              <a:spcPct val="35000"/>
            </a:spcAft>
            <a:buNone/>
          </a:pPr>
          <a:r>
            <a:rPr lang="fr-FR" b="1" kern="1200" dirty="0"/>
            <a:t>XSL 2.0</a:t>
          </a:r>
          <a:endParaRPr lang="fr-FR" sz="2400" b="1" kern="1200" dirty="0"/>
        </a:p>
      </dsp:txBody>
      <dsp:txXfrm>
        <a:off x="576859" y="160733"/>
        <a:ext cx="1275172" cy="364329"/>
      </dsp:txXfrm>
    </dsp:sp>
    <dsp:sp modelId="{429F0CC9-DDD6-4C21-A425-D9A748C89F8B}">
      <dsp:nvSpPr>
        <dsp:cNvPr id="0" name=""/>
        <dsp:cNvSpPr/>
      </dsp:nvSpPr>
      <dsp:spPr>
        <a:xfrm>
          <a:off x="285750" y="535778"/>
          <a:ext cx="1857390" cy="1607337"/>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557759" y="937613"/>
        <a:ext cx="1313373" cy="8036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4529F-8452-448B-9562-0F862AF0B2A2}">
      <dsp:nvSpPr>
        <dsp:cNvPr id="0" name=""/>
        <dsp:cNvSpPr/>
      </dsp:nvSpPr>
      <dsp:spPr>
        <a:xfrm>
          <a:off x="-4" y="0"/>
          <a:ext cx="2428900" cy="2143116"/>
        </a:xfrm>
        <a:prstGeom prst="ellipse">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dirty="0"/>
            <a:t>3.0</a:t>
          </a:r>
        </a:p>
      </dsp:txBody>
      <dsp:txXfrm>
        <a:off x="789995" y="107155"/>
        <a:ext cx="848900" cy="321467"/>
      </dsp:txXfrm>
    </dsp:sp>
    <dsp:sp modelId="{429F0CC9-DDD6-4C21-A425-D9A748C89F8B}">
      <dsp:nvSpPr>
        <dsp:cNvPr id="0" name=""/>
        <dsp:cNvSpPr/>
      </dsp:nvSpPr>
      <dsp:spPr>
        <a:xfrm>
          <a:off x="285750" y="535778"/>
          <a:ext cx="1857390" cy="1607337"/>
        </a:xfrm>
        <a:prstGeom prst="ellipse">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256032" tIns="256032" rIns="256032" bIns="256032" numCol="1" spcCol="1270" anchor="ctr" anchorCtr="0">
          <a:noAutofit/>
        </a:bodyPr>
        <a:lstStyle/>
        <a:p>
          <a:pPr marL="0" lvl="0" indent="0" algn="ctr" defTabSz="2889250">
            <a:lnSpc>
              <a:spcPct val="90000"/>
            </a:lnSpc>
            <a:spcBef>
              <a:spcPct val="0"/>
            </a:spcBef>
            <a:spcAft>
              <a:spcPct val="35000"/>
            </a:spcAft>
            <a:buNone/>
          </a:pPr>
          <a:r>
            <a:rPr lang="fr-FR" b="1" kern="1200"/>
            <a:t>2.0</a:t>
          </a:r>
          <a:endParaRPr lang="fr-FR" sz="2400" b="1" kern="1200" dirty="0"/>
        </a:p>
      </dsp:txBody>
      <dsp:txXfrm>
        <a:off x="781674" y="636237"/>
        <a:ext cx="865543" cy="301375"/>
      </dsp:txXfrm>
    </dsp:sp>
    <dsp:sp modelId="{05CE4CFE-3C2C-458C-95AC-D094835C1BA0}">
      <dsp:nvSpPr>
        <dsp:cNvPr id="0" name=""/>
        <dsp:cNvSpPr/>
      </dsp:nvSpPr>
      <dsp:spPr>
        <a:xfrm>
          <a:off x="678667" y="1071558"/>
          <a:ext cx="1071558" cy="1071558"/>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dirty="0"/>
            <a:t>XSL 1.0</a:t>
          </a:r>
        </a:p>
      </dsp:txBody>
      <dsp:txXfrm>
        <a:off x="835593" y="1339447"/>
        <a:ext cx="757705" cy="535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1T10:37:02.7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2947 0,'-82'41,"-149"82,-865 610,972-635,5 5,4 5,-131 160,-262 395,442-569,-100 191,134-218,3 2,3 1,-31 139,37-93,-10 224,37 122,-3-414,2-1,3-1,1 1,2-1,2-1,2-1,3 0,1-1,2-1,32 48,-35-65,0-1,1-1,46 40,77 49,174 91,-263-175,57 21,-55-25,-21-11,1-1,0-2,0-1,1-2,68 5,192-13,-141-3,723 3,-852 1,-1-2,1 0,-1-2,0-1,0-1,0-1,-1-1,26-13,65-24,34-15,-131 50,1 0,-2-1,1-1,-1-1,18-17,-29 22,-1 1,0-1,0 0,-1 0,0 0,0-1,-1 1,5-15,18-80,-19 69,122-517,-32 38,-12 56,-74 402,70-368,-62 293,2-168,-29-301,5 579,0 0,-2 0,0 1,-2-1,-14-35,-53-90,40 82,26 50,-1 0,0 0,-1 1,0 0,-1 1,0 0,-18-15,3 8,0 1,-47-25,-22-5,-66-37,139 69,2 0,0-1,1-1,0-1,1 0,-16-24,-2-1,-17-32,44 60,-2 1,0-1,0 1,-2 1,-23-22,15 17,-31-36,-16-15,64 66,-1 1,0-1,0 1,0 0,0 0,0 0,-7-2,-7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1T10:37:05.7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1959,'24'-7,"1"0,28-13,-3 0,1058-378,25 26,-319 107,-386 122,364-119,6 33,-455 154,3 15,504-22,709 64,-1128 21,-160-2,550 8,-2 45,-182 31,-468-53,285 93,-282-64,656 204,-473-165,125 29,319 57,-756-177,-1 1,-1 2,1 1,-2 3,69 36,-96-45,0 1,0 1,0 0,-1 0,0 2,-1-1,0 2,-1-1,0 1,-1 1,15 25,13 35,-2 2,31 100,-53-138,2 0,1-2,3 0,26 40,-30-50,-8-11,0 1,-1 0,0 0,5 25,-10-37,-1-2,0 0,0 1,0-1,1 0,-1 0,-1 0,1 1,0-1,0 0,0 0,-1 0,1 0,0 0,-1 1,1-1,-1 0,1 0,-1 0,0 0,1 0,-1 0,0 0,0-1,0 1,0 0,0 0,0-1,0 1,0 0,0-1,0 1,0-1,0 1,0-1,0 0,0 1,-1-1,1 0,0 0,-2 0,-60 3,51-3,-66-1,0-2,0-4,-89-19,72 6,-50-12,124 26,-438-108,348 100,62 10,-50-12,98 15,-1 1,1 0,-1 0,1 0,0-1,-1 1,1-1,-1 1,1-1,0 0,0 0,-1 1,1-1,0 0,-2-2,3 3,0-1,1 1,-1-1,0 1,0-1,1 1,-1-1,0 1,1-1,-1 1,0 0,1-1,-1 1,1 0,-1-1,1 1,-1 0,1-1,-1 1,1 0,-1 0,1 0,-1 0,1-1,-1 1,2 0,51-9,28 4,-1 4,1 3,-1 4,0 3,144 36,-102-8,-49-12,2-4,0-3,100 11,-95-20,85 22,-104-17,2-3,-1-3,66 1,-124-9,-1-1,1 1,0-1,-1 1,1-1,-1 0,0 0,1-1,-1 1,0-1,1 1,-1-1,0 0,0 0,-1-1,1 1,0 0,-1-1,1 0,-1 0,0 1,0-1,0 0,0-1,2-5,2-7,-1 0,-1-1,0 1,2-24,-1 10,114-733,-108 670,-9 62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1T10:37:14.301"/>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297 323,'-1'28,"-1"-1,-9 42,-1-1,-158 1044,127-840,11 3,6 456,30 319,-5-639,1-404,0 1,1-1,0 1,0-1,0 0,1 1,0-1,1 0,0 0,0 0,0-1,1 1,7 10,-7-12,0-1,1 0,-1 0,1 0,0-1,-1 0,2 0,-1 0,0 0,1-1,-1 0,1 0,-1 0,1-1,0 0,0 0,10 0,309 0,-194-5,236 24,338 112,-287-48,-78-34,-95-15,-192-27,926 134,-691-108,475 42,-763-76,755 31,0-39,-486-4,588-51,20-40,-696 82,781-128,-341 15,-197 30,84-19,-376 104,0 6,207 7,-73 3,568-14,-506-12,-269 19,-1-2,0-3,81-32,-120 39,0 0,-1-2,19-11,-33 18,0 0,0 0,0 0,-1 0,1-1,-1 1,0-1,0 0,0 0,0 0,-1 0,1-1,-1 1,0-1,-1 1,1-1,-1 0,1-7,1-48,-3 0,-3 1,-14-85,-51-175,46 226,-144-467,18 72,87 275,-11-46,59 198,2 0,-4-82,14-442,4 270,-2 301,0 1,-2 0,0 0,0-1,-1 1,0 0,-2 0,1 0,-1 1,-1-1,-1 1,-9-17,8 17,0 1,-1-1,-1 1,0 0,-12-11,15 18,1 0,-1 1,0-1,1 1,-1 1,-1-1,1 1,0 0,-1 0,1 1,-1 0,1 0,-9 0,-84 0,71 3,0-2,0-1,0-2,-31-6,-2-6,1-2,-79-35,108 39,-2 2,1 1,-1 2,-57-7,-142-1,162 14,-258-4,-112-7,193-22,-14-1,-110 27,-146-12,443 13,-986-67,974 75,-1488-12,-183-1,1155 15,126 29,232-9,-500 63,612-71,-180-5,-22 1,217-2,53-6,1 4,-1 2,-103 27,119-20,-1-1,-1-2,0-3,-1-2,-80 2,-482-11,609 2,1 0,-1 0,0 0,0 1,1-1,-1 1,0 0,1 0,-1 1,1-1,-1 1,-3 2,6-4,1 1,-1-1,1 0,0 1,-1-1,1 1,0-1,-1 0,1 1,0-1,0 1,0-1,-1 1,1-1,0 1,0-1,0 1,0 0,0-1,0 1,0-1,0 1,0-1,0 1,0-1,0 1,0-1,1 1,-1-1,0 2,2 0,-1 0,1 0,0 0,-1-1,1 1,0 0,0-1,0 1,0-1,5 3,3 1,0-1,1 1,0-2,0 1,14 1,0-1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1T10:37:38.49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736 5893,'-121'-311,"9"27,-147-544,78-34,118 11,73-3,-5 677,2-112,12-1134,-19 1409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1T10:37:40.45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844 216,'-116'134,"19"-21,-144 109,103-101,74-65,-59 59,121-112,-1 0,1-1,0 1,-1-1,0 0,1 0,-1 0,0 0,0-1,0 1,0-1,0 1,-1-1,1 0,0 0,-1-1,-2 1,5-1,1 0,-1 0,1-1,-1 1,1 0,-1 0,1-1,-1 1,1 0,0-1,-1 1,1 0,0-1,-1 1,1-1,0 1,-1-1,1 1,0 0,0-1,-1 1,1-1,0 1,0-1,0 0,0 1,0-1,0 1,0-1,0 1,0-1,0 1,0-1,0 1,0-1,0 1,1-1,-1 1,0-1,0 1,0-1,1 1,-1-1,1 0,12-24,-13 25,20-34,2 1,46-53,-47 61,-2-1,-1-1,29-56,-29 48,2 1,25-33,-4 9,-32 43,0 0,2 1,0 0,0 1,1 1,15-13,44-33,77-85,-96 92,-43 43,1 0,0 1,0 0,1 1,0 1,0-1,21-6,-1 3,55-11,-68 17,0 1,0 0,37 2,-49 1,0-1,0 2,1-1,-1 1,0 0,0 0,0 0,-1 1,1 0,-1 0,1 1,-1-1,0 1,8 8,15 19,-13-14,1 0,1-1,0-1,1-1,21 14,224 146,-29-18,-208-138,0 1,-2 0,0 2,32 36,74 105,3 4,-115-148,-12-12,0-1,0 1,-1 0,0 0,0 1,0-1,-1 1,0 0,0 0,-1 1,0-1,0 1,3 14,-5-1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1T10:59:05.54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01T10:59:05.97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inkml:trace>
  <inkml:trace contextRef="#ctx0" brushRef="#br0" timeOffset="1">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48FA0BEB-200D-4FA1-BB9B-F5AF3262CA0F}" type="datetimeFigureOut">
              <a:rPr lang="fr-FR" smtClean="0"/>
              <a:pPr/>
              <a:t>28/06/2022</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DE6330A7-20E3-4400-A84D-CF377201F116}" type="slidenum">
              <a:rPr lang="fr-FR" smtClean="0"/>
              <a:pPr/>
              <a:t>‹N°›</a:t>
            </a:fld>
            <a:endParaRPr lang="fr-FR"/>
          </a:p>
        </p:txBody>
      </p:sp>
    </p:spTree>
    <p:extLst>
      <p:ext uri="{BB962C8B-B14F-4D97-AF65-F5344CB8AC3E}">
        <p14:creationId xmlns:p14="http://schemas.microsoft.com/office/powerpoint/2010/main" val="224374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3" Type="http://schemas.openxmlformats.org/officeDocument/2006/relationships/hyperlink" Target="http://docs.oracle.com/cd/B25329_01/doc/admin.102/b25610/toc.htm" TargetMode="External"/><Relationship Id="rId2" Type="http://schemas.openxmlformats.org/officeDocument/2006/relationships/slide" Target="../slides/slide335.xml"/><Relationship Id="rId1" Type="http://schemas.openxmlformats.org/officeDocument/2006/relationships/notesMaster" Target="../notesMasters/notesMaster1.xml"/><Relationship Id="rId4" Type="http://schemas.openxmlformats.org/officeDocument/2006/relationships/hyperlink" Target="http://stackoverflow.com/questions/9862364/how-to-login-to-the-scot-account-after-installing-oracle-11g"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3" Type="http://schemas.openxmlformats.org/officeDocument/2006/relationships/hyperlink" Target="http://www.w3.org/1999/XSL/Transform" TargetMode="External"/><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3" Type="http://schemas.openxmlformats.org/officeDocument/2006/relationships/hyperlink" Target="http://www.diaryofaninja.com/blog/2010/08/12/output-data-as-raw-xml-from-ms-sql-ndash-a-little-known-feature" TargetMode="External"/><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8" Type="http://schemas.openxmlformats.org/officeDocument/2006/relationships/hyperlink" Target="http://www.w3.org/TR/xml-c14n" TargetMode="External"/><Relationship Id="rId3" Type="http://schemas.openxmlformats.org/officeDocument/2006/relationships/hyperlink" Target="http://www.ietf.org/rfc/rfc3076.txt" TargetMode="External"/><Relationship Id="rId7" Type="http://schemas.openxmlformats.org/officeDocument/2006/relationships/hyperlink" Target="http://www.w3.org/TR/xmldsig-core/" TargetMode="External"/><Relationship Id="rId2" Type="http://schemas.openxmlformats.org/officeDocument/2006/relationships/slide" Target="../slides/slide354.xml"/><Relationship Id="rId1" Type="http://schemas.openxmlformats.org/officeDocument/2006/relationships/notesMaster" Target="../notesMasters/notesMaster1.xml"/><Relationship Id="rId6" Type="http://schemas.openxmlformats.org/officeDocument/2006/relationships/hyperlink" Target="http://www.w3.org/Signature/" TargetMode="External"/><Relationship Id="rId5" Type="http://schemas.openxmlformats.org/officeDocument/2006/relationships/hyperlink" Target="http://www.ietf.org/rfc/rfc4134.txt" TargetMode="External"/><Relationship Id="rId4" Type="http://schemas.openxmlformats.org/officeDocument/2006/relationships/hyperlink" Target="http://www.ietf.org/rfc/rfc3275.txt" TargetMode="External"/><Relationship Id="rId9" Type="http://schemas.openxmlformats.org/officeDocument/2006/relationships/hyperlink" Target="http://www.w3.org/TR/xml-exc-c14n/" TargetMode="External"/></Relationships>
</file>

<file path=ppt/notesSlides/_rels/notesSlide349.xml.rels><?xml version="1.0" encoding="UTF-8" standalone="yes"?>
<Relationships xmlns="http://schemas.openxmlformats.org/package/2006/relationships"><Relationship Id="rId8" Type="http://schemas.openxmlformats.org/officeDocument/2006/relationships/hyperlink" Target="http://www.w3.org/TR/xml-c14n" TargetMode="External"/><Relationship Id="rId3" Type="http://schemas.openxmlformats.org/officeDocument/2006/relationships/hyperlink" Target="http://www.ietf.org/rfc/rfc3076.txt" TargetMode="External"/><Relationship Id="rId7" Type="http://schemas.openxmlformats.org/officeDocument/2006/relationships/hyperlink" Target="http://www.w3.org/TR/xmldsig-core/" TargetMode="External"/><Relationship Id="rId2" Type="http://schemas.openxmlformats.org/officeDocument/2006/relationships/slide" Target="../slides/slide355.xml"/><Relationship Id="rId1" Type="http://schemas.openxmlformats.org/officeDocument/2006/relationships/notesMaster" Target="../notesMasters/notesMaster1.xml"/><Relationship Id="rId6" Type="http://schemas.openxmlformats.org/officeDocument/2006/relationships/hyperlink" Target="http://www.w3.org/Signature/" TargetMode="External"/><Relationship Id="rId5" Type="http://schemas.openxmlformats.org/officeDocument/2006/relationships/hyperlink" Target="http://www.ietf.org/rfc/rfc4134.txt" TargetMode="External"/><Relationship Id="rId4" Type="http://schemas.openxmlformats.org/officeDocument/2006/relationships/hyperlink" Target="http://www.ietf.org/rfc/rfc3275.txt" TargetMode="External"/><Relationship Id="rId9" Type="http://schemas.openxmlformats.org/officeDocument/2006/relationships/hyperlink" Target="http://www.w3.org/TR/xml-exc-c14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a:t>
            </a:fld>
            <a:endParaRPr lang="fr-FR"/>
          </a:p>
        </p:txBody>
      </p:sp>
    </p:spTree>
    <p:extLst>
      <p:ext uri="{BB962C8B-B14F-4D97-AF65-F5344CB8AC3E}">
        <p14:creationId xmlns:p14="http://schemas.microsoft.com/office/powerpoint/2010/main" val="355230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1026"/>
          <p:cNvSpPr>
            <a:spLocks noGrp="1" noRot="1" noChangeAspect="1" noChangeArrowheads="1" noTextEdit="1"/>
          </p:cNvSpPr>
          <p:nvPr>
            <p:ph type="sldImg"/>
          </p:nvPr>
        </p:nvSpPr>
        <p:spPr>
          <a:ln/>
        </p:spPr>
      </p:sp>
      <p:sp>
        <p:nvSpPr>
          <p:cNvPr id="1135619" name="Rectangle 1027"/>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1675724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050" name="Rectangle 2"/>
          <p:cNvSpPr>
            <a:spLocks noGrp="1" noRot="1" noChangeAspect="1" noChangeArrowheads="1" noTextEdit="1"/>
          </p:cNvSpPr>
          <p:nvPr>
            <p:ph type="sldImg"/>
          </p:nvPr>
        </p:nvSpPr>
        <p:spPr>
          <a:ln/>
        </p:spPr>
      </p:sp>
      <p:sp>
        <p:nvSpPr>
          <p:cNvPr id="16660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906" name="Rectangle 2"/>
          <p:cNvSpPr>
            <a:spLocks noGrp="1" noRot="1" noChangeAspect="1" noChangeArrowheads="1" noTextEdit="1"/>
          </p:cNvSpPr>
          <p:nvPr>
            <p:ph type="sldImg"/>
          </p:nvPr>
        </p:nvSpPr>
        <p:spPr>
          <a:ln/>
        </p:spPr>
      </p:sp>
      <p:sp>
        <p:nvSpPr>
          <p:cNvPr id="165990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6834" name="Rectangle 1026"/>
          <p:cNvSpPr>
            <a:spLocks noGrp="1" noRot="1" noChangeAspect="1" noChangeArrowheads="1" noTextEdit="1"/>
          </p:cNvSpPr>
          <p:nvPr>
            <p:ph type="sldImg"/>
          </p:nvPr>
        </p:nvSpPr>
        <p:spPr>
          <a:ln/>
        </p:spPr>
      </p:sp>
      <p:sp>
        <p:nvSpPr>
          <p:cNvPr id="2296835"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8882" name="Rectangle 2050"/>
          <p:cNvSpPr>
            <a:spLocks noGrp="1" noRot="1" noChangeAspect="1" noChangeArrowheads="1" noTextEdit="1"/>
          </p:cNvSpPr>
          <p:nvPr>
            <p:ph type="sldImg"/>
          </p:nvPr>
        </p:nvSpPr>
        <p:spPr>
          <a:ln/>
        </p:spPr>
      </p:sp>
      <p:sp>
        <p:nvSpPr>
          <p:cNvPr id="2298883" name="Rectangle 2051"/>
          <p:cNvSpPr>
            <a:spLocks noGrp="1" noChangeArrowheads="1"/>
          </p:cNvSpPr>
          <p:nvPr>
            <p:ph type="body" idx="1"/>
          </p:nvPr>
        </p:nvSpPr>
        <p:spPr>
          <a:ln/>
        </p:spPr>
        <p:txBody>
          <a:bodyPr/>
          <a:lstStyle/>
          <a:p>
            <a:r>
              <a:rPr lang="fr-FR" b="1"/>
              <a:t>Pour en savoir plus :</a:t>
            </a:r>
          </a:p>
          <a:p>
            <a:r>
              <a:rPr lang="fr-FR"/>
              <a:t>http://www.enssib.fr/bibliotheque-numerique/document-brut-1836</a:t>
            </a:r>
          </a:p>
          <a:p>
            <a:r>
              <a:rPr lang="fr-FR"/>
              <a:t>http://www.lespetitescases.net/rdf-pour-les-nuls</a:t>
            </a:r>
          </a:p>
          <a:p>
            <a:r>
              <a:rPr lang="fr-FR"/>
              <a:t>http://www.w3schools.com/rdf/default.asp</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70005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1055036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Rot="1" noChangeAspect="1" noChangeArrowheads="1" noTextEdit="1"/>
          </p:cNvSpPr>
          <p:nvPr>
            <p:ph type="sldImg"/>
          </p:nvPr>
        </p:nvSpPr>
        <p:spPr>
          <a:ln/>
        </p:spPr>
      </p:sp>
      <p:sp>
        <p:nvSpPr>
          <p:cNvPr id="37990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043501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4" name="Rectangle 2"/>
          <p:cNvSpPr>
            <a:spLocks noGrp="1" noRot="1" noChangeAspect="1" noChangeArrowheads="1" noTextEdit="1"/>
          </p:cNvSpPr>
          <p:nvPr>
            <p:ph type="sldImg"/>
          </p:nvPr>
        </p:nvSpPr>
        <p:spPr>
          <a:ln/>
        </p:spPr>
      </p:sp>
      <p:sp>
        <p:nvSpPr>
          <p:cNvPr id="12523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110</a:t>
            </a:fld>
            <a:endParaRPr lang="fr-FR"/>
          </a:p>
        </p:txBody>
      </p:sp>
    </p:spTree>
    <p:extLst>
      <p:ext uri="{BB962C8B-B14F-4D97-AF65-F5344CB8AC3E}">
        <p14:creationId xmlns:p14="http://schemas.microsoft.com/office/powerpoint/2010/main" val="20941819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Précisions : </a:t>
            </a:r>
            <a:r>
              <a:rPr lang="fr-FR" sz="1050" dirty="0">
                <a:ea typeface="MS Mincho" pitchFamily="49" charset="-128"/>
              </a:rPr>
              <a:t>CSS (feuilles de style en cascade) est un langage servant à décrire la présentation de langages à balises (HTML, XML…). On peut appliquer plusieurs feuilles de style en cascade sur un élément et leurs effets se combinent (Arial+gras+12px &amp; italique+souligné -&gt; Arial 12 GIS) d’où l’utilisation du terme en cascade.</a:t>
            </a:r>
          </a:p>
          <a:p>
            <a:pPr eaLnBrk="1" hangingPunct="1"/>
            <a:r>
              <a:rPr lang="fr-FR" sz="1050" dirty="0">
                <a:ea typeface="MS Mincho" pitchFamily="49" charset="-128"/>
              </a:rPr>
              <a:t>- Il a été créé sur le principe de séparation du contenu d’un document et de sa mise en forme. Ce qui rend le contenu plus accessible et la mise en forme plus facile à concevoir, modifier et réutiliser.</a:t>
            </a:r>
          </a:p>
          <a:p>
            <a:pPr eaLnBrk="1" hangingPunct="1"/>
            <a:r>
              <a:rPr lang="fr-FR" sz="1050" dirty="0">
                <a:ea typeface="MS Mincho" pitchFamily="49" charset="-128"/>
              </a:rPr>
              <a:t>- Les CSS peuvent être mises dans un fichier et liées à la page ou intégrées au document (</a:t>
            </a:r>
            <a:r>
              <a:rPr lang="fr-FR" sz="1050" dirty="0" err="1">
                <a:ea typeface="MS Mincho" pitchFamily="49" charset="-128"/>
              </a:rPr>
              <a:t>head</a:t>
            </a:r>
            <a:r>
              <a:rPr lang="fr-FR" sz="1050" dirty="0">
                <a:ea typeface="MS Mincho" pitchFamily="49" charset="-128"/>
              </a:rPr>
              <a:t>) ou encore utilisées en ligne (</a:t>
            </a:r>
            <a:r>
              <a:rPr lang="fr-FR" sz="1050" dirty="0" err="1">
                <a:ea typeface="MS Mincho" pitchFamily="49" charset="-128"/>
              </a:rPr>
              <a:t>inline</a:t>
            </a:r>
            <a:r>
              <a:rPr lang="fr-FR" sz="1050" dirty="0">
                <a:ea typeface="MS Mincho" pitchFamily="49" charset="-128"/>
              </a:rPr>
              <a:t> : à éviter pour l’accessibilité) dans un élément ou enfin spécifiées par l’utilisateur dans son navigateur (ex: liens soulignés). Mais c</a:t>
            </a:r>
            <a:r>
              <a:rPr lang="fr-FR" sz="1050" dirty="0"/>
              <a:t>es procédés sont à éviter car ils cassent l'intérêt de la séparation (structure, mise en forme, dynamique) et sont néfastes à l'accessibilité.</a:t>
            </a:r>
            <a:endParaRPr lang="fr-FR" sz="1050" dirty="0">
              <a:ea typeface="MS Mincho" pitchFamily="49" charset="-128"/>
            </a:endParaRPr>
          </a:p>
          <a:p>
            <a:pPr eaLnBrk="1" hangingPunct="1"/>
            <a:r>
              <a:rPr lang="fr-FR" sz="1050" dirty="0">
                <a:ea typeface="MS Mincho" pitchFamily="49" charset="-128"/>
              </a:rPr>
              <a:t>- La syntaxe de CSS (issue de </a:t>
            </a:r>
            <a:r>
              <a:rPr lang="fr-FR" sz="1050" dirty="0" err="1">
                <a:ea typeface="MS Mincho" pitchFamily="49" charset="-128"/>
              </a:rPr>
              <a:t>javascript</a:t>
            </a:r>
            <a:r>
              <a:rPr lang="fr-FR" sz="1050" dirty="0">
                <a:ea typeface="MS Mincho" pitchFamily="49" charset="-128"/>
              </a:rPr>
              <a:t>) est très simple. Un CSS contient un ensemble de règles constituées d’un sélecteur (nom de la "classe") ou d’une balise [a] et d’un block de déclarations du type "</a:t>
            </a:r>
            <a:r>
              <a:rPr lang="fr-FR" sz="1050" dirty="0" err="1">
                <a:ea typeface="MS Mincho" pitchFamily="49" charset="-128"/>
              </a:rPr>
              <a:t>propriété:valeur</a:t>
            </a:r>
            <a:r>
              <a:rPr lang="fr-FR" sz="1050" dirty="0">
                <a:ea typeface="MS Mincho" pitchFamily="49" charset="-128"/>
              </a:rPr>
              <a:t>;".</a:t>
            </a:r>
          </a:p>
          <a:p>
            <a:pPr eaLnBrk="1" hangingPunct="1"/>
            <a:r>
              <a:rPr lang="fr-FR" sz="1050" u="sng" dirty="0"/>
              <a:t>Externes :</a:t>
            </a:r>
            <a:r>
              <a:rPr lang="fr-FR" sz="1050" dirty="0"/>
              <a:t> les CSS peuvent également être contenus dans un fichier externe (mon_style.css) lié au document (X)HTML par la balise &lt;</a:t>
            </a:r>
            <a:r>
              <a:rPr lang="fr-FR" sz="1050" dirty="0" err="1"/>
              <a:t>link</a:t>
            </a:r>
            <a:r>
              <a:rPr lang="fr-FR" sz="1050" dirty="0"/>
              <a:t>&gt; (&lt;</a:t>
            </a:r>
            <a:r>
              <a:rPr lang="fr-FR" sz="1050" dirty="0" err="1"/>
              <a:t>link</a:t>
            </a:r>
            <a:r>
              <a:rPr lang="fr-FR" sz="1050" dirty="0"/>
              <a:t> </a:t>
            </a:r>
            <a:r>
              <a:rPr lang="fr-FR" sz="1050" dirty="0" err="1"/>
              <a:t>rel</a:t>
            </a:r>
            <a:r>
              <a:rPr lang="fr-FR" sz="1050" dirty="0"/>
              <a:t>="</a:t>
            </a:r>
            <a:r>
              <a:rPr lang="fr-FR" sz="1050" dirty="0" err="1"/>
              <a:t>stylesheet</a:t>
            </a:r>
            <a:r>
              <a:rPr lang="fr-FR" sz="1050" dirty="0"/>
              <a:t>" type="</a:t>
            </a:r>
            <a:r>
              <a:rPr lang="fr-FR" sz="1050" dirty="0" err="1"/>
              <a:t>text</a:t>
            </a:r>
            <a:r>
              <a:rPr lang="fr-FR" sz="1050" dirty="0"/>
              <a:t>/</a:t>
            </a:r>
            <a:r>
              <a:rPr lang="fr-FR" sz="1050" dirty="0" err="1"/>
              <a:t>css</a:t>
            </a:r>
            <a:r>
              <a:rPr lang="fr-FR" sz="1050" dirty="0"/>
              <a:t>" </a:t>
            </a:r>
            <a:r>
              <a:rPr lang="fr-FR" sz="1050" dirty="0" err="1"/>
              <a:t>href</a:t>
            </a:r>
            <a:r>
              <a:rPr lang="fr-FR" sz="1050" dirty="0"/>
              <a:t>= "mon_style.css"&gt;) . On peut avoir plusieurs CSS. Cette méthode est recommandée pour plusieurs raisons évidentes:</a:t>
            </a:r>
          </a:p>
          <a:p>
            <a:pPr eaLnBrk="1" hangingPunct="1">
              <a:buFontTx/>
              <a:buChar char="•"/>
            </a:pPr>
            <a:r>
              <a:rPr lang="fr-FR" sz="1050" dirty="0"/>
              <a:t>économie de temps de développement (réutilisabilité / entretien site)</a:t>
            </a:r>
          </a:p>
          <a:p>
            <a:pPr eaLnBrk="1" hangingPunct="1">
              <a:buFontTx/>
              <a:buChar char="•"/>
            </a:pPr>
            <a:r>
              <a:rPr lang="fr-FR" sz="1050" dirty="0"/>
              <a:t>économie de temps de chargement (CSS chargé une fois)</a:t>
            </a:r>
          </a:p>
          <a:p>
            <a:pPr eaLnBrk="1" hangingPunct="1">
              <a:buFontTx/>
              <a:buChar char="•"/>
            </a:pPr>
            <a:r>
              <a:rPr lang="fr-FR" sz="1050" dirty="0"/>
              <a:t>indispensable pour une vraie séparation contenu / mise en forme</a:t>
            </a:r>
          </a:p>
          <a:p>
            <a:pPr eaLnBrk="1" hangingPunct="1">
              <a:buFontTx/>
              <a:buChar char="•"/>
            </a:pPr>
            <a:r>
              <a:rPr lang="fr-FR" sz="1050" dirty="0"/>
              <a:t>utile pour le travail collaboratif et le respect des chartes graphiques</a:t>
            </a:r>
          </a:p>
          <a:p>
            <a:pPr eaLnBrk="1" hangingPunct="1"/>
            <a:r>
              <a:rPr lang="fr-FR" sz="1050" dirty="0"/>
              <a:t>Il est possible de combiner les différentes manières de faire, pour des questions de priorité notamment.</a:t>
            </a:r>
          </a:p>
          <a:p>
            <a:pPr eaLnBrk="1" hangingPunct="1"/>
            <a:r>
              <a:rPr lang="fr-FR" sz="1050" u="sng" dirty="0"/>
              <a:t>Priorités :</a:t>
            </a:r>
            <a:r>
              <a:rPr lang="fr-FR" sz="1050" dirty="0"/>
              <a:t> les moteurs de rendu CSS peuvent évaluer les priorités des styles. Un élément a une priorité de 1 , une classe de 10, un identifiant unique de 100. Une mention spéciale (!important) augmente la priorité de 1000.</a:t>
            </a:r>
          </a:p>
        </p:txBody>
      </p:sp>
    </p:spTree>
    <p:extLst>
      <p:ext uri="{BB962C8B-B14F-4D97-AF65-F5344CB8AC3E}">
        <p14:creationId xmlns:p14="http://schemas.microsoft.com/office/powerpoint/2010/main" val="3594609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a:extLst>
              <a:ext uri="{FF2B5EF4-FFF2-40B4-BE49-F238E27FC236}">
                <a16:creationId xmlns:a16="http://schemas.microsoft.com/office/drawing/2014/main" id="{95C5B05F-4B9C-46B2-9A10-57BFA005C6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Espace réservé des commentaires 2">
            <a:extLst>
              <a:ext uri="{FF2B5EF4-FFF2-40B4-BE49-F238E27FC236}">
                <a16:creationId xmlns:a16="http://schemas.microsoft.com/office/drawing/2014/main" id="{1D682122-F7CB-4288-AF26-0A582EB94C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fr-FR" altLang="fr-FR"/>
          </a:p>
        </p:txBody>
      </p:sp>
      <p:sp>
        <p:nvSpPr>
          <p:cNvPr id="101380" name="Espace réservé du numéro de diapositive 3">
            <a:extLst>
              <a:ext uri="{FF2B5EF4-FFF2-40B4-BE49-F238E27FC236}">
                <a16:creationId xmlns:a16="http://schemas.microsoft.com/office/drawing/2014/main" id="{1E0F5CA8-A7B9-4CFE-8FF5-92D84016E6F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057D077-ACB3-4C40-BFAD-C8A8E43B4CF1}" type="slidenum">
              <a:rPr lang="fr-FR" altLang="fr-FR"/>
              <a:pPr fontAlgn="base">
                <a:spcBef>
                  <a:spcPct val="0"/>
                </a:spcBef>
                <a:spcAft>
                  <a:spcPct val="0"/>
                </a:spcAft>
              </a:pPr>
              <a:t>12</a:t>
            </a:fld>
            <a:endParaRPr lang="fr-FR" altLang="fr-F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a:noFill/>
        </p:spPr>
        <p:txBody>
          <a:bodyPr/>
          <a:lstStyle/>
          <a:p>
            <a:pPr eaLnBrk="1" hangingPunct="1"/>
            <a:r>
              <a:rPr lang="fr-FR" sz="1050" b="1" dirty="0">
                <a:ea typeface="MS Mincho" pitchFamily="49" charset="-128"/>
              </a:rPr>
              <a:t>CSS Histoire et normes</a:t>
            </a:r>
          </a:p>
          <a:p>
            <a:pPr eaLnBrk="1" hangingPunct="1"/>
            <a:r>
              <a:rPr lang="fr-FR" sz="1050" dirty="0">
                <a:ea typeface="MS Mincho" pitchFamily="49" charset="-128"/>
              </a:rPr>
              <a:t>- Les feuilles de styles (cf. éditeurs de textes évolués) ont été inventées dans les années 70 au début de la mise en place du SGML, mais ce n’est qu’en 1994 que la norme CSS1 telle qu’on la connaît est apparue.</a:t>
            </a:r>
          </a:p>
          <a:p>
            <a:pPr eaLnBrk="1" hangingPunct="1"/>
            <a:r>
              <a:rPr lang="fr-FR" sz="1050" dirty="0">
                <a:ea typeface="MS Mincho" pitchFamily="49" charset="-128"/>
              </a:rPr>
              <a:t>- La norme CSS2 est apparue en 97 afin d’intégrer de nouvelles fonctionnalités (ombres, direction, positionnement) mais suite à des problèmes d’intégration sur les navigateurs, elle a été transformée (plus stricte) en CSS2.1 en 2005. Aujourd’hui aucun navigateur n’est encore totalement compatible avec la norme CSS2 (même pas </a:t>
            </a:r>
            <a:r>
              <a:rPr lang="fr-FR" sz="1050" dirty="0" err="1">
                <a:ea typeface="MS Mincho" pitchFamily="49" charset="-128"/>
              </a:rPr>
              <a:t>Firefox</a:t>
            </a:r>
            <a:r>
              <a:rPr lang="fr-FR" sz="1050" dirty="0">
                <a:ea typeface="MS Mincho" pitchFamily="49" charset="-128"/>
              </a:rPr>
              <a:t>).</a:t>
            </a:r>
          </a:p>
          <a:p>
            <a:pPr eaLnBrk="1" hangingPunct="1"/>
            <a:r>
              <a:rPr lang="fr-FR" sz="1050" dirty="0">
                <a:ea typeface="MS Mincho" pitchFamily="49" charset="-128"/>
              </a:rPr>
              <a:t>- La norme CSS3 débutée en 98 est toujours en cours de développement, elle prévoit la </a:t>
            </a:r>
            <a:r>
              <a:rPr lang="fr-FR" sz="1050" dirty="0" err="1">
                <a:ea typeface="MS Mincho" pitchFamily="49" charset="-128"/>
              </a:rPr>
              <a:t>modularisation</a:t>
            </a:r>
            <a:r>
              <a:rPr lang="fr-FR" sz="1050" dirty="0">
                <a:ea typeface="MS Mincho" pitchFamily="49" charset="-128"/>
              </a:rPr>
              <a:t> (cf. XHTML1.1)</a:t>
            </a:r>
            <a:endParaRPr lang="fr-FR" sz="1050" dirty="0"/>
          </a:p>
          <a:p>
            <a:pPr eaLnBrk="1" hangingPunct="1"/>
            <a:endParaRPr lang="fr-FR" sz="1050" b="1" dirty="0"/>
          </a:p>
          <a:p>
            <a:pPr eaLnBrk="1" hangingPunct="1"/>
            <a:r>
              <a:rPr lang="fr-FR" sz="1050" b="1" dirty="0"/>
              <a:t>Précisions : </a:t>
            </a:r>
            <a:r>
              <a:rPr lang="fr-FR" sz="1050" dirty="0"/>
              <a:t>Il est possible et même recommandé d'aérer le</a:t>
            </a:r>
            <a:r>
              <a:rPr lang="fr-FR" sz="1050" baseline="0" dirty="0"/>
              <a:t> code </a:t>
            </a:r>
            <a:r>
              <a:rPr lang="fr-FR" sz="1050" baseline="0" dirty="0" err="1"/>
              <a:t>css</a:t>
            </a:r>
            <a:r>
              <a:rPr lang="fr-FR" sz="1050" dirty="0"/>
              <a:t>. CSS permet une forme de type bloc utilisé dans beaucoup de langages de programmation. En effet des délimiteurs de bloc ({}) autorisent la formulation d'une instruction par ligne.</a:t>
            </a:r>
          </a:p>
          <a:p>
            <a:pPr eaLnBrk="1" hangingPunct="1"/>
            <a:endParaRPr lang="fr-FR" sz="1050" dirty="0"/>
          </a:p>
          <a:p>
            <a:pPr eaLnBrk="1" hangingPunct="1"/>
            <a:r>
              <a:rPr lang="fr-FR" sz="1050" b="1" dirty="0"/>
              <a:t>Sélecteurs multiples : </a:t>
            </a:r>
            <a:r>
              <a:rPr lang="fr-FR" sz="1050" dirty="0"/>
              <a:t>On peut déclarer des instructions CSS pour des sélecteurs multiples. Il suffit de séparer ses sélecteurs par des virgules.</a:t>
            </a:r>
          </a:p>
          <a:p>
            <a:pPr eaLnBrk="1" hangingPunct="1"/>
            <a:endParaRPr lang="fr-FR" sz="1050" dirty="0"/>
          </a:p>
          <a:p>
            <a:pPr eaLnBrk="1" hangingPunct="1"/>
            <a:r>
              <a:rPr lang="fr-FR" sz="1050" b="1" dirty="0"/>
              <a:t>Encapsulation des éléments : </a:t>
            </a:r>
            <a:r>
              <a:rPr lang="fr-FR" sz="1050" dirty="0"/>
              <a:t>On note l'encapsulation des éléments, on les classe en les séparant par un espace. Par exemple: a </a:t>
            </a:r>
            <a:r>
              <a:rPr lang="fr-FR" sz="1050" dirty="0" err="1"/>
              <a:t>img</a:t>
            </a:r>
            <a:r>
              <a:rPr lang="fr-FR" sz="1050" dirty="0"/>
              <a:t> signifie que le bloc de propriétés s'appliquera aux images contenues dans un lien.</a:t>
            </a:r>
          </a:p>
        </p:txBody>
      </p:sp>
    </p:spTree>
    <p:extLst>
      <p:ext uri="{BB962C8B-B14F-4D97-AF65-F5344CB8AC3E}">
        <p14:creationId xmlns:p14="http://schemas.microsoft.com/office/powerpoint/2010/main" val="24673839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4558136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p:spPr>
        <p:txBody>
          <a:bodyPr/>
          <a:lstStyle/>
          <a:p>
            <a:pPr eaLnBrk="1" hangingPunct="1"/>
            <a:r>
              <a:rPr lang="fr-FR" sz="1050" b="1" dirty="0"/>
              <a:t>Types d'éléments : </a:t>
            </a:r>
            <a:r>
              <a:rPr lang="fr-FR" sz="1050" dirty="0"/>
              <a:t>En CSS les éléments de base sont soit des blocs, c'est-à-dire qu'il provoque un retour à la ligne (pour donner une idée), soit des éléments </a:t>
            </a:r>
            <a:r>
              <a:rPr lang="fr-FR" sz="1050" dirty="0" err="1"/>
              <a:t>en-ligne</a:t>
            </a:r>
            <a:r>
              <a:rPr lang="fr-FR" sz="1050" dirty="0"/>
              <a:t> (</a:t>
            </a:r>
            <a:r>
              <a:rPr lang="fr-FR" sz="1050" dirty="0" err="1"/>
              <a:t>inline</a:t>
            </a:r>
            <a:r>
              <a:rPr lang="fr-FR" sz="1050" dirty="0"/>
              <a:t>), c'est-à-dire qu'ils s'inscrivent dans la continuité.</a:t>
            </a:r>
          </a:p>
          <a:p>
            <a:pPr eaLnBrk="1" hangingPunct="1"/>
            <a:endParaRPr lang="fr-FR" sz="1050" dirty="0"/>
          </a:p>
          <a:p>
            <a:pPr eaLnBrk="1" hangingPunct="1"/>
            <a:r>
              <a:rPr lang="fr-FR" sz="1050" b="1" dirty="0"/>
              <a:t>Bloc : </a:t>
            </a:r>
            <a:r>
              <a:rPr lang="fr-FR" sz="1050" dirty="0"/>
              <a:t>Les éléments blocs sont des conteneurs. Il s'agit d'éléments qui forment le squelette du document. Les titres (h1, h2… h6), les paragraphes (p), les listes (</a:t>
            </a:r>
            <a:r>
              <a:rPr lang="fr-FR" sz="1050" dirty="0" err="1"/>
              <a:t>ul</a:t>
            </a:r>
            <a:r>
              <a:rPr lang="fr-FR" sz="1050" dirty="0"/>
              <a:t> - non ordonnée, </a:t>
            </a:r>
            <a:r>
              <a:rPr lang="fr-FR" sz="1050" dirty="0" err="1"/>
              <a:t>ol</a:t>
            </a:r>
            <a:r>
              <a:rPr lang="fr-FR" sz="1050" dirty="0"/>
              <a:t> - ordonnée, dl - définition), les blocs (div), </a:t>
            </a:r>
            <a:r>
              <a:rPr lang="fr-FR" sz="1050" dirty="0" err="1"/>
              <a:t>etc</a:t>
            </a:r>
            <a:r>
              <a:rPr lang="fr-FR" sz="1050" dirty="0"/>
              <a:t>…</a:t>
            </a:r>
          </a:p>
          <a:p>
            <a:pPr eaLnBrk="1" hangingPunct="1"/>
            <a:endParaRPr lang="fr-FR" sz="1050" dirty="0"/>
          </a:p>
          <a:p>
            <a:pPr eaLnBrk="1" hangingPunct="1"/>
            <a:r>
              <a:rPr lang="fr-FR" sz="1050" b="1" dirty="0" err="1"/>
              <a:t>En-ligne</a:t>
            </a:r>
            <a:r>
              <a:rPr lang="fr-FR" sz="1050" b="1" dirty="0"/>
              <a:t> : </a:t>
            </a:r>
            <a:r>
              <a:rPr lang="fr-FR" sz="1050" dirty="0"/>
              <a:t>Les éléments </a:t>
            </a:r>
            <a:r>
              <a:rPr lang="fr-FR" sz="1050" dirty="0" err="1"/>
              <a:t>inline</a:t>
            </a:r>
            <a:r>
              <a:rPr lang="fr-FR" sz="1050" dirty="0"/>
              <a:t> sont des éléments liés au contenu. Ils permettent en général de l'enrichir : mise en emphase (</a:t>
            </a:r>
            <a:r>
              <a:rPr lang="fr-FR" sz="1050" dirty="0" err="1"/>
              <a:t>em</a:t>
            </a:r>
            <a:r>
              <a:rPr lang="fr-FR" sz="1050" dirty="0"/>
              <a:t>), renforcer du texte (</a:t>
            </a:r>
            <a:r>
              <a:rPr lang="fr-FR" sz="1050" dirty="0" err="1"/>
              <a:t>strong</a:t>
            </a:r>
            <a:r>
              <a:rPr lang="fr-FR" sz="1050" dirty="0"/>
              <a:t>), ajouter un lien (a). CSS permet de donner des instructions pour ces éléments</a:t>
            </a:r>
          </a:p>
          <a:p>
            <a:pPr eaLnBrk="1" hangingPunct="1"/>
            <a:endParaRPr lang="fr-FR" sz="1050" dirty="0"/>
          </a:p>
          <a:p>
            <a:pPr eaLnBrk="1" hangingPunct="1"/>
            <a:r>
              <a:rPr lang="fr-FR" sz="1050" b="1" dirty="0"/>
              <a:t>Display : </a:t>
            </a:r>
            <a:r>
              <a:rPr lang="fr-FR" sz="1050" dirty="0"/>
              <a:t>Il est possible de changer le comportement CSS de base des éléments grâce à la propriété display !</a:t>
            </a:r>
          </a:p>
          <a:p>
            <a:pPr eaLnBrk="1" hangingPunct="1"/>
            <a:endParaRPr lang="fr-FR" sz="1050" dirty="0"/>
          </a:p>
          <a:p>
            <a:pPr eaLnBrk="1" hangingPunct="1"/>
            <a:r>
              <a:rPr lang="fr-FR" sz="1050" b="1" dirty="0"/>
              <a:t>Imbrication des éléments selon leur type : </a:t>
            </a:r>
            <a:r>
              <a:rPr lang="fr-FR" sz="1050" dirty="0"/>
              <a:t>Il existe des exceptions pour les règles d'imbrication des divers éléments. Elles sont relativement peu nombreuses : un élément a, ne peut pas contenir d'autre élément a, body doit forcément comporter un élément bloc, </a:t>
            </a:r>
            <a:r>
              <a:rPr lang="fr-FR" sz="1050" dirty="0" err="1"/>
              <a:t>etc</a:t>
            </a:r>
            <a:r>
              <a:rPr lang="fr-FR" sz="1050" dirty="0"/>
              <a:t>…</a:t>
            </a:r>
          </a:p>
        </p:txBody>
      </p:sp>
    </p:spTree>
    <p:extLst>
      <p:ext uri="{BB962C8B-B14F-4D97-AF65-F5344CB8AC3E}">
        <p14:creationId xmlns:p14="http://schemas.microsoft.com/office/powerpoint/2010/main" val="3525154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p:spPr>
        <p:txBody>
          <a:bodyPr>
            <a:normAutofit fontScale="92500" lnSpcReduction="20000"/>
          </a:bodyPr>
          <a:lstStyle/>
          <a:p>
            <a:pPr eaLnBrk="1" hangingPunct="1"/>
            <a:r>
              <a:rPr lang="fr-FR" sz="1050" b="1" dirty="0"/>
              <a:t>Positionnement :</a:t>
            </a:r>
            <a:r>
              <a:rPr lang="fr-FR" sz="1050" dirty="0"/>
              <a:t> c'est l'art de positionner les éléments. C'est une des tâches les plus difficiles en CSS du fait de l’incompatibilité des navigateurs (en particulier le mauvais usage des « </a:t>
            </a:r>
            <a:r>
              <a:rPr lang="fr-FR" sz="1050" dirty="0" err="1"/>
              <a:t>margins</a:t>
            </a:r>
            <a:r>
              <a:rPr lang="fr-FR" sz="1050" dirty="0"/>
              <a:t> » par MSIE). Le positionnement se fait selon le flux, c’est-à-dire l’ordre d’apparition des éléments dans le code source de la page. La structure du document (X)HTML détermine l'ordre d'affichage des éléments : c'est le </a:t>
            </a:r>
            <a:r>
              <a:rPr lang="fr-FR" sz="1050" b="1" dirty="0"/>
              <a:t>flux </a:t>
            </a:r>
            <a:r>
              <a:rPr lang="fr-FR" sz="1050" dirty="0"/>
              <a:t>(notion de frère importante pour le positionnement).</a:t>
            </a:r>
          </a:p>
          <a:p>
            <a:pPr eaLnBrk="1" hangingPunct="1"/>
            <a:r>
              <a:rPr lang="fr-FR" sz="1050" b="1" dirty="0"/>
              <a:t>Flux naturel :</a:t>
            </a:r>
            <a:r>
              <a:rPr lang="fr-FR" sz="1050" dirty="0"/>
              <a:t> agencement normal, utilisant </a:t>
            </a:r>
            <a:r>
              <a:rPr lang="fr-FR" sz="1050" dirty="0" err="1"/>
              <a:t>margin</a:t>
            </a:r>
            <a:r>
              <a:rPr lang="fr-FR" sz="1050" dirty="0"/>
              <a:t> (marges externes) et </a:t>
            </a:r>
            <a:r>
              <a:rPr lang="fr-FR" sz="1050" dirty="0" err="1"/>
              <a:t>padding</a:t>
            </a:r>
            <a:r>
              <a:rPr lang="fr-FR" sz="1050" dirty="0"/>
              <a:t> (marges internes). Départ en haut à gauche du conteneur parent dans toute la largeur. Les conteneurs frères se positionnent en rapport (par défaut en dessous).</a:t>
            </a:r>
          </a:p>
          <a:p>
            <a:pPr eaLnBrk="1" hangingPunct="1"/>
            <a:r>
              <a:rPr lang="fr-FR" sz="1050" b="1" dirty="0"/>
              <a:t>Flottant : </a:t>
            </a:r>
            <a:r>
              <a:rPr lang="fr-FR" sz="1050" dirty="0"/>
              <a:t>c'est la propriété </a:t>
            </a:r>
            <a:r>
              <a:rPr lang="fr-FR" sz="1050" dirty="0" err="1"/>
              <a:t>float</a:t>
            </a:r>
            <a:r>
              <a:rPr lang="fr-FR" sz="1050" dirty="0"/>
              <a:t>. Elle permet de positionner un élément (bloc ou </a:t>
            </a:r>
            <a:r>
              <a:rPr lang="fr-FR" sz="1050" dirty="0" err="1"/>
              <a:t>inline</a:t>
            </a:r>
            <a:r>
              <a:rPr lang="fr-FR" sz="1050" dirty="0"/>
              <a:t>) à gauche ou à droite d'un parent. Attention à la gestion de la hauteur (</a:t>
            </a:r>
            <a:r>
              <a:rPr lang="fr-FR" sz="1050" dirty="0" err="1"/>
              <a:t>height</a:t>
            </a:r>
            <a:r>
              <a:rPr lang="fr-FR" sz="1050" dirty="0"/>
              <a:t>) ! On peut ainsi positionner des blocs côte à côte.</a:t>
            </a:r>
          </a:p>
          <a:p>
            <a:pPr eaLnBrk="1" hangingPunct="1"/>
            <a:r>
              <a:rPr lang="fr-FR" sz="1050" b="1" dirty="0"/>
              <a:t>Position :</a:t>
            </a:r>
            <a:r>
              <a:rPr lang="fr-FR" sz="1050" dirty="0"/>
              <a:t> les éléments avec une propriété position, sont assez difficiles à positionner. Leur rendu est délicat et ne permet pas une restitution multi-résolution s’ils sont utilisés avec des valeurs statiques (px). Il faut leur préférer des valeurs proportionnelles (</a:t>
            </a:r>
            <a:r>
              <a:rPr lang="fr-FR" sz="1050" dirty="0" err="1"/>
              <a:t>em</a:t>
            </a:r>
            <a:r>
              <a:rPr lang="fr-FR" sz="1050" dirty="0"/>
              <a:t>, %). Cette technique permet de gérer la superposition des éléments (z-index).</a:t>
            </a:r>
          </a:p>
          <a:p>
            <a:pPr eaLnBrk="1" hangingPunct="1">
              <a:buFontTx/>
              <a:buChar char="•"/>
            </a:pPr>
            <a:r>
              <a:rPr lang="fr-FR" sz="1050" b="1" dirty="0"/>
              <a:t>Relatif : </a:t>
            </a:r>
            <a:r>
              <a:rPr lang="fr-FR" sz="1050" dirty="0"/>
              <a:t>permet de décaler un élément dans le flux. Les valeurs affectées aux propriétés top et </a:t>
            </a:r>
            <a:r>
              <a:rPr lang="fr-FR" sz="1050" dirty="0" err="1"/>
              <a:t>left</a:t>
            </a:r>
            <a:r>
              <a:rPr lang="fr-FR" sz="1050" dirty="0"/>
              <a:t> règlent le décalage.</a:t>
            </a:r>
            <a:endParaRPr lang="fr-FR" sz="1050" b="1" dirty="0"/>
          </a:p>
          <a:p>
            <a:pPr eaLnBrk="1" hangingPunct="1">
              <a:buFontTx/>
              <a:buChar char="•"/>
            </a:pPr>
            <a:r>
              <a:rPr lang="fr-FR" sz="1050" b="1" dirty="0"/>
              <a:t>Fixe :</a:t>
            </a:r>
            <a:r>
              <a:rPr lang="fr-FR" sz="1050" dirty="0"/>
              <a:t> sort l'élément du flux naturel et le positionne selon les indications données (top, </a:t>
            </a:r>
            <a:r>
              <a:rPr lang="fr-FR" sz="1050" dirty="0" err="1"/>
              <a:t>left</a:t>
            </a:r>
            <a:r>
              <a:rPr lang="fr-FR" sz="1050" dirty="0"/>
              <a:t>) par rapport à son parent ou dernier ancêtre positionné.</a:t>
            </a:r>
            <a:endParaRPr lang="fr-FR" sz="1050" b="1" dirty="0"/>
          </a:p>
          <a:p>
            <a:pPr eaLnBrk="1" hangingPunct="1">
              <a:buFontTx/>
              <a:buChar char="•"/>
            </a:pPr>
            <a:r>
              <a:rPr lang="fr-FR" sz="1050" b="1" dirty="0"/>
              <a:t>Absolu :</a:t>
            </a:r>
            <a:r>
              <a:rPr lang="fr-FR" sz="1050" dirty="0"/>
              <a:t> mis hors flux, l'élément est positionné par rapport au coin supérieur gauche de son parent selon les valeurs (top, </a:t>
            </a:r>
            <a:r>
              <a:rPr lang="fr-FR" sz="1050" dirty="0" err="1"/>
              <a:t>left</a:t>
            </a:r>
            <a:r>
              <a:rPr lang="fr-FR" sz="1050" dirty="0"/>
              <a:t>). Sans ces dernières, il se place dans le flux.</a:t>
            </a:r>
          </a:p>
          <a:p>
            <a:pPr eaLnBrk="1" hangingPunct="1">
              <a:buFontTx/>
              <a:buChar char="•"/>
            </a:pPr>
            <a:endParaRPr lang="fr-FR" sz="1050" dirty="0"/>
          </a:p>
          <a:p>
            <a:pPr eaLnBrk="1" hangingPunct="1"/>
            <a:r>
              <a:rPr lang="fr-FR" sz="1050" b="1" dirty="0"/>
              <a:t>Remarque :</a:t>
            </a:r>
            <a:r>
              <a:rPr lang="fr-FR" sz="1050" dirty="0"/>
              <a:t> le positionnement hors flux est très difficile à gérer. Il faut l'éviter au maximum, surtout pour du contenu afin de limiter les dégâts en cas d'</a:t>
            </a:r>
            <a:r>
              <a:rPr lang="fr-FR" sz="1050" dirty="0" err="1"/>
              <a:t>intéraction</a:t>
            </a:r>
            <a:r>
              <a:rPr lang="fr-FR" sz="1050" dirty="0"/>
              <a:t> utilisateur (agrandissement de la police).</a:t>
            </a:r>
          </a:p>
          <a:p>
            <a:pPr eaLnBrk="1" hangingPunct="1"/>
            <a:endParaRPr lang="fr-FR" sz="1050" dirty="0"/>
          </a:p>
          <a:p>
            <a:pPr eaLnBrk="1" hangingPunct="1"/>
            <a:r>
              <a:rPr lang="fr-FR" sz="1050" b="1" dirty="0">
                <a:ea typeface="MS Mincho" pitchFamily="49" charset="-128"/>
              </a:rPr>
              <a:t>Rôle de la balise &lt;div&gt; :</a:t>
            </a:r>
            <a:r>
              <a:rPr lang="fr-FR" sz="1050" dirty="0">
                <a:ea typeface="MS Mincho" pitchFamily="49" charset="-128"/>
              </a:rPr>
              <a:t> Une mise en page CSS utilise le format de feuilles de style CSS, au lieu de tables ou de cadres HTML traditionnels, pour organiser le contenu d'une page Web. Les éléments de base de la mise en forme CSS est la balise div (conteneur de texte, images et autres éléments).</a:t>
            </a:r>
          </a:p>
          <a:p>
            <a:pPr eaLnBrk="1" hangingPunct="1"/>
            <a:r>
              <a:rPr lang="fr-FR" sz="1050" dirty="0">
                <a:ea typeface="MS Mincho" pitchFamily="49" charset="-128"/>
              </a:rPr>
              <a:t>A la différence des cellules de tableau, qui ne peuvent exister qu'à l'intérieur de lignes d'un tableau, les balises </a:t>
            </a:r>
            <a:r>
              <a:rPr lang="fr-FR" sz="1050" dirty="0" err="1">
                <a:ea typeface="MS Mincho" pitchFamily="49" charset="-128"/>
              </a:rPr>
              <a:t>div</a:t>
            </a:r>
            <a:r>
              <a:rPr lang="fr-FR" sz="1050" dirty="0">
                <a:ea typeface="MS Mincho" pitchFamily="49" charset="-128"/>
              </a:rPr>
              <a:t> peuvent figurer n'importe où.</a:t>
            </a:r>
          </a:p>
          <a:p>
            <a:pPr eaLnBrk="1" hangingPunct="1"/>
            <a:r>
              <a:rPr lang="fr-FR" sz="1050" dirty="0">
                <a:ea typeface="MS Mincho" pitchFamily="49" charset="-128"/>
              </a:rPr>
              <a:t>Vous pouvez positionner des balises div de façon absolue (x et y) ou de façon relative (distance par rapport à d'autres éléments).</a:t>
            </a:r>
          </a:p>
          <a:p>
            <a:pPr eaLnBrk="1" hangingPunct="1"/>
            <a:r>
              <a:rPr lang="fr-FR" sz="1050" dirty="0">
                <a:ea typeface="MS Mincho" pitchFamily="49" charset="-128"/>
              </a:rPr>
              <a:t>Du fait de l’intégration imparfaite de CSS1&amp;2 dans les navigateurs, il existe des problèmes de restitution sur différents navigateurs. L’affichage est parfois aléatoire avec les CSS. Voir </a:t>
            </a:r>
            <a:r>
              <a:rPr lang="fr-FR" sz="1050" u="sng" dirty="0" err="1">
                <a:ea typeface="MS Mincho" pitchFamily="49" charset="-128"/>
              </a:rPr>
              <a:t>z.index</a:t>
            </a:r>
            <a:r>
              <a:rPr lang="fr-FR" sz="1050" dirty="0">
                <a:ea typeface="MS Mincho" pitchFamily="49" charset="-128"/>
              </a:rPr>
              <a:t> &amp; </a:t>
            </a:r>
            <a:r>
              <a:rPr lang="fr-FR" sz="1050" u="sng" dirty="0">
                <a:ea typeface="MS Mincho" pitchFamily="49" charset="-128"/>
              </a:rPr>
              <a:t>Débord</a:t>
            </a:r>
            <a:r>
              <a:rPr lang="fr-FR" sz="1050" dirty="0">
                <a:ea typeface="MS Mincho" pitchFamily="49" charset="-128"/>
              </a:rPr>
              <a:t> !</a:t>
            </a:r>
            <a:endParaRPr lang="fr-FR" sz="1050" dirty="0"/>
          </a:p>
        </p:txBody>
      </p:sp>
    </p:spTree>
    <p:extLst>
      <p:ext uri="{BB962C8B-B14F-4D97-AF65-F5344CB8AC3E}">
        <p14:creationId xmlns:p14="http://schemas.microsoft.com/office/powerpoint/2010/main" val="14036508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38364367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p:spPr>
        <p:txBody>
          <a:bodyPr/>
          <a:lstStyle/>
          <a:p>
            <a:pPr eaLnBrk="1" hangingPunct="1"/>
            <a:r>
              <a:rPr lang="fr-FR" sz="1050" b="1" dirty="0"/>
              <a:t>Parent-Enfant : </a:t>
            </a:r>
            <a:r>
              <a:rPr lang="fr-FR" sz="1050" dirty="0"/>
              <a:t>c'est un concept fréquent grâce auquel on lie des éléments ou des objets en programmation, par un lien de "parenté". Dans le cas qui nous intéresse cela se traduit ainsi: table </a:t>
            </a:r>
            <a:r>
              <a:rPr lang="fr-FR" sz="1050" dirty="0">
                <a:sym typeface="Wingdings" pitchFamily="2" charset="2"/>
              </a:rPr>
              <a:t> tr  td, http://giminik.developpez.com/xhtml/. On peut pousser ce raisonnement en ajoutant les notions ancêtre et frère : ancêtreparentenfant--frère</a:t>
            </a:r>
            <a:endParaRPr lang="fr-FR" sz="1050" b="1" dirty="0"/>
          </a:p>
          <a:p>
            <a:pPr eaLnBrk="1" hangingPunct="1"/>
            <a:endParaRPr lang="fr-FR" sz="1050" b="1" dirty="0"/>
          </a:p>
          <a:p>
            <a:pPr eaLnBrk="1" hangingPunct="1"/>
            <a:r>
              <a:rPr lang="fr-FR" sz="1050" b="1" dirty="0"/>
              <a:t>Héritage :</a:t>
            </a:r>
            <a:r>
              <a:rPr lang="fr-FR" sz="1050" dirty="0"/>
              <a:t> CSS utilise le système parent-enfant et donc permet l'héritage de propriétés. Une propriété héritable d'un parent (font-size par exemple) est transmise aux enfants qui n’ont pas définit la propriété ou si elle est fixée à « </a:t>
            </a:r>
            <a:r>
              <a:rPr lang="fr-FR" sz="1050" dirty="0" err="1"/>
              <a:t>inherit</a:t>
            </a:r>
            <a:r>
              <a:rPr lang="fr-FR" sz="1050" dirty="0"/>
              <a:t> ». Cela permet d'éviter de nombreuses répétitions. On peut annuler cet effet en redéfinissant une propriété dans sélecteur enfant. Les pseudo-classes sont des enfants : a:hover hérite les propriétés de a.</a:t>
            </a:r>
          </a:p>
          <a:p>
            <a:pPr eaLnBrk="1" hangingPunct="1"/>
            <a:endParaRPr lang="fr-FR" sz="1050" b="1" dirty="0"/>
          </a:p>
          <a:p>
            <a:pPr eaLnBrk="1" hangingPunct="1"/>
            <a:r>
              <a:rPr lang="fr-FR" sz="1050" b="1" dirty="0"/>
              <a:t>Imbrication des éléments :</a:t>
            </a:r>
            <a:r>
              <a:rPr lang="fr-FR" sz="1050" dirty="0"/>
              <a:t> il est possible de spécifier des instructions pour des éléments en fonction de leur hiérarchie dans la structure du document. Ainsi il n'est pas obligatoire de créer systématiquement des classes. On pourra mettre en forme un lien (a) contenu dans un paragraphe (p) de classe (.</a:t>
            </a:r>
            <a:r>
              <a:rPr lang="fr-FR" sz="1050" dirty="0" err="1"/>
              <a:t>maClasse</a:t>
            </a:r>
            <a:r>
              <a:rPr lang="fr-FR" sz="1050" dirty="0"/>
              <a:t>) de façon spécifique et différente d'un lien courant. Encore un argument pour bien structurer vos documents, avec le (X)HTML bien sûr !</a:t>
            </a:r>
          </a:p>
          <a:p>
            <a:pPr eaLnBrk="1" hangingPunct="1"/>
            <a:endParaRPr lang="fr-FR" sz="1050" dirty="0"/>
          </a:p>
          <a:p>
            <a:pPr eaLnBrk="1" hangingPunct="1"/>
            <a:r>
              <a:rPr lang="fr-FR" sz="1050" b="1" dirty="0"/>
              <a:t>Classes multiples :</a:t>
            </a:r>
            <a:r>
              <a:rPr lang="fr-FR" sz="1050" dirty="0"/>
              <a:t> il est possible de jongler avec les différents sélecteurs. On peut ainsi faire bénéficier un élément de classes différentes et lui appliquer les instructions de chacune de ces classes.</a:t>
            </a:r>
          </a:p>
        </p:txBody>
      </p:sp>
    </p:spTree>
    <p:extLst>
      <p:ext uri="{BB962C8B-B14F-4D97-AF65-F5344CB8AC3E}">
        <p14:creationId xmlns:p14="http://schemas.microsoft.com/office/powerpoint/2010/main" val="9692871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a:noFill/>
        </p:spPr>
        <p:txBody>
          <a:bodyPr/>
          <a:lstStyle/>
          <a:p>
            <a:pPr eaLnBrk="1" hangingPunct="1"/>
            <a:r>
              <a:rPr lang="fr-FR" sz="1050" b="1" dirty="0"/>
              <a:t>Propriété spécifique :</a:t>
            </a:r>
            <a:r>
              <a:rPr lang="fr-FR" sz="1050" dirty="0"/>
              <a:t> une propriété spécifique permet d'affecter de façon précise un élément. Par exemple une bordure à gauche. Ce procédé est utile lorsque l'on souhaite affiner un rendu. On peut ainsi affecter une couleur différente à une bordure gauche (border-</a:t>
            </a:r>
            <a:r>
              <a:rPr lang="fr-FR" sz="1050" dirty="0" err="1"/>
              <a:t>left</a:t>
            </a:r>
            <a:r>
              <a:rPr lang="fr-FR" sz="1050" dirty="0"/>
              <a:t>-</a:t>
            </a:r>
            <a:r>
              <a:rPr lang="fr-FR" sz="1050" dirty="0" err="1"/>
              <a:t>color</a:t>
            </a:r>
            <a:r>
              <a:rPr lang="fr-FR" sz="1050" dirty="0"/>
              <a:t>: </a:t>
            </a:r>
            <a:r>
              <a:rPr lang="fr-FR" sz="1050" dirty="0" err="1"/>
              <a:t>silver</a:t>
            </a:r>
            <a:r>
              <a:rPr lang="fr-FR" sz="1050" dirty="0"/>
              <a:t>;) et une bordure droite (border-right-</a:t>
            </a:r>
            <a:r>
              <a:rPr lang="fr-FR" sz="1050" dirty="0" err="1"/>
              <a:t>color</a:t>
            </a:r>
            <a:r>
              <a:rPr lang="fr-FR" sz="1050" dirty="0"/>
              <a:t>: black;).</a:t>
            </a:r>
          </a:p>
          <a:p>
            <a:pPr eaLnBrk="1" hangingPunct="1"/>
            <a:endParaRPr lang="fr-FR" sz="1050" dirty="0"/>
          </a:p>
          <a:p>
            <a:pPr eaLnBrk="1" hangingPunct="1"/>
            <a:r>
              <a:rPr lang="fr-FR" sz="1050" b="1" dirty="0"/>
              <a:t>Propriété globale :</a:t>
            </a:r>
            <a:r>
              <a:rPr lang="fr-FR" sz="1050" dirty="0"/>
              <a:t> Comme pour les éléments, CSS est capable de gérer le rapport parent-enfant pour les propriétés. Ainsi une valeur affectant une propriété parente sera héritée par les enfants. border</a:t>
            </a:r>
            <a:r>
              <a:rPr lang="fr-FR" sz="1050" dirty="0">
                <a:sym typeface="Wingdings" pitchFamily="2" charset="2"/>
              </a:rPr>
              <a:t>border-top, border-</a:t>
            </a:r>
            <a:r>
              <a:rPr lang="fr-FR" sz="1050" dirty="0" err="1">
                <a:sym typeface="Wingdings" pitchFamily="2" charset="2"/>
              </a:rPr>
              <a:t>bottom</a:t>
            </a:r>
            <a:r>
              <a:rPr lang="fr-FR" sz="1050" dirty="0">
                <a:sym typeface="Wingdings" pitchFamily="2" charset="2"/>
              </a:rPr>
              <a:t>, border-</a:t>
            </a:r>
            <a:r>
              <a:rPr lang="fr-FR" sz="1050" dirty="0" err="1">
                <a:sym typeface="Wingdings" pitchFamily="2" charset="2"/>
              </a:rPr>
              <a:t>left</a:t>
            </a:r>
            <a:r>
              <a:rPr lang="fr-FR" sz="1050" dirty="0">
                <a:sym typeface="Wingdings" pitchFamily="2" charset="2"/>
              </a:rPr>
              <a:t>, border-rightborder-top-</a:t>
            </a:r>
            <a:r>
              <a:rPr lang="fr-FR" sz="1050" dirty="0" err="1">
                <a:sym typeface="Wingdings" pitchFamily="2" charset="2"/>
              </a:rPr>
              <a:t>color</a:t>
            </a:r>
            <a:r>
              <a:rPr lang="fr-FR" sz="1050" dirty="0">
                <a:sym typeface="Wingdings" pitchFamily="2" charset="2"/>
              </a:rPr>
              <a:t>, border-top-style…</a:t>
            </a:r>
          </a:p>
          <a:p>
            <a:pPr eaLnBrk="1" hangingPunct="1"/>
            <a:r>
              <a:rPr lang="fr-FR" sz="1050" dirty="0">
                <a:sym typeface="Wingdings" pitchFamily="2" charset="2"/>
              </a:rPr>
              <a:t>Pour une propriété globale l'ordre a peu d'importance :</a:t>
            </a:r>
          </a:p>
          <a:p>
            <a:pPr eaLnBrk="1" hangingPunct="1"/>
            <a:r>
              <a:rPr lang="fr-FR" sz="1050" dirty="0">
                <a:sym typeface="Wingdings" pitchFamily="2" charset="2"/>
              </a:rPr>
              <a:t>border : 1px </a:t>
            </a:r>
            <a:r>
              <a:rPr lang="fr-FR" sz="1050" dirty="0" err="1">
                <a:sym typeface="Wingdings" pitchFamily="2" charset="2"/>
              </a:rPr>
              <a:t>dotted</a:t>
            </a:r>
            <a:r>
              <a:rPr lang="fr-FR" sz="1050" dirty="0">
                <a:sym typeface="Wingdings" pitchFamily="2" charset="2"/>
              </a:rPr>
              <a:t> #e3e3e3; = border: </a:t>
            </a:r>
            <a:r>
              <a:rPr lang="fr-FR" sz="1050" dirty="0" err="1">
                <a:sym typeface="Wingdings" pitchFamily="2" charset="2"/>
              </a:rPr>
              <a:t>dotted</a:t>
            </a:r>
            <a:r>
              <a:rPr lang="fr-FR" sz="1050" dirty="0">
                <a:sym typeface="Wingdings" pitchFamily="2" charset="2"/>
              </a:rPr>
              <a:t> #e3e3e3 1px;</a:t>
            </a:r>
          </a:p>
          <a:p>
            <a:pPr eaLnBrk="1" hangingPunct="1"/>
            <a:endParaRPr lang="fr-FR" sz="1050" b="1" dirty="0">
              <a:sym typeface="Wingdings" pitchFamily="2" charset="2"/>
            </a:endParaRPr>
          </a:p>
          <a:p>
            <a:pPr eaLnBrk="1" hangingPunct="1"/>
            <a:r>
              <a:rPr lang="fr-FR" sz="1050" b="1" dirty="0">
                <a:sym typeface="Wingdings" pitchFamily="2" charset="2"/>
              </a:rPr>
              <a:t>Sauf</a:t>
            </a:r>
            <a:r>
              <a:rPr lang="fr-FR" sz="1050" dirty="0">
                <a:sym typeface="Wingdings" pitchFamily="2" charset="2"/>
              </a:rPr>
              <a:t> pour les positionnement : ils peuvent être déclarés de plusieurs façons :</a:t>
            </a:r>
          </a:p>
          <a:p>
            <a:pPr eaLnBrk="1" hangingPunct="1">
              <a:buFontTx/>
              <a:buChar char="•"/>
            </a:pPr>
            <a:r>
              <a:rPr lang="fr-FR" sz="1050" dirty="0">
                <a:sym typeface="Wingdings" pitchFamily="2" charset="2"/>
              </a:rPr>
              <a:t>1 valeur: affectée partout (top, </a:t>
            </a:r>
            <a:r>
              <a:rPr lang="fr-FR" sz="1050" dirty="0" err="1">
                <a:sym typeface="Wingdings" pitchFamily="2" charset="2"/>
              </a:rPr>
              <a:t>bottom</a:t>
            </a:r>
            <a:r>
              <a:rPr lang="fr-FR" sz="1050" dirty="0">
                <a:sym typeface="Wingdings" pitchFamily="2" charset="2"/>
              </a:rPr>
              <a:t>, </a:t>
            </a:r>
            <a:r>
              <a:rPr lang="fr-FR" sz="1050" dirty="0" err="1">
                <a:sym typeface="Wingdings" pitchFamily="2" charset="2"/>
              </a:rPr>
              <a:t>left</a:t>
            </a:r>
            <a:r>
              <a:rPr lang="fr-FR" sz="1050" dirty="0">
                <a:sym typeface="Wingdings" pitchFamily="2" charset="2"/>
              </a:rPr>
              <a:t>, right).</a:t>
            </a:r>
          </a:p>
          <a:p>
            <a:pPr eaLnBrk="1" hangingPunct="1">
              <a:buFontTx/>
              <a:buChar char="•"/>
            </a:pPr>
            <a:r>
              <a:rPr lang="fr-FR" sz="1050" dirty="0">
                <a:sym typeface="Wingdings" pitchFamily="2" charset="2"/>
              </a:rPr>
              <a:t>2 valeurs : Valeur1  top/</a:t>
            </a:r>
            <a:r>
              <a:rPr lang="fr-FR" sz="1050" dirty="0" err="1">
                <a:sym typeface="Wingdings" pitchFamily="2" charset="2"/>
              </a:rPr>
              <a:t>bottom</a:t>
            </a:r>
            <a:r>
              <a:rPr lang="fr-FR" sz="1050" dirty="0">
                <a:sym typeface="Wingdings" pitchFamily="2" charset="2"/>
              </a:rPr>
              <a:t> - Valeur2  </a:t>
            </a:r>
            <a:r>
              <a:rPr lang="fr-FR" sz="1050" dirty="0" err="1">
                <a:sym typeface="Wingdings" pitchFamily="2" charset="2"/>
              </a:rPr>
              <a:t>left</a:t>
            </a:r>
            <a:r>
              <a:rPr lang="fr-FR" sz="1050" dirty="0">
                <a:sym typeface="Wingdings" pitchFamily="2" charset="2"/>
              </a:rPr>
              <a:t>/right</a:t>
            </a:r>
          </a:p>
          <a:p>
            <a:pPr eaLnBrk="1" hangingPunct="1">
              <a:buFontTx/>
              <a:buChar char="•"/>
            </a:pPr>
            <a:r>
              <a:rPr lang="fr-FR" sz="1050" dirty="0">
                <a:sym typeface="Wingdings" pitchFamily="2" charset="2"/>
              </a:rPr>
              <a:t>3 valeurs : Valeur1  top - Valeur2  </a:t>
            </a:r>
            <a:r>
              <a:rPr lang="fr-FR" sz="1050" dirty="0" err="1">
                <a:sym typeface="Wingdings" pitchFamily="2" charset="2"/>
              </a:rPr>
              <a:t>left</a:t>
            </a:r>
            <a:r>
              <a:rPr lang="fr-FR" sz="1050" dirty="0">
                <a:sym typeface="Wingdings" pitchFamily="2" charset="2"/>
              </a:rPr>
              <a:t>/right - Valeur3  </a:t>
            </a:r>
            <a:r>
              <a:rPr lang="fr-FR" sz="1050" dirty="0" err="1">
                <a:sym typeface="Wingdings" pitchFamily="2" charset="2"/>
              </a:rPr>
              <a:t>bottom</a:t>
            </a:r>
            <a:endParaRPr lang="fr-FR" sz="1050" dirty="0">
              <a:sym typeface="Wingdings" pitchFamily="2" charset="2"/>
            </a:endParaRPr>
          </a:p>
          <a:p>
            <a:pPr eaLnBrk="1" hangingPunct="1">
              <a:buFontTx/>
              <a:buChar char="•"/>
            </a:pPr>
            <a:r>
              <a:rPr lang="fr-FR" sz="1050" dirty="0">
                <a:sym typeface="Wingdings" pitchFamily="2" charset="2"/>
              </a:rPr>
              <a:t>4 valeurs : Valeur1  top - Valeur2  right - Valeur3  </a:t>
            </a:r>
            <a:r>
              <a:rPr lang="fr-FR" sz="1050" dirty="0" err="1">
                <a:sym typeface="Wingdings" pitchFamily="2" charset="2"/>
              </a:rPr>
              <a:t>bottom</a:t>
            </a:r>
            <a:r>
              <a:rPr lang="fr-FR" sz="1050" dirty="0">
                <a:sym typeface="Wingdings" pitchFamily="2" charset="2"/>
              </a:rPr>
              <a:t> - Valeur4  </a:t>
            </a:r>
            <a:r>
              <a:rPr lang="fr-FR" sz="1050" dirty="0" err="1">
                <a:sym typeface="Wingdings" pitchFamily="2" charset="2"/>
              </a:rPr>
              <a:t>left</a:t>
            </a:r>
            <a:endParaRPr lang="fr-FR" sz="1050" dirty="0">
              <a:sym typeface="Wingdings" pitchFamily="2" charset="2"/>
            </a:endParaRPr>
          </a:p>
          <a:p>
            <a:pPr eaLnBrk="1" hangingPunct="1"/>
            <a:r>
              <a:rPr lang="fr-FR" sz="1050" dirty="0">
                <a:sym typeface="Wingdings" pitchFamily="2" charset="2"/>
              </a:rPr>
              <a:t>Les schémas sont assez logiques et simples à retenir. Les valeurs multiples sont séparées par des espaces et ne sont pas forcément du même type (statique et proportionnelle </a:t>
            </a:r>
            <a:r>
              <a:rPr lang="fr-FR" sz="1050" dirty="0" err="1">
                <a:sym typeface="Wingdings" pitchFamily="2" charset="2"/>
              </a:rPr>
              <a:t>mixables</a:t>
            </a:r>
            <a:r>
              <a:rPr lang="fr-FR" sz="1050" dirty="0">
                <a:sym typeface="Wingdings" pitchFamily="2" charset="2"/>
              </a:rPr>
              <a:t>)</a:t>
            </a:r>
          </a:p>
          <a:p>
            <a:pPr eaLnBrk="1" hangingPunct="1"/>
            <a:r>
              <a:rPr lang="fr-FR" sz="1050" b="1" dirty="0">
                <a:sym typeface="Wingdings" pitchFamily="2" charset="2"/>
              </a:rPr>
              <a:t>Ex :</a:t>
            </a:r>
            <a:r>
              <a:rPr lang="fr-FR" sz="1050" dirty="0">
                <a:sym typeface="Wingdings" pitchFamily="2" charset="2"/>
              </a:rPr>
              <a:t> </a:t>
            </a:r>
            <a:r>
              <a:rPr lang="fr-FR" sz="1050" dirty="0" err="1">
                <a:sym typeface="Wingdings" pitchFamily="2" charset="2"/>
              </a:rPr>
              <a:t>margin</a:t>
            </a:r>
            <a:r>
              <a:rPr lang="fr-FR" sz="1050" dirty="0">
                <a:sym typeface="Wingdings" pitchFamily="2" charset="2"/>
              </a:rPr>
              <a:t> : 5px 2% 2em auto;</a:t>
            </a:r>
          </a:p>
        </p:txBody>
      </p:sp>
    </p:spTree>
    <p:extLst>
      <p:ext uri="{BB962C8B-B14F-4D97-AF65-F5344CB8AC3E}">
        <p14:creationId xmlns:p14="http://schemas.microsoft.com/office/powerpoint/2010/main" val="24770906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Les différentes propriétés-disposition</a:t>
            </a:r>
          </a:p>
          <a:p>
            <a:r>
              <a:rPr lang="fr-FR" sz="1050" b="1" dirty="0"/>
              <a:t>Positionnement absolue :</a:t>
            </a:r>
          </a:p>
          <a:p>
            <a:r>
              <a:rPr lang="fr-FR" sz="1050" dirty="0"/>
              <a:t>Il permet de se positionner par</a:t>
            </a:r>
            <a:r>
              <a:rPr lang="fr-FR" sz="1050" baseline="0" dirty="0"/>
              <a:t> rapport au premier conteneur, quel que soit le niveau généalogique où il est déclaré ex de parent de référence :body dans html</a:t>
            </a:r>
            <a:endParaRPr lang="fr-FR" sz="1050" dirty="0"/>
          </a:p>
          <a:p>
            <a:pPr defTabSz="990478">
              <a:defRPr/>
            </a:pPr>
            <a:r>
              <a:rPr lang="fr-FR" sz="1050" b="1" dirty="0"/>
              <a:t>Marges</a:t>
            </a:r>
            <a:r>
              <a:rPr lang="fr-FR" sz="1050" dirty="0"/>
              <a:t>:</a:t>
            </a:r>
          </a:p>
          <a:p>
            <a:pPr defTabSz="990478">
              <a:defRPr/>
            </a:pPr>
            <a:r>
              <a:rPr lang="fr-FR" sz="1050" baseline="0" dirty="0"/>
              <a:t>-Le </a:t>
            </a:r>
            <a:r>
              <a:rPr lang="fr-FR" sz="1050" baseline="0" dirty="0" err="1"/>
              <a:t>margin</a:t>
            </a:r>
            <a:r>
              <a:rPr lang="fr-FR" sz="1050" baseline="0" dirty="0"/>
              <a:t> : Il sert à espacer les blocs les uns par rapport aux autres, il se décompose en une super propriété et plusieurs déclinaisons telles que </a:t>
            </a:r>
            <a:r>
              <a:rPr lang="fr-FR" sz="1050" baseline="0" dirty="0" err="1"/>
              <a:t>margin</a:t>
            </a:r>
            <a:r>
              <a:rPr lang="fr-FR" sz="1050" baseline="0" dirty="0"/>
              <a:t>-</a:t>
            </a:r>
            <a:r>
              <a:rPr lang="fr-FR" sz="1050" baseline="0" dirty="0" err="1"/>
              <a:t>left</a:t>
            </a:r>
            <a:r>
              <a:rPr lang="fr-FR" sz="1050" baseline="0" dirty="0"/>
              <a:t>, -right, -top, -</a:t>
            </a:r>
            <a:r>
              <a:rPr lang="fr-FR" sz="1050" baseline="0" dirty="0" err="1"/>
              <a:t>bottom</a:t>
            </a:r>
            <a:r>
              <a:rPr lang="fr-FR" sz="1050" baseline="0" dirty="0"/>
              <a:t> </a:t>
            </a:r>
          </a:p>
          <a:p>
            <a:pPr defTabSz="990478">
              <a:defRPr/>
            </a:pPr>
            <a:r>
              <a:rPr lang="fr-FR" sz="1050" baseline="0" dirty="0"/>
              <a:t>     -Le </a:t>
            </a:r>
            <a:r>
              <a:rPr lang="fr-FR" sz="1050" baseline="0" dirty="0" err="1"/>
              <a:t>padding</a:t>
            </a:r>
            <a:r>
              <a:rPr lang="fr-FR" sz="1050" baseline="0" dirty="0"/>
              <a:t>, sert quant à lui a créer une marge à l’</a:t>
            </a:r>
            <a:r>
              <a:rPr lang="fr-FR" sz="1050" baseline="0" dirty="0" err="1"/>
              <a:t>interieur</a:t>
            </a:r>
            <a:r>
              <a:rPr lang="fr-FR" sz="1050" baseline="0" dirty="0"/>
              <a:t> du bloc sans décaler le début du bloc; cette propriété se décline comme </a:t>
            </a:r>
            <a:r>
              <a:rPr lang="fr-FR" sz="1050" baseline="0" dirty="0" err="1"/>
              <a:t>margin</a:t>
            </a:r>
            <a:r>
              <a:rPr lang="fr-FR" sz="1050" baseline="0" dirty="0"/>
              <a:t>, une super </a:t>
            </a:r>
            <a:r>
              <a:rPr lang="fr-FR" sz="1050" baseline="0" dirty="0" err="1"/>
              <a:t>proprieté</a:t>
            </a:r>
            <a:r>
              <a:rPr lang="fr-FR" sz="1050" baseline="0" dirty="0"/>
              <a:t> et d’autres propriétés spécifiques. Les cotés seront nommés aussi comme </a:t>
            </a:r>
            <a:r>
              <a:rPr lang="fr-FR" sz="1050" baseline="0" dirty="0" err="1"/>
              <a:t>margin</a:t>
            </a:r>
            <a:r>
              <a:rPr lang="fr-FR" sz="1050" baseline="0" dirty="0"/>
              <a:t> ex </a:t>
            </a:r>
            <a:r>
              <a:rPr lang="fr-FR" sz="1050" baseline="0" dirty="0" err="1"/>
              <a:t>padding</a:t>
            </a:r>
            <a:r>
              <a:rPr lang="fr-FR" sz="1050" baseline="0" dirty="0"/>
              <a:t>-</a:t>
            </a:r>
            <a:r>
              <a:rPr lang="fr-FR" sz="1050" baseline="0" dirty="0" err="1"/>
              <a:t>left</a:t>
            </a:r>
            <a:r>
              <a:rPr lang="fr-FR" sz="1050" baseline="0" dirty="0"/>
              <a:t>.</a:t>
            </a:r>
          </a:p>
          <a:p>
            <a:pPr defTabSz="990478">
              <a:defRPr/>
            </a:pPr>
            <a:endParaRPr lang="fr-FR" sz="1050" baseline="0" dirty="0"/>
          </a:p>
          <a:p>
            <a:pPr defTabSz="990478">
              <a:defRPr/>
            </a:pP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119</a:t>
            </a:fld>
            <a:endParaRPr lang="fr-FR"/>
          </a:p>
        </p:txBody>
      </p:sp>
    </p:spTree>
    <p:extLst>
      <p:ext uri="{BB962C8B-B14F-4D97-AF65-F5344CB8AC3E}">
        <p14:creationId xmlns:p14="http://schemas.microsoft.com/office/powerpoint/2010/main" val="22696677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Pour permettre l’utilisation d’unités dans différents contextes,</a:t>
            </a:r>
            <a:r>
              <a:rPr lang="fr-FR" sz="1050" baseline="0" dirty="0"/>
              <a:t> le </a:t>
            </a:r>
            <a:r>
              <a:rPr lang="fr-FR" sz="1050" baseline="0" dirty="0" err="1"/>
              <a:t>css</a:t>
            </a:r>
            <a:r>
              <a:rPr lang="fr-FR" sz="1050" baseline="0" dirty="0"/>
              <a:t> connait et admet différentes unités.</a:t>
            </a:r>
          </a:p>
          <a:p>
            <a:endParaRPr lang="fr-FR" sz="1050" baseline="0" dirty="0"/>
          </a:p>
          <a:p>
            <a:r>
              <a:rPr lang="fr-FR" sz="1050" b="1" baseline="0" dirty="0"/>
              <a:t>-%</a:t>
            </a:r>
            <a:r>
              <a:rPr lang="fr-FR" sz="1050" baseline="0" dirty="0"/>
              <a:t> le pourcentage est pratique pour que les pages soient toujours adaptées au mieux quel que soit la taille d’affichage (il est important avec % de prévoir que de petits écrans pourraient avoir accès aux pages donc essayer de faire en sorte que les données contenues aient suffisamment d’espace pour être lisible, les propriétés min-</a:t>
            </a:r>
            <a:r>
              <a:rPr lang="fr-FR" sz="1050" baseline="0" dirty="0" err="1"/>
              <a:t>width</a:t>
            </a:r>
            <a:r>
              <a:rPr lang="fr-FR" sz="1050" baseline="0" dirty="0"/>
              <a:t>, min-</a:t>
            </a:r>
            <a:r>
              <a:rPr lang="fr-FR" sz="1050" baseline="0" dirty="0" err="1"/>
              <a:t>height</a:t>
            </a:r>
            <a:r>
              <a:rPr lang="fr-FR" sz="1050" baseline="0" dirty="0"/>
              <a:t>, max-</a:t>
            </a:r>
            <a:r>
              <a:rPr lang="fr-FR" sz="1050" baseline="0" dirty="0" err="1"/>
              <a:t>width</a:t>
            </a:r>
            <a:r>
              <a:rPr lang="fr-FR" sz="1050" baseline="0" dirty="0"/>
              <a:t> et max-</a:t>
            </a:r>
            <a:r>
              <a:rPr lang="fr-FR" sz="1050" baseline="0" dirty="0" err="1"/>
              <a:t>heigth</a:t>
            </a:r>
            <a:r>
              <a:rPr lang="fr-FR" sz="1050" baseline="0" dirty="0"/>
              <a:t>, permettent de faire cela)</a:t>
            </a:r>
          </a:p>
          <a:p>
            <a:endParaRPr lang="fr-FR" sz="1050" b="1" baseline="0" dirty="0"/>
          </a:p>
          <a:p>
            <a:r>
              <a:rPr lang="fr-FR" sz="1050" b="1" baseline="0" dirty="0"/>
              <a:t>-cm, mm, in, pt, pc :</a:t>
            </a:r>
            <a:r>
              <a:rPr lang="fr-FR" sz="1050" baseline="0" dirty="0"/>
              <a:t> ils sont souvent présents dans les fichiers </a:t>
            </a:r>
            <a:r>
              <a:rPr lang="fr-FR" sz="1050" baseline="0" dirty="0" err="1"/>
              <a:t>css</a:t>
            </a:r>
            <a:r>
              <a:rPr lang="fr-FR" sz="1050" baseline="0" dirty="0"/>
              <a:t> étant lié a des fichiers qui seront voués à l’impression </a:t>
            </a:r>
          </a:p>
          <a:p>
            <a:endParaRPr lang="fr-FR" sz="1050" baseline="0" dirty="0"/>
          </a:p>
          <a:p>
            <a:r>
              <a:rPr lang="fr-FR" sz="1050" baseline="0" dirty="0"/>
              <a:t> </a:t>
            </a:r>
            <a:r>
              <a:rPr lang="fr-FR" sz="1050" b="1" baseline="0" dirty="0"/>
              <a:t>-px</a:t>
            </a:r>
            <a:r>
              <a:rPr lang="fr-FR" sz="1050" b="0" baseline="0" dirty="0"/>
              <a:t>: Très souvent utilisé dans le cas de fichiers liés pour un affichage à l’écran</a:t>
            </a:r>
          </a:p>
          <a:p>
            <a:endParaRPr lang="fr-FR" sz="1050" b="1" baseline="0" dirty="0"/>
          </a:p>
          <a:p>
            <a:r>
              <a:rPr lang="fr-FR" sz="1050" b="1" baseline="0" dirty="0"/>
              <a:t>-</a:t>
            </a:r>
            <a:r>
              <a:rPr lang="fr-FR" sz="1050" b="1" baseline="0" dirty="0" err="1"/>
              <a:t>em</a:t>
            </a:r>
            <a:r>
              <a:rPr lang="fr-FR" sz="1050" b="1" baseline="0" dirty="0"/>
              <a:t> :</a:t>
            </a:r>
            <a:r>
              <a:rPr lang="fr-FR" sz="1050" b="0" baseline="0" dirty="0"/>
              <a:t> Très utilisé par les web designer pour définir des blocs avec les hauteurs nécessaires pour écrire</a:t>
            </a:r>
            <a:endParaRPr lang="fr-FR" sz="1050" b="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120</a:t>
            </a:fld>
            <a:endParaRPr lang="fr-FR"/>
          </a:p>
        </p:txBody>
      </p:sp>
    </p:spTree>
    <p:extLst>
      <p:ext uri="{BB962C8B-B14F-4D97-AF65-F5344CB8AC3E}">
        <p14:creationId xmlns:p14="http://schemas.microsoft.com/office/powerpoint/2010/main" val="531702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121</a:t>
            </a:fld>
            <a:endParaRPr lang="fr-FR"/>
          </a:p>
        </p:txBody>
      </p:sp>
    </p:spTree>
    <p:extLst>
      <p:ext uri="{BB962C8B-B14F-4D97-AF65-F5344CB8AC3E}">
        <p14:creationId xmlns:p14="http://schemas.microsoft.com/office/powerpoint/2010/main" val="142900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0034" name="Rectangle 3074"/>
          <p:cNvSpPr>
            <a:spLocks noGrp="1" noRot="1" noChangeAspect="1" noChangeArrowheads="1" noTextEdit="1"/>
          </p:cNvSpPr>
          <p:nvPr>
            <p:ph type="sldImg"/>
          </p:nvPr>
        </p:nvSpPr>
        <p:spPr>
          <a:ln/>
        </p:spPr>
      </p:sp>
      <p:sp>
        <p:nvSpPr>
          <p:cNvPr id="2220035" name="Rectangle 3075"/>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71654632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valeurs de propriétés :</a:t>
            </a:r>
          </a:p>
          <a:p>
            <a:r>
              <a:rPr lang="fr-FR" sz="1050" dirty="0"/>
              <a:t>Background-</a:t>
            </a:r>
            <a:r>
              <a:rPr lang="fr-FR" sz="1050" dirty="0" err="1"/>
              <a:t>repeat</a:t>
            </a:r>
            <a:r>
              <a:rPr lang="fr-FR" sz="1050" dirty="0"/>
              <a:t> :</a:t>
            </a:r>
          </a:p>
          <a:p>
            <a:r>
              <a:rPr lang="fr-FR" sz="1050" dirty="0"/>
              <a:t>	</a:t>
            </a:r>
          </a:p>
          <a:p>
            <a:r>
              <a:rPr lang="fr-FR" sz="1050" dirty="0"/>
              <a:t>	</a:t>
            </a:r>
            <a:r>
              <a:rPr lang="fr-FR" sz="1050" baseline="0" dirty="0"/>
              <a:t>  </a:t>
            </a:r>
            <a:r>
              <a:rPr lang="fr-FR" sz="1050" dirty="0" err="1"/>
              <a:t>repeat</a:t>
            </a:r>
            <a:r>
              <a:rPr lang="fr-FR" sz="1050" dirty="0"/>
              <a:t>-x;	</a:t>
            </a:r>
            <a:r>
              <a:rPr lang="fr-FR" sz="1050" baseline="0" dirty="0"/>
              <a:t>   </a:t>
            </a:r>
            <a:r>
              <a:rPr lang="fr-FR" sz="1050" dirty="0">
                <a:sym typeface="Wingdings" pitchFamily="2" charset="2"/>
              </a:rPr>
              <a:t></a:t>
            </a:r>
            <a:r>
              <a:rPr lang="fr-FR" sz="1050" dirty="0"/>
              <a:t>répétition horizontale</a:t>
            </a:r>
          </a:p>
          <a:p>
            <a:pPr defTabSz="990478">
              <a:defRPr/>
            </a:pPr>
            <a:r>
              <a:rPr lang="fr-FR" sz="1050" dirty="0"/>
              <a:t>	</a:t>
            </a:r>
            <a:r>
              <a:rPr lang="fr-FR" sz="1050" dirty="0" err="1"/>
              <a:t>repeat</a:t>
            </a:r>
            <a:r>
              <a:rPr lang="fr-FR" sz="1050" dirty="0"/>
              <a:t>-y ;	</a:t>
            </a:r>
            <a:r>
              <a:rPr lang="fr-FR" sz="1050" dirty="0">
                <a:sym typeface="Wingdings" pitchFamily="2" charset="2"/>
              </a:rPr>
              <a:t>répétition verticale</a:t>
            </a:r>
            <a:endParaRPr lang="fr-FR" sz="1050" dirty="0"/>
          </a:p>
          <a:p>
            <a:pPr defTabSz="990478">
              <a:defRPr/>
            </a:pPr>
            <a:r>
              <a:rPr lang="fr-FR" sz="1050" dirty="0"/>
              <a:t>	no-</a:t>
            </a:r>
            <a:r>
              <a:rPr lang="fr-FR" sz="1050" dirty="0" err="1"/>
              <a:t>repeat</a:t>
            </a:r>
            <a:r>
              <a:rPr lang="fr-FR" sz="1050" dirty="0"/>
              <a:t>;	</a:t>
            </a:r>
            <a:r>
              <a:rPr lang="fr-FR" sz="1050" dirty="0">
                <a:sym typeface="Wingdings" pitchFamily="2" charset="2"/>
              </a:rPr>
              <a:t>pas</a:t>
            </a:r>
            <a:r>
              <a:rPr lang="fr-FR" sz="1050" baseline="0" dirty="0">
                <a:sym typeface="Wingdings" pitchFamily="2" charset="2"/>
              </a:rPr>
              <a:t> de répétition</a:t>
            </a:r>
            <a:endParaRPr lang="fr-FR" sz="1050" dirty="0"/>
          </a:p>
          <a:p>
            <a:pPr defTabSz="990478">
              <a:defRPr/>
            </a:pPr>
            <a:r>
              <a:rPr lang="fr-FR" sz="1050" dirty="0"/>
              <a:t>	</a:t>
            </a:r>
            <a:r>
              <a:rPr lang="fr-FR" sz="1050" dirty="0" err="1"/>
              <a:t>repeat</a:t>
            </a:r>
            <a:r>
              <a:rPr lang="fr-FR" sz="1050" dirty="0"/>
              <a:t>;	</a:t>
            </a:r>
            <a:r>
              <a:rPr lang="fr-FR" sz="1050" dirty="0">
                <a:sym typeface="Wingdings" pitchFamily="2" charset="2"/>
              </a:rPr>
              <a:t>répétition horizontale</a:t>
            </a:r>
            <a:r>
              <a:rPr lang="fr-FR" sz="1050" baseline="0" dirty="0">
                <a:sym typeface="Wingdings" pitchFamily="2" charset="2"/>
              </a:rPr>
              <a:t> &amp; verticale</a:t>
            </a:r>
          </a:p>
          <a:p>
            <a:pPr defTabSz="990478">
              <a:defRPr/>
            </a:pPr>
            <a:endParaRPr lang="fr-FR" sz="1050" baseline="0" dirty="0">
              <a:sym typeface="Wingdings" pitchFamily="2" charset="2"/>
            </a:endParaRPr>
          </a:p>
          <a:p>
            <a:pPr defTabSz="990478">
              <a:defRPr/>
            </a:pPr>
            <a:r>
              <a:rPr lang="fr-FR" sz="1050" baseline="0" dirty="0" err="1">
                <a:sym typeface="Wingdings" pitchFamily="2" charset="2"/>
              </a:rPr>
              <a:t>Opacity</a:t>
            </a:r>
            <a:r>
              <a:rPr lang="fr-FR" sz="1050" baseline="0" dirty="0">
                <a:sym typeface="Wingdings" pitchFamily="2" charset="2"/>
              </a:rPr>
              <a:t> :</a:t>
            </a:r>
          </a:p>
          <a:p>
            <a:pPr defTabSz="990478">
              <a:defRPr/>
            </a:pPr>
            <a:r>
              <a:rPr lang="fr-FR" sz="1050" baseline="0" dirty="0">
                <a:sym typeface="Wingdings" pitchFamily="2" charset="2"/>
              </a:rPr>
              <a:t>	Valeur contenue entre 0 &amp; 1 </a:t>
            </a:r>
          </a:p>
          <a:p>
            <a:pPr defTabSz="990478">
              <a:defRPr/>
            </a:pPr>
            <a:r>
              <a:rPr lang="fr-FR" sz="1050" baseline="0" dirty="0">
                <a:sym typeface="Wingdings" pitchFamily="2" charset="2"/>
              </a:rPr>
              <a:t>	0 est totalement transparent</a:t>
            </a:r>
          </a:p>
          <a:p>
            <a:pPr defTabSz="990478">
              <a:defRPr/>
            </a:pPr>
            <a:r>
              <a:rPr lang="fr-FR" sz="1050" baseline="0" dirty="0">
                <a:sym typeface="Wingdings" pitchFamily="2" charset="2"/>
              </a:rPr>
              <a:t>	1 est totalement opaque</a:t>
            </a:r>
          </a:p>
          <a:p>
            <a:pPr defTabSz="990478">
              <a:defRPr/>
            </a:pPr>
            <a:r>
              <a:rPr lang="fr-FR" sz="1050" baseline="0" dirty="0">
                <a:sym typeface="Wingdings" pitchFamily="2" charset="2"/>
              </a:rPr>
              <a:t>	0.5 est entre deux</a:t>
            </a:r>
          </a:p>
          <a:p>
            <a:pPr defTabSz="990478">
              <a:defRPr/>
            </a:pPr>
            <a:endParaRPr lang="fr-FR" sz="1050" baseline="0" dirty="0">
              <a:sym typeface="Wingdings" pitchFamily="2" charset="2"/>
            </a:endParaRPr>
          </a:p>
          <a:p>
            <a:pPr defTabSz="990478">
              <a:defRPr/>
            </a:pPr>
            <a:r>
              <a:rPr lang="fr-FR" sz="1050" baseline="0" dirty="0">
                <a:sym typeface="Wingdings" pitchFamily="2" charset="2"/>
              </a:rPr>
              <a:t>Background-attachement :</a:t>
            </a:r>
          </a:p>
          <a:p>
            <a:pPr defTabSz="990478">
              <a:defRPr/>
            </a:pPr>
            <a:r>
              <a:rPr lang="fr-FR" sz="1050" baseline="0" dirty="0">
                <a:sym typeface="Wingdings" pitchFamily="2" charset="2"/>
              </a:rPr>
              <a:t>	</a:t>
            </a:r>
            <a:r>
              <a:rPr lang="fr-FR" sz="1050" baseline="0" dirty="0" err="1">
                <a:sym typeface="Wingdings" pitchFamily="2" charset="2"/>
              </a:rPr>
              <a:t>fixed</a:t>
            </a:r>
            <a:r>
              <a:rPr lang="fr-FR" sz="1050" baseline="0" dirty="0">
                <a:sym typeface="Wingdings" pitchFamily="2" charset="2"/>
              </a:rPr>
              <a:t> ; L’arrière plan ne défilera pas</a:t>
            </a:r>
          </a:p>
          <a:p>
            <a:pPr defTabSz="990478">
              <a:defRPr/>
            </a:pPr>
            <a:r>
              <a:rPr lang="fr-FR" sz="1050" baseline="0" dirty="0">
                <a:sym typeface="Wingdings" pitchFamily="2" charset="2"/>
              </a:rPr>
              <a:t>	scroll ; valeur par défaut l’arrière plan défilera avec la page</a:t>
            </a:r>
          </a:p>
          <a:p>
            <a:pPr defTabSz="990478">
              <a:defRPr/>
            </a:pPr>
            <a:r>
              <a:rPr lang="fr-FR" sz="1050" baseline="0" dirty="0">
                <a:sym typeface="Wingdings" pitchFamily="2" charset="2"/>
              </a:rPr>
              <a:t> </a:t>
            </a:r>
            <a:endParaRPr lang="fr-FR" sz="1050" dirty="0"/>
          </a:p>
          <a:p>
            <a:pPr defTabSz="990478">
              <a:defRPr/>
            </a:pP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122</a:t>
            </a:fld>
            <a:endParaRPr lang="fr-FR"/>
          </a:p>
        </p:txBody>
      </p:sp>
    </p:spTree>
    <p:extLst>
      <p:ext uri="{BB962C8B-B14F-4D97-AF65-F5344CB8AC3E}">
        <p14:creationId xmlns:p14="http://schemas.microsoft.com/office/powerpoint/2010/main" val="3570466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a:t>
            </a:r>
            <a:r>
              <a:rPr lang="fr-FR" dirty="0" err="1"/>
              <a:t>color:black</a:t>
            </a:r>
            <a:r>
              <a:rPr lang="fr-FR" dirty="0"/>
              <a:t>;</a:t>
            </a:r>
          </a:p>
          <a:p>
            <a:r>
              <a:rPr lang="fr-FR" dirty="0"/>
              <a:t>    background-</a:t>
            </a:r>
            <a:r>
              <a:rPr lang="fr-FR" dirty="0" err="1"/>
              <a:t>color</a:t>
            </a:r>
            <a:r>
              <a:rPr lang="fr-FR" dirty="0"/>
              <a:t>: </a:t>
            </a:r>
            <a:r>
              <a:rPr lang="fr-FR" dirty="0" err="1"/>
              <a:t>rgba</a:t>
            </a:r>
            <a:r>
              <a:rPr lang="fr-FR" dirty="0"/>
              <a:t>(123,123,123,0.2);</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a:t>
            </a:r>
            <a:r>
              <a:rPr lang="fr-FR" dirty="0" err="1"/>
              <a:t>rgba</a:t>
            </a:r>
            <a:r>
              <a:rPr lang="fr-FR" dirty="0"/>
              <a:t>(0,0,0,0.2);;</a:t>
            </a:r>
          </a:p>
          <a:p>
            <a:r>
              <a:rPr lang="fr-FR" dirty="0"/>
              <a:t>    </a:t>
            </a:r>
            <a:r>
              <a:rPr lang="fr-FR" dirty="0" err="1"/>
              <a:t>margin</a:t>
            </a:r>
            <a:r>
              <a:rPr lang="fr-FR" dirty="0"/>
              <a:t>-</a:t>
            </a:r>
            <a:r>
              <a:rPr lang="fr-FR" dirty="0" err="1"/>
              <a:t>bottom</a:t>
            </a:r>
            <a:r>
              <a:rPr lang="fr-FR" dirty="0"/>
              <a:t>:15px;</a:t>
            </a:r>
          </a:p>
          <a:p>
            <a:r>
              <a:rPr lang="fr-FR" dirty="0"/>
              <a:t> }</a:t>
            </a:r>
          </a:p>
          <a:p>
            <a:r>
              <a:rPr lang="fr-FR" dirty="0"/>
              <a:t>    </a:t>
            </a:r>
          </a:p>
          <a:p>
            <a:r>
              <a:rPr lang="fr-FR" dirty="0"/>
              <a:t>&lt;/style&gt;</a:t>
            </a:r>
          </a:p>
          <a:p>
            <a:r>
              <a:rPr lang="fr-FR" dirty="0"/>
              <a:t>&lt;/</a:t>
            </a:r>
            <a:r>
              <a:rPr lang="fr-FR" dirty="0" err="1"/>
              <a:t>head</a:t>
            </a:r>
            <a:r>
              <a:rPr lang="fr-FR" dirty="0"/>
              <a:t>&gt;</a:t>
            </a:r>
          </a:p>
          <a:p>
            <a:r>
              <a:rPr lang="fr-FR" dirty="0"/>
              <a:t>&lt;body&gt;</a:t>
            </a:r>
          </a:p>
          <a:p>
            <a:r>
              <a:rPr lang="fr-FR" dirty="0"/>
              <a:t>&lt;h1&gt;The </a:t>
            </a:r>
            <a:r>
              <a:rPr lang="fr-FR" dirty="0" err="1"/>
              <a:t>opacity</a:t>
            </a:r>
            <a:r>
              <a:rPr lang="fr-FR" dirty="0"/>
              <a:t> </a:t>
            </a:r>
            <a:r>
              <a:rPr lang="fr-FR" dirty="0" err="1"/>
              <a:t>Property</a:t>
            </a:r>
            <a:r>
              <a:rPr lang="fr-FR" dirty="0"/>
              <a:t>&lt;/h1&gt;</a:t>
            </a:r>
          </a:p>
          <a:p>
            <a:endParaRPr lang="fr-FR" dirty="0"/>
          </a:p>
          <a:p>
            <a:r>
              <a:rPr lang="fr-FR" dirty="0"/>
              <a:t>&lt;</a:t>
            </a:r>
            <a:r>
              <a:rPr lang="fr-FR" dirty="0" err="1"/>
              <a:t>div</a:t>
            </a:r>
            <a:r>
              <a:rPr lang="fr-FR" dirty="0"/>
              <a:t> id="a"&gt;The </a:t>
            </a:r>
            <a:r>
              <a:rPr lang="fr-FR" dirty="0" err="1"/>
              <a:t>following</a:t>
            </a:r>
            <a:r>
              <a:rPr lang="fr-FR" dirty="0"/>
              <a:t> </a:t>
            </a:r>
            <a:r>
              <a:rPr lang="fr-FR" dirty="0" err="1"/>
              <a:t>div</a:t>
            </a:r>
            <a:r>
              <a:rPr lang="fr-FR" dirty="0"/>
              <a:t> </a:t>
            </a:r>
            <a:r>
              <a:rPr lang="fr-FR" dirty="0" err="1"/>
              <a:t>element's</a:t>
            </a:r>
            <a:r>
              <a:rPr lang="fr-FR" dirty="0"/>
              <a:t> </a:t>
            </a:r>
            <a:r>
              <a:rPr lang="fr-FR" dirty="0" err="1"/>
              <a:t>opacity</a:t>
            </a:r>
            <a:r>
              <a:rPr lang="fr-FR" dirty="0"/>
              <a:t> </a:t>
            </a:r>
            <a:r>
              <a:rPr lang="fr-FR" dirty="0" err="1"/>
              <a:t>is</a:t>
            </a:r>
            <a:r>
              <a:rPr lang="fr-FR" dirty="0"/>
              <a:t> 0.5. Note </a:t>
            </a:r>
            <a:r>
              <a:rPr lang="fr-FR" dirty="0" err="1"/>
              <a:t>that</a:t>
            </a:r>
            <a:r>
              <a:rPr lang="fr-FR" dirty="0"/>
              <a:t> </a:t>
            </a:r>
            <a:r>
              <a:rPr lang="fr-FR" dirty="0" err="1"/>
              <a:t>both</a:t>
            </a:r>
            <a:r>
              <a:rPr lang="fr-FR" dirty="0"/>
              <a:t> the </a:t>
            </a:r>
            <a:r>
              <a:rPr lang="fr-FR" dirty="0" err="1"/>
              <a:t>text</a:t>
            </a:r>
            <a:r>
              <a:rPr lang="fr-FR" dirty="0"/>
              <a:t> and the background-</a:t>
            </a:r>
            <a:r>
              <a:rPr lang="fr-FR" dirty="0" err="1"/>
              <a:t>color</a:t>
            </a:r>
            <a:r>
              <a:rPr lang="fr-FR" dirty="0"/>
              <a:t> are </a:t>
            </a:r>
            <a:r>
              <a:rPr lang="fr-FR" dirty="0" err="1"/>
              <a:t>affected</a:t>
            </a:r>
            <a:r>
              <a:rPr lang="fr-FR" dirty="0"/>
              <a:t> by the </a:t>
            </a:r>
            <a:r>
              <a:rPr lang="fr-FR" dirty="0" err="1"/>
              <a:t>opacity</a:t>
            </a:r>
            <a:r>
              <a:rPr lang="fr-FR" dirty="0"/>
              <a:t> </a:t>
            </a:r>
            <a:r>
              <a:rPr lang="fr-FR" dirty="0" err="1"/>
              <a:t>level</a:t>
            </a:r>
            <a:r>
              <a:rPr lang="fr-FR" dirty="0"/>
              <a:t>:</a:t>
            </a:r>
          </a:p>
          <a:p>
            <a:endParaRPr lang="fr-FR" dirty="0"/>
          </a:p>
          <a:p>
            <a:r>
              <a:rPr lang="fr-FR" dirty="0"/>
              <a:t>&lt;</a:t>
            </a:r>
            <a:r>
              <a:rPr lang="fr-FR" dirty="0" err="1"/>
              <a:t>div</a:t>
            </a:r>
            <a:r>
              <a:rPr lang="fr-FR" dirty="0"/>
              <a:t>&gt;</a:t>
            </a:r>
            <a:r>
              <a:rPr lang="fr-FR" dirty="0" err="1"/>
              <a:t>Lorem</a:t>
            </a:r>
            <a:r>
              <a:rPr lang="fr-FR" dirty="0"/>
              <a:t> </a:t>
            </a:r>
            <a:r>
              <a:rPr lang="fr-FR" dirty="0" err="1"/>
              <a:t>ipsum</a:t>
            </a:r>
            <a:r>
              <a:rPr lang="fr-FR" dirty="0"/>
              <a:t> </a:t>
            </a:r>
            <a:r>
              <a:rPr lang="fr-FR" dirty="0" err="1"/>
              <a:t>dolor</a:t>
            </a:r>
            <a:r>
              <a:rPr lang="fr-FR" dirty="0"/>
              <a:t> </a:t>
            </a:r>
            <a:r>
              <a:rPr lang="fr-FR" dirty="0" err="1"/>
              <a:t>sit</a:t>
            </a:r>
            <a:r>
              <a:rPr lang="fr-FR" dirty="0"/>
              <a:t> &lt;/</a:t>
            </a:r>
            <a:r>
              <a:rPr lang="fr-FR" dirty="0" err="1"/>
              <a:t>div</a:t>
            </a:r>
            <a:r>
              <a:rPr lang="fr-FR" dirty="0"/>
              <a:t>&gt;&lt;</a:t>
            </a:r>
            <a:r>
              <a:rPr lang="fr-FR" dirty="0" err="1"/>
              <a:t>div</a:t>
            </a:r>
            <a:r>
              <a:rPr lang="fr-FR" dirty="0"/>
              <a:t> id="b"&gt;</a:t>
            </a:r>
            <a:r>
              <a:rPr lang="fr-FR" dirty="0" err="1"/>
              <a:t>amet</a:t>
            </a:r>
            <a:r>
              <a:rPr lang="fr-FR" dirty="0"/>
              <a:t>, &lt;</a:t>
            </a:r>
            <a:r>
              <a:rPr lang="fr-FR" dirty="0" err="1"/>
              <a:t>div</a:t>
            </a:r>
            <a:r>
              <a:rPr lang="fr-FR" dirty="0"/>
              <a:t>&gt;</a:t>
            </a:r>
            <a:r>
              <a:rPr lang="fr-FR" dirty="0" err="1"/>
              <a:t>consectetur</a:t>
            </a:r>
            <a:r>
              <a:rPr lang="fr-FR" dirty="0"/>
              <a:t> </a:t>
            </a:r>
            <a:r>
              <a:rPr lang="fr-FR" dirty="0" err="1"/>
              <a:t>adipiscing</a:t>
            </a:r>
            <a:r>
              <a:rPr lang="fr-FR" dirty="0"/>
              <a:t>&lt;/</a:t>
            </a:r>
            <a:r>
              <a:rPr lang="fr-FR" dirty="0" err="1"/>
              <a:t>div</a:t>
            </a:r>
            <a:r>
              <a:rPr lang="fr-FR" dirty="0"/>
              <a:t>&gt; </a:t>
            </a:r>
            <a:r>
              <a:rPr lang="fr-FR" dirty="0" err="1"/>
              <a:t>elit</a:t>
            </a:r>
            <a:r>
              <a:rPr lang="fr-FR" dirty="0"/>
              <a:t>. </a:t>
            </a:r>
            <a:r>
              <a:rPr lang="fr-FR" dirty="0" err="1"/>
              <a:t>Etiam</a:t>
            </a:r>
            <a:r>
              <a:rPr lang="fr-FR" dirty="0"/>
              <a:t> semper diam </a:t>
            </a:r>
            <a:r>
              <a:rPr lang="fr-FR" dirty="0" err="1"/>
              <a:t>at</a:t>
            </a:r>
            <a:r>
              <a:rPr lang="fr-FR" dirty="0"/>
              <a:t> erat </a:t>
            </a:r>
            <a:r>
              <a:rPr lang="fr-FR" dirty="0" err="1"/>
              <a:t>pulvinar</a:t>
            </a:r>
            <a:r>
              <a:rPr lang="fr-FR" dirty="0"/>
              <a:t>, </a:t>
            </a:r>
            <a:r>
              <a:rPr lang="fr-FR" dirty="0" err="1"/>
              <a:t>at</a:t>
            </a:r>
            <a:r>
              <a:rPr lang="fr-FR" dirty="0"/>
              <a:t> </a:t>
            </a:r>
            <a:r>
              <a:rPr lang="fr-FR" dirty="0" err="1"/>
              <a:t>pulvinar</a:t>
            </a:r>
            <a:r>
              <a:rPr lang="fr-FR" dirty="0"/>
              <a:t> </a:t>
            </a:r>
            <a:r>
              <a:rPr lang="fr-FR" dirty="0" err="1"/>
              <a:t>felis</a:t>
            </a:r>
            <a:r>
              <a:rPr lang="fr-FR" dirty="0"/>
              <a:t> </a:t>
            </a:r>
            <a:r>
              <a:rPr lang="fr-FR" dirty="0" err="1"/>
              <a:t>blandit</a:t>
            </a:r>
            <a:r>
              <a:rPr lang="fr-FR" dirty="0"/>
              <a:t>...&lt;/</a:t>
            </a:r>
            <a:r>
              <a:rPr lang="fr-FR" dirty="0" err="1"/>
              <a:t>div</a:t>
            </a:r>
            <a:r>
              <a:rPr lang="fr-FR" dirty="0"/>
              <a:t>&gt;&lt;/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123</a:t>
            </a:fld>
            <a:endParaRPr lang="fr-FR"/>
          </a:p>
        </p:txBody>
      </p:sp>
    </p:spTree>
    <p:extLst>
      <p:ext uri="{BB962C8B-B14F-4D97-AF65-F5344CB8AC3E}">
        <p14:creationId xmlns:p14="http://schemas.microsoft.com/office/powerpoint/2010/main" val="336258473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Les propriétés de texte:</a:t>
            </a:r>
          </a:p>
          <a:p>
            <a:r>
              <a:rPr lang="fr-FR" sz="1050" b="1" dirty="0" err="1"/>
              <a:t>text</a:t>
            </a:r>
            <a:r>
              <a:rPr lang="fr-FR" sz="1050" b="1" dirty="0"/>
              <a:t>-</a:t>
            </a:r>
            <a:r>
              <a:rPr lang="fr-FR" sz="1050" b="1" dirty="0" err="1"/>
              <a:t>align</a:t>
            </a:r>
            <a:r>
              <a:rPr lang="fr-FR" sz="1050" b="1" dirty="0"/>
              <a:t> </a:t>
            </a:r>
            <a:r>
              <a:rPr lang="fr-FR" sz="1050" dirty="0"/>
              <a:t>: </a:t>
            </a:r>
            <a:r>
              <a:rPr lang="fr-FR" sz="1050" i="1" dirty="0"/>
              <a:t>value</a:t>
            </a:r>
            <a:r>
              <a:rPr lang="fr-FR" sz="1050" dirty="0"/>
              <a:t> ;</a:t>
            </a:r>
          </a:p>
          <a:p>
            <a:r>
              <a:rPr lang="fr-FR" sz="1050" dirty="0"/>
              <a:t>	</a:t>
            </a:r>
            <a:r>
              <a:rPr lang="fr-FR" sz="1050" dirty="0" err="1"/>
              <a:t>rignt</a:t>
            </a:r>
            <a:r>
              <a:rPr lang="fr-FR" sz="1050" baseline="0" dirty="0"/>
              <a:t> 	</a:t>
            </a:r>
            <a:r>
              <a:rPr lang="fr-FR" sz="1050" baseline="0" dirty="0">
                <a:sym typeface="Wingdings" pitchFamily="2" charset="2"/>
              </a:rPr>
              <a:t>alignement à droite</a:t>
            </a:r>
          </a:p>
          <a:p>
            <a:r>
              <a:rPr lang="fr-FR" sz="1050" baseline="0" dirty="0">
                <a:sym typeface="Wingdings" pitchFamily="2" charset="2"/>
              </a:rPr>
              <a:t>	</a:t>
            </a:r>
            <a:r>
              <a:rPr lang="fr-FR" sz="1050" baseline="0" dirty="0" err="1">
                <a:sym typeface="Wingdings" pitchFamily="2" charset="2"/>
              </a:rPr>
              <a:t>left</a:t>
            </a:r>
            <a:r>
              <a:rPr lang="fr-FR" sz="1050" baseline="0" dirty="0">
                <a:sym typeface="Wingdings" pitchFamily="2" charset="2"/>
              </a:rPr>
              <a:t>	alignement à gauche (valeur initiale)</a:t>
            </a:r>
          </a:p>
          <a:p>
            <a:r>
              <a:rPr lang="fr-FR" sz="1050" dirty="0"/>
              <a:t>	center	</a:t>
            </a:r>
            <a:r>
              <a:rPr lang="fr-FR" sz="1050" dirty="0">
                <a:sym typeface="Wingdings" pitchFamily="2" charset="2"/>
              </a:rPr>
              <a:t>centrer</a:t>
            </a:r>
          </a:p>
          <a:p>
            <a:r>
              <a:rPr lang="fr-FR" sz="1050" dirty="0">
                <a:sym typeface="Wingdings" pitchFamily="2" charset="2"/>
              </a:rPr>
              <a:t>	</a:t>
            </a:r>
            <a:r>
              <a:rPr lang="fr-FR" sz="1050" dirty="0" err="1">
                <a:sym typeface="Wingdings" pitchFamily="2" charset="2"/>
              </a:rPr>
              <a:t>justify</a:t>
            </a:r>
            <a:r>
              <a:rPr lang="fr-FR" sz="1050" dirty="0">
                <a:sym typeface="Wingdings" pitchFamily="2" charset="2"/>
              </a:rPr>
              <a:t>	le</a:t>
            </a:r>
            <a:r>
              <a:rPr lang="fr-FR" sz="1050" baseline="0" dirty="0">
                <a:sym typeface="Wingdings" pitchFamily="2" charset="2"/>
              </a:rPr>
              <a:t> texte est étendu à l’espace qui lui est attribué</a:t>
            </a:r>
          </a:p>
          <a:p>
            <a:r>
              <a:rPr lang="fr-FR" sz="1050" baseline="0" dirty="0">
                <a:sym typeface="Wingdings" pitchFamily="2" charset="2"/>
              </a:rPr>
              <a:t>	</a:t>
            </a:r>
            <a:r>
              <a:rPr lang="fr-FR" sz="1050" baseline="0" dirty="0" err="1">
                <a:sym typeface="Wingdings" pitchFamily="2" charset="2"/>
              </a:rPr>
              <a:t>inherit</a:t>
            </a:r>
            <a:r>
              <a:rPr lang="fr-FR" sz="1050" baseline="0" dirty="0">
                <a:sym typeface="Wingdings" pitchFamily="2" charset="2"/>
              </a:rPr>
              <a:t>	héritage de la valeur de propriété du parent</a:t>
            </a:r>
            <a:endParaRPr lang="fr-FR" sz="1050" dirty="0"/>
          </a:p>
          <a:p>
            <a:r>
              <a:rPr lang="fr-FR" sz="1050" b="1" dirty="0" err="1"/>
              <a:t>text</a:t>
            </a:r>
            <a:r>
              <a:rPr lang="fr-FR" sz="1050" b="1" dirty="0"/>
              <a:t>-</a:t>
            </a:r>
            <a:r>
              <a:rPr lang="fr-FR" sz="1050" b="1" dirty="0" err="1"/>
              <a:t>shadow</a:t>
            </a:r>
            <a:r>
              <a:rPr lang="fr-FR" sz="1050" dirty="0"/>
              <a:t>: </a:t>
            </a:r>
            <a:r>
              <a:rPr lang="fr-FR" sz="1050" i="1" dirty="0"/>
              <a:t>h-</a:t>
            </a:r>
            <a:r>
              <a:rPr lang="fr-FR" sz="1050" i="1" dirty="0" err="1"/>
              <a:t>shadow</a:t>
            </a:r>
            <a:r>
              <a:rPr lang="fr-FR" sz="1050" i="1" dirty="0"/>
              <a:t> v-</a:t>
            </a:r>
            <a:r>
              <a:rPr lang="fr-FR" sz="1050" i="1" dirty="0" err="1"/>
              <a:t>shadow</a:t>
            </a:r>
            <a:r>
              <a:rPr lang="fr-FR" sz="1050" i="1" dirty="0"/>
              <a:t> </a:t>
            </a:r>
            <a:r>
              <a:rPr lang="fr-FR" sz="1050" i="1" dirty="0" err="1"/>
              <a:t>blur</a:t>
            </a:r>
            <a:r>
              <a:rPr lang="fr-FR" sz="1050" i="1" dirty="0"/>
              <a:t> </a:t>
            </a:r>
            <a:r>
              <a:rPr lang="fr-FR" sz="1050" i="1" dirty="0" err="1"/>
              <a:t>color</a:t>
            </a:r>
            <a:endParaRPr lang="fr-FR" sz="1050" dirty="0"/>
          </a:p>
          <a:p>
            <a:r>
              <a:rPr lang="fr-FR" sz="1050" dirty="0"/>
              <a:t>	h-</a:t>
            </a:r>
            <a:r>
              <a:rPr lang="fr-FR" sz="1050" dirty="0" err="1"/>
              <a:t>shadow</a:t>
            </a:r>
            <a:r>
              <a:rPr lang="fr-FR" sz="1050" dirty="0"/>
              <a:t>	</a:t>
            </a:r>
            <a:r>
              <a:rPr lang="fr-FR" sz="1050" dirty="0">
                <a:sym typeface="Wingdings" pitchFamily="2" charset="2"/>
              </a:rPr>
              <a:t>position horizontale de l’ombre (obligatoire)</a:t>
            </a:r>
          </a:p>
          <a:p>
            <a:r>
              <a:rPr lang="fr-FR" sz="1050" dirty="0">
                <a:sym typeface="Wingdings" pitchFamily="2" charset="2"/>
              </a:rPr>
              <a:t>	v-</a:t>
            </a:r>
            <a:r>
              <a:rPr lang="fr-FR" sz="1050" dirty="0" err="1">
                <a:sym typeface="Wingdings" pitchFamily="2" charset="2"/>
              </a:rPr>
              <a:t>shadow</a:t>
            </a:r>
            <a:r>
              <a:rPr lang="fr-FR" sz="1050" dirty="0">
                <a:sym typeface="Wingdings" pitchFamily="2" charset="2"/>
              </a:rPr>
              <a:t>	position verticale de l’ombre (obligatoire)</a:t>
            </a:r>
          </a:p>
          <a:p>
            <a:r>
              <a:rPr lang="fr-FR" sz="1050" dirty="0">
                <a:sym typeface="Wingdings" pitchFamily="2" charset="2"/>
              </a:rPr>
              <a:t>	</a:t>
            </a:r>
            <a:r>
              <a:rPr lang="fr-FR" sz="1050" dirty="0" err="1">
                <a:sym typeface="Wingdings" pitchFamily="2" charset="2"/>
              </a:rPr>
              <a:t>blur</a:t>
            </a:r>
            <a:r>
              <a:rPr lang="fr-FR" sz="1050" dirty="0">
                <a:sym typeface="Wingdings" pitchFamily="2" charset="2"/>
              </a:rPr>
              <a:t>	distance de flou</a:t>
            </a:r>
            <a:r>
              <a:rPr lang="fr-FR" sz="1050" baseline="0" dirty="0">
                <a:sym typeface="Wingdings" pitchFamily="2" charset="2"/>
              </a:rPr>
              <a:t> (optionnel)</a:t>
            </a:r>
          </a:p>
          <a:p>
            <a:r>
              <a:rPr lang="fr-FR" sz="1050" baseline="0" dirty="0">
                <a:sym typeface="Wingdings" pitchFamily="2" charset="2"/>
              </a:rPr>
              <a:t>	couleur	</a:t>
            </a:r>
            <a:r>
              <a:rPr lang="fr-FR" sz="1050" baseline="0" dirty="0" err="1">
                <a:sym typeface="Wingdings" pitchFamily="2" charset="2"/>
              </a:rPr>
              <a:t>couleur</a:t>
            </a:r>
            <a:r>
              <a:rPr lang="fr-FR" sz="1050" baseline="0" dirty="0">
                <a:sym typeface="Wingdings" pitchFamily="2" charset="2"/>
              </a:rPr>
              <a:t> de l’ombre (optionnel)</a:t>
            </a:r>
            <a:endParaRPr lang="fr-FR" sz="1050" dirty="0"/>
          </a:p>
          <a:p>
            <a:r>
              <a:rPr lang="fr-FR" sz="1050" b="1" dirty="0"/>
              <a:t>vertical-</a:t>
            </a:r>
            <a:r>
              <a:rPr lang="fr-FR" sz="1050" b="1" dirty="0" err="1"/>
              <a:t>align</a:t>
            </a:r>
            <a:r>
              <a:rPr lang="fr-FR" sz="1050" dirty="0"/>
              <a:t>: </a:t>
            </a:r>
            <a:r>
              <a:rPr lang="fr-FR" sz="1050" i="1" dirty="0"/>
              <a:t>Value</a:t>
            </a:r>
            <a:r>
              <a:rPr lang="fr-FR" sz="1050" dirty="0"/>
              <a:t>; (les plus </a:t>
            </a:r>
            <a:r>
              <a:rPr lang="fr-FR" sz="1050" dirty="0" err="1"/>
              <a:t>courrant</a:t>
            </a:r>
            <a:r>
              <a:rPr lang="fr-FR" sz="1050" dirty="0"/>
              <a:t>)</a:t>
            </a:r>
          </a:p>
          <a:p>
            <a:r>
              <a:rPr lang="fr-FR" sz="1050" dirty="0"/>
              <a:t>	espace	</a:t>
            </a:r>
            <a:r>
              <a:rPr lang="fr-FR" sz="1050" dirty="0">
                <a:sym typeface="Wingdings" pitchFamily="2" charset="2"/>
              </a:rPr>
              <a:t></a:t>
            </a:r>
            <a:r>
              <a:rPr lang="fr-FR" sz="1050" dirty="0"/>
              <a:t>monte ou </a:t>
            </a:r>
            <a:r>
              <a:rPr lang="fr-FR" sz="1050" noProof="0" dirty="0"/>
              <a:t>redescend</a:t>
            </a:r>
            <a:r>
              <a:rPr lang="fr-FR" sz="1050" dirty="0"/>
              <a:t> un élément de l’espace inscrit en 		    unité</a:t>
            </a:r>
            <a:r>
              <a:rPr lang="fr-FR" sz="1050" dirty="0">
                <a:sym typeface="Wingdings" pitchFamily="2" charset="2"/>
              </a:rPr>
              <a:t> </a:t>
            </a:r>
          </a:p>
          <a:p>
            <a:r>
              <a:rPr lang="fr-FR" sz="1050" dirty="0">
                <a:sym typeface="Wingdings" pitchFamily="2" charset="2"/>
              </a:rPr>
              <a:t>	</a:t>
            </a:r>
            <a:r>
              <a:rPr lang="fr-FR" sz="1050" dirty="0" err="1"/>
              <a:t>text</a:t>
            </a:r>
            <a:r>
              <a:rPr lang="fr-FR" sz="1050" dirty="0"/>
              <a:t>-top	</a:t>
            </a:r>
            <a:r>
              <a:rPr lang="fr-FR" sz="1050" dirty="0">
                <a:sym typeface="Wingdings" pitchFamily="2" charset="2"/>
              </a:rPr>
              <a:t>alignement haut</a:t>
            </a:r>
          </a:p>
          <a:p>
            <a:r>
              <a:rPr lang="fr-FR" sz="1050" dirty="0">
                <a:sym typeface="Wingdings" pitchFamily="2" charset="2"/>
              </a:rPr>
              <a:t>	middle	alignement centré vertical</a:t>
            </a:r>
          </a:p>
          <a:p>
            <a:r>
              <a:rPr lang="fr-FR" sz="1050" dirty="0">
                <a:sym typeface="Wingdings" pitchFamily="2" charset="2"/>
              </a:rPr>
              <a:t>	</a:t>
            </a:r>
            <a:r>
              <a:rPr lang="fr-FR" sz="1050" dirty="0" err="1">
                <a:sym typeface="Wingdings" pitchFamily="2" charset="2"/>
              </a:rPr>
              <a:t>text</a:t>
            </a:r>
            <a:r>
              <a:rPr lang="fr-FR" sz="1050" dirty="0">
                <a:sym typeface="Wingdings" pitchFamily="2" charset="2"/>
              </a:rPr>
              <a:t>-</a:t>
            </a:r>
            <a:r>
              <a:rPr lang="fr-FR" sz="1050" dirty="0" err="1">
                <a:sym typeface="Wingdings" pitchFamily="2" charset="2"/>
              </a:rPr>
              <a:t>bottom</a:t>
            </a:r>
            <a:r>
              <a:rPr lang="fr-FR" sz="1050" dirty="0">
                <a:sym typeface="Wingdings" pitchFamily="2" charset="2"/>
              </a:rPr>
              <a:t>	alignement bas</a:t>
            </a:r>
            <a:endParaRPr lang="fr-FR" sz="1050" dirty="0"/>
          </a:p>
          <a:p>
            <a:r>
              <a:rPr lang="fr-FR" sz="1050" dirty="0"/>
              <a:t>	</a:t>
            </a:r>
            <a:r>
              <a:rPr lang="fr-FR" sz="1050" dirty="0" err="1"/>
              <a:t>inherit</a:t>
            </a:r>
            <a:r>
              <a:rPr lang="fr-FR" sz="1050" dirty="0"/>
              <a:t>	</a:t>
            </a:r>
            <a:r>
              <a:rPr lang="fr-FR" sz="1050" dirty="0">
                <a:sym typeface="Wingdings" pitchFamily="2" charset="2"/>
              </a:rPr>
              <a:t>par héritage de la valeur du parent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124</a:t>
            </a:fld>
            <a:endParaRPr lang="fr-FR"/>
          </a:p>
        </p:txBody>
      </p:sp>
    </p:spTree>
    <p:extLst>
      <p:ext uri="{BB962C8B-B14F-4D97-AF65-F5344CB8AC3E}">
        <p14:creationId xmlns:p14="http://schemas.microsoft.com/office/powerpoint/2010/main" val="22505327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a:t>&lt;!DOCTYPE html&gt;</a:t>
            </a:r>
          </a:p>
          <a:p>
            <a:r>
              <a:rPr lang="fr-FR" dirty="0"/>
              <a:t>&lt;html&gt;</a:t>
            </a:r>
          </a:p>
          <a:p>
            <a:r>
              <a:rPr lang="fr-FR" dirty="0"/>
              <a:t>&lt;</a:t>
            </a:r>
            <a:r>
              <a:rPr lang="fr-FR" dirty="0" err="1"/>
              <a:t>head</a:t>
            </a:r>
            <a:r>
              <a:rPr lang="fr-FR" dirty="0"/>
              <a:t>&gt;</a:t>
            </a:r>
          </a:p>
          <a:p>
            <a:r>
              <a:rPr lang="fr-FR" dirty="0"/>
              <a:t>&lt;style&gt; </a:t>
            </a:r>
          </a:p>
          <a:p>
            <a:r>
              <a:rPr lang="fr-FR" dirty="0" err="1"/>
              <a:t>div</a:t>
            </a:r>
            <a:r>
              <a:rPr lang="fr-FR" dirty="0"/>
              <a:t> {</a:t>
            </a:r>
          </a:p>
          <a:p>
            <a:r>
              <a:rPr lang="fr-FR" dirty="0"/>
              <a:t>    </a:t>
            </a:r>
            <a:r>
              <a:rPr lang="fr-FR" dirty="0" err="1"/>
              <a:t>width</a:t>
            </a:r>
            <a:r>
              <a:rPr lang="fr-FR" dirty="0"/>
              <a:t>: 300px;</a:t>
            </a:r>
          </a:p>
          <a:p>
            <a:r>
              <a:rPr lang="fr-FR" dirty="0"/>
              <a:t>   	</a:t>
            </a:r>
            <a:r>
              <a:rPr lang="fr-FR" dirty="0" err="1"/>
              <a:t>text-align:center</a:t>
            </a:r>
            <a:r>
              <a:rPr lang="fr-FR" dirty="0"/>
              <a:t>;	</a:t>
            </a:r>
          </a:p>
          <a:p>
            <a:r>
              <a:rPr lang="fr-FR" dirty="0"/>
              <a:t>    </a:t>
            </a:r>
            <a:r>
              <a:rPr lang="fr-FR" dirty="0" err="1"/>
              <a:t>padding</a:t>
            </a:r>
            <a:r>
              <a:rPr lang="fr-FR" dirty="0"/>
              <a:t>:15px;</a:t>
            </a:r>
          </a:p>
          <a:p>
            <a:r>
              <a:rPr lang="fr-FR" dirty="0"/>
              <a:t>    background-</a:t>
            </a:r>
            <a:r>
              <a:rPr lang="fr-FR" dirty="0" err="1"/>
              <a:t>color</a:t>
            </a:r>
            <a:r>
              <a:rPr lang="fr-FR" dirty="0"/>
              <a:t>: #</a:t>
            </a:r>
            <a:r>
              <a:rPr lang="fr-FR" dirty="0" err="1"/>
              <a:t>EAffAC</a:t>
            </a:r>
            <a:r>
              <a:rPr lang="fr-FR" dirty="0"/>
              <a:t>;</a:t>
            </a:r>
          </a:p>
          <a:p>
            <a:r>
              <a:rPr lang="fr-FR" dirty="0"/>
              <a:t>    box-</a:t>
            </a:r>
            <a:r>
              <a:rPr lang="fr-FR" dirty="0" err="1"/>
              <a:t>shadow</a:t>
            </a:r>
            <a:r>
              <a:rPr lang="fr-FR" dirty="0"/>
              <a:t>: 10px </a:t>
            </a:r>
            <a:r>
              <a:rPr lang="fr-FR" dirty="0" err="1"/>
              <a:t>10px</a:t>
            </a:r>
            <a:r>
              <a:rPr lang="fr-FR" dirty="0"/>
              <a:t> 25px GREY;</a:t>
            </a:r>
          </a:p>
          <a:p>
            <a:r>
              <a:rPr lang="fr-FR" dirty="0"/>
              <a:t>    border-radius:15px;</a:t>
            </a:r>
          </a:p>
          <a:p>
            <a:r>
              <a:rPr lang="fr-FR" dirty="0"/>
              <a:t>    border:3px </a:t>
            </a:r>
            <a:r>
              <a:rPr lang="fr-FR" dirty="0" err="1"/>
              <a:t>solid</a:t>
            </a:r>
            <a:r>
              <a:rPr lang="fr-FR" dirty="0"/>
              <a:t> BLACK;</a:t>
            </a:r>
          </a:p>
          <a:p>
            <a:r>
              <a:rPr lang="fr-FR" dirty="0"/>
              <a:t>    </a:t>
            </a:r>
            <a:r>
              <a:rPr lang="fr-FR" dirty="0" err="1"/>
              <a:t>margin</a:t>
            </a:r>
            <a:r>
              <a:rPr lang="fr-FR" dirty="0"/>
              <a:t>-</a:t>
            </a:r>
            <a:r>
              <a:rPr lang="fr-FR" dirty="0" err="1"/>
              <a:t>bottom</a:t>
            </a:r>
            <a:r>
              <a:rPr lang="fr-FR" dirty="0"/>
              <a:t>:15px;</a:t>
            </a:r>
          </a:p>
          <a:p>
            <a:r>
              <a:rPr lang="fr-FR" dirty="0"/>
              <a:t>}</a:t>
            </a:r>
          </a:p>
          <a:p>
            <a:r>
              <a:rPr lang="fr-FR" dirty="0"/>
              <a:t>&lt;/style&gt;</a:t>
            </a:r>
          </a:p>
          <a:p>
            <a:r>
              <a:rPr lang="fr-FR" dirty="0"/>
              <a:t>&lt;/</a:t>
            </a:r>
            <a:r>
              <a:rPr lang="fr-FR" dirty="0" err="1"/>
              <a:t>head</a:t>
            </a:r>
            <a:r>
              <a:rPr lang="fr-FR" dirty="0"/>
              <a:t>&gt;</a:t>
            </a:r>
          </a:p>
          <a:p>
            <a:r>
              <a:rPr lang="fr-FR" dirty="0"/>
              <a:t>&lt;body&gt;</a:t>
            </a:r>
          </a:p>
          <a:p>
            <a:endParaRPr lang="fr-FR" dirty="0"/>
          </a:p>
          <a:p>
            <a:r>
              <a:rPr lang="fr-FR" dirty="0"/>
              <a:t>&lt;h1&gt;The box-</a:t>
            </a:r>
            <a:r>
              <a:rPr lang="fr-FR" dirty="0" err="1"/>
              <a:t>shadow</a:t>
            </a:r>
            <a:r>
              <a:rPr lang="fr-FR" dirty="0"/>
              <a:t> </a:t>
            </a:r>
            <a:r>
              <a:rPr lang="fr-FR" dirty="0" err="1"/>
              <a:t>Property</a:t>
            </a:r>
            <a:r>
              <a:rPr lang="fr-FR" dirty="0"/>
              <a:t>&lt;/h1&gt;</a:t>
            </a:r>
          </a:p>
          <a:p>
            <a:endParaRPr lang="fr-FR" dirty="0"/>
          </a:p>
          <a:p>
            <a:r>
              <a:rPr lang="fr-FR" dirty="0"/>
              <a:t>&lt;</a:t>
            </a:r>
            <a:r>
              <a:rPr lang="fr-FR" dirty="0" err="1"/>
              <a:t>div</a:t>
            </a:r>
            <a:r>
              <a:rPr lang="fr-FR" dirty="0"/>
              <a:t>&gt;This </a:t>
            </a:r>
            <a:r>
              <a:rPr lang="fr-FR" dirty="0" err="1"/>
              <a:t>is</a:t>
            </a:r>
            <a:r>
              <a:rPr lang="fr-FR" dirty="0"/>
              <a:t> a &lt;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p>
          <a:p>
            <a:r>
              <a:rPr lang="fr-FR" dirty="0"/>
              <a:t>&lt;</a:t>
            </a:r>
            <a:r>
              <a:rPr lang="fr-FR" dirty="0" err="1"/>
              <a:t>div</a:t>
            </a:r>
            <a:r>
              <a:rPr lang="fr-FR" dirty="0"/>
              <a:t>&gt;</a:t>
            </a:r>
            <a:r>
              <a:rPr lang="fr-FR" dirty="0" err="1"/>
              <a:t>div</a:t>
            </a:r>
            <a:r>
              <a:rPr lang="fr-FR" dirty="0"/>
              <a:t> </a:t>
            </a:r>
            <a:r>
              <a:rPr lang="fr-FR" dirty="0" err="1"/>
              <a:t>element</a:t>
            </a:r>
            <a:r>
              <a:rPr lang="fr-FR" dirty="0"/>
              <a:t> &lt;/</a:t>
            </a:r>
            <a:r>
              <a:rPr lang="fr-FR" dirty="0" err="1"/>
              <a:t>div</a:t>
            </a:r>
            <a:r>
              <a:rPr lang="fr-FR" dirty="0"/>
              <a:t>&gt;</a:t>
            </a:r>
            <a:r>
              <a:rPr lang="fr-FR" dirty="0" err="1"/>
              <a:t>with</a:t>
            </a:r>
            <a:r>
              <a:rPr lang="fr-FR" dirty="0"/>
              <a:t> a box-</a:t>
            </a:r>
            <a:r>
              <a:rPr lang="fr-FR" dirty="0" err="1"/>
              <a:t>shadow</a:t>
            </a:r>
            <a:r>
              <a:rPr lang="fr-FR" dirty="0"/>
              <a:t>&lt;/</a:t>
            </a:r>
            <a:r>
              <a:rPr lang="fr-FR" dirty="0" err="1"/>
              <a:t>div</a:t>
            </a:r>
            <a:r>
              <a:rPr lang="fr-FR" dirty="0"/>
              <a:t>&gt;</a:t>
            </a:r>
          </a:p>
          <a:p>
            <a:r>
              <a:rPr lang="fr-FR" dirty="0"/>
              <a:t>&lt;</a:t>
            </a:r>
            <a:r>
              <a:rPr lang="fr-FR" dirty="0" err="1"/>
              <a:t>div</a:t>
            </a:r>
            <a:r>
              <a:rPr lang="fr-FR" dirty="0"/>
              <a:t>&gt;This </a:t>
            </a:r>
            <a:r>
              <a:rPr lang="fr-FR" dirty="0" err="1"/>
              <a:t>is</a:t>
            </a:r>
            <a:r>
              <a:rPr lang="fr-FR" dirty="0"/>
              <a:t> a </a:t>
            </a:r>
            <a:r>
              <a:rPr lang="fr-FR" dirty="0" err="1"/>
              <a:t>div</a:t>
            </a:r>
            <a:r>
              <a:rPr lang="fr-FR" dirty="0"/>
              <a:t> </a:t>
            </a:r>
            <a:r>
              <a:rPr lang="fr-FR" dirty="0" err="1"/>
              <a:t>element</a:t>
            </a:r>
            <a:r>
              <a:rPr lang="fr-FR" dirty="0"/>
              <a:t> </a:t>
            </a:r>
            <a:r>
              <a:rPr lang="fr-FR" dirty="0" err="1"/>
              <a:t>with</a:t>
            </a:r>
            <a:r>
              <a:rPr lang="fr-FR" dirty="0"/>
              <a:t> a box-</a:t>
            </a:r>
            <a:r>
              <a:rPr lang="fr-FR" dirty="0" err="1"/>
              <a:t>shadow</a:t>
            </a:r>
            <a:r>
              <a:rPr lang="fr-FR" dirty="0"/>
              <a:t>&lt;/</a:t>
            </a:r>
            <a:r>
              <a:rPr lang="fr-FR" dirty="0" err="1"/>
              <a:t>div</a:t>
            </a:r>
            <a:r>
              <a:rPr lang="fr-FR" dirty="0"/>
              <a:t>&gt;</a:t>
            </a:r>
          </a:p>
          <a:p>
            <a:endParaRPr lang="fr-FR" dirty="0"/>
          </a:p>
          <a:p>
            <a:r>
              <a:rPr lang="fr-FR" dirty="0"/>
              <a:t>&lt;/body&gt;</a:t>
            </a:r>
          </a:p>
          <a:p>
            <a:r>
              <a:rPr lang="fr-FR" dirty="0"/>
              <a:t>&lt;/html&gt;</a:t>
            </a:r>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125</a:t>
            </a:fld>
            <a:endParaRPr lang="fr-FR"/>
          </a:p>
        </p:txBody>
      </p:sp>
    </p:spTree>
    <p:extLst>
      <p:ext uri="{BB962C8B-B14F-4D97-AF65-F5344CB8AC3E}">
        <p14:creationId xmlns:p14="http://schemas.microsoft.com/office/powerpoint/2010/main" val="84182315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126</a:t>
            </a:fld>
            <a:endParaRPr lang="fr-FR"/>
          </a:p>
        </p:txBody>
      </p:sp>
    </p:spTree>
    <p:extLst>
      <p:ext uri="{BB962C8B-B14F-4D97-AF65-F5344CB8AC3E}">
        <p14:creationId xmlns:p14="http://schemas.microsoft.com/office/powerpoint/2010/main" val="240690220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Et plein</a:t>
            </a:r>
            <a:r>
              <a:rPr lang="fr-FR" b="1" baseline="0" dirty="0"/>
              <a:t> d’autres :</a:t>
            </a:r>
            <a:r>
              <a:rPr lang="fr-FR" baseline="0" dirty="0"/>
              <a:t> http://code.tutsplus.com/fr/tutorials/the-30-css-selectors-you-must-memorize--net-16048</a:t>
            </a:r>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127</a:t>
            </a:fld>
            <a:endParaRPr lang="fr-FR"/>
          </a:p>
        </p:txBody>
      </p:sp>
    </p:spTree>
    <p:extLst>
      <p:ext uri="{BB962C8B-B14F-4D97-AF65-F5344CB8AC3E}">
        <p14:creationId xmlns:p14="http://schemas.microsoft.com/office/powerpoint/2010/main" val="171839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128</a:t>
            </a:fld>
            <a:endParaRPr lang="fr-FR"/>
          </a:p>
        </p:txBody>
      </p:sp>
    </p:spTree>
    <p:extLst>
      <p:ext uri="{BB962C8B-B14F-4D97-AF65-F5344CB8AC3E}">
        <p14:creationId xmlns:p14="http://schemas.microsoft.com/office/powerpoint/2010/main" val="263699577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p:spPr>
        <p:txBody>
          <a:bodyPr/>
          <a:lstStyle/>
          <a:p>
            <a:pPr eaLnBrk="1" hangingPunct="1"/>
            <a:r>
              <a:rPr lang="en-US" altLang="fr-FR"/>
              <a:t>Pour en savoir plus sur @media : https://developer.mozilla.org/en/css/media_queries</a:t>
            </a:r>
          </a:p>
        </p:txBody>
      </p:sp>
    </p:spTree>
    <p:extLst>
      <p:ext uri="{BB962C8B-B14F-4D97-AF65-F5344CB8AC3E}">
        <p14:creationId xmlns:p14="http://schemas.microsoft.com/office/powerpoint/2010/main" val="394215284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130</a:t>
            </a:fld>
            <a:endParaRPr lang="fr-F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131</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051026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132</a:t>
            </a:fld>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133</a:t>
            </a:fld>
            <a:endParaRPr lang="fr-FR"/>
          </a:p>
        </p:txBody>
      </p:sp>
    </p:spTree>
    <p:extLst>
      <p:ext uri="{BB962C8B-B14F-4D97-AF65-F5344CB8AC3E}">
        <p14:creationId xmlns:p14="http://schemas.microsoft.com/office/powerpoint/2010/main" val="31840065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756258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135</a:t>
            </a:fld>
            <a:endParaRPr lang="fr-F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a:noFill/>
        </p:spPr>
        <p:txBody>
          <a:bodyPr/>
          <a:lstStyle/>
          <a:p>
            <a:pPr eaLnBrk="1" hangingPunct="1"/>
            <a:r>
              <a:rPr lang="fr-FR" sz="1050" b="1" dirty="0"/>
              <a:t>Précisions : </a:t>
            </a:r>
            <a:r>
              <a:rPr lang="fr-FR" sz="1050" dirty="0"/>
              <a:t>Dans XPath la position n’est pas un index, la 1ère position est donc 1 (first() n’existe pas). Notez que le code « &lt;xsl:if test="position()=last()"&gt; » ajouté est d’une simplicité enfantine.</a:t>
            </a:r>
          </a:p>
          <a:p>
            <a:pPr eaLnBrk="1" hangingPunct="1"/>
            <a:endParaRPr lang="fr-FR" sz="1050" dirty="0"/>
          </a:p>
        </p:txBody>
      </p:sp>
    </p:spTree>
    <p:extLst>
      <p:ext uri="{BB962C8B-B14F-4D97-AF65-F5344CB8AC3E}">
        <p14:creationId xmlns:p14="http://schemas.microsoft.com/office/powerpoint/2010/main" val="171473042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p:spPr>
      </p:sp>
      <p:sp>
        <p:nvSpPr>
          <p:cNvPr id="40141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0020703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a:noFill/>
        </p:spPr>
        <p:txBody>
          <a:bodyPr/>
          <a:lstStyle/>
          <a:p>
            <a:pPr eaLnBrk="1" hangingPunct="1"/>
            <a:r>
              <a:rPr lang="fr-FR" sz="1050" b="1" dirty="0"/>
              <a:t>Exemple d'utilisation d'un axe en XSL-T :</a:t>
            </a:r>
          </a:p>
          <a:p>
            <a:pPr eaLnBrk="1" hangingPunct="1"/>
            <a:r>
              <a:rPr lang="fr-FR" sz="1050" dirty="0">
                <a:cs typeface="Times New Roman" pitchFamily="18" charset="0"/>
              </a:rPr>
              <a:t>&lt;xsl:value-of select="</a:t>
            </a:r>
            <a:r>
              <a:rPr lang="fr-FR" sz="1050" dirty="0" err="1">
                <a:cs typeface="Times New Roman" pitchFamily="18" charset="0"/>
              </a:rPr>
              <a:t>bibliotheque</a:t>
            </a:r>
            <a:r>
              <a:rPr lang="fr-FR" sz="1050" dirty="0">
                <a:cs typeface="Times New Roman" pitchFamily="18" charset="0"/>
              </a:rPr>
              <a:t>/livre//chapitre[1]/</a:t>
            </a:r>
            <a:r>
              <a:rPr lang="fr-FR" sz="1050" dirty="0" err="1">
                <a:cs typeface="Times New Roman" pitchFamily="18" charset="0"/>
              </a:rPr>
              <a:t>following</a:t>
            </a:r>
            <a:r>
              <a:rPr lang="fr-FR" sz="1050" dirty="0">
                <a:cs typeface="Times New Roman" pitchFamily="18" charset="0"/>
              </a:rPr>
              <a:t>-sibling::*[1]" /&gt;</a:t>
            </a:r>
            <a:r>
              <a:rPr lang="fr-FR" sz="1050" dirty="0"/>
              <a:t> </a:t>
            </a:r>
          </a:p>
          <a:p>
            <a:pPr eaLnBrk="1" hangingPunct="1"/>
            <a:r>
              <a:rPr lang="fr-FR" sz="1050" dirty="0"/>
              <a:t>/</a:t>
            </a:r>
          </a:p>
        </p:txBody>
      </p:sp>
    </p:spTree>
    <p:extLst>
      <p:ext uri="{BB962C8B-B14F-4D97-AF65-F5344CB8AC3E}">
        <p14:creationId xmlns:p14="http://schemas.microsoft.com/office/powerpoint/2010/main" val="404438013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139</a:t>
            </a:fld>
            <a:endParaRPr lang="fr-FR"/>
          </a:p>
        </p:txBody>
      </p:sp>
    </p:spTree>
    <p:extLst>
      <p:ext uri="{BB962C8B-B14F-4D97-AF65-F5344CB8AC3E}">
        <p14:creationId xmlns:p14="http://schemas.microsoft.com/office/powerpoint/2010/main" val="166410584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140</a:t>
            </a:fld>
            <a:endParaRPr lang="fr-FR"/>
          </a:p>
        </p:txBody>
      </p:sp>
    </p:spTree>
    <p:extLst>
      <p:ext uri="{BB962C8B-B14F-4D97-AF65-F5344CB8AC3E}">
        <p14:creationId xmlns:p14="http://schemas.microsoft.com/office/powerpoint/2010/main" val="4410621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141</a:t>
            </a:fld>
            <a:endParaRPr lang="fr-FR"/>
          </a:p>
        </p:txBody>
      </p:sp>
    </p:spTree>
    <p:extLst>
      <p:ext uri="{BB962C8B-B14F-4D97-AF65-F5344CB8AC3E}">
        <p14:creationId xmlns:p14="http://schemas.microsoft.com/office/powerpoint/2010/main" val="1082614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423567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La gestion du temps </a:t>
            </a:r>
            <a:r>
              <a:rPr lang="fr-FR" b="1" u="sng" dirty="0"/>
              <a:t>des</a:t>
            </a:r>
            <a:r>
              <a:rPr lang="fr-FR" b="1" u="sng" baseline="0" dirty="0"/>
              <a:t> </a:t>
            </a:r>
            <a:r>
              <a:rPr lang="fr-FR" b="1" u="sng" baseline="0" dirty="0" err="1"/>
              <a:t>Xpath</a:t>
            </a:r>
            <a:r>
              <a:rPr lang="fr-FR" b="1" u="sng" baseline="0" dirty="0"/>
              <a:t> 2.0</a:t>
            </a:r>
            <a:endParaRPr lang="fr-FR" b="1" u="sng"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142</a:t>
            </a:fld>
            <a:endParaRPr lang="fr-FR"/>
          </a:p>
        </p:txBody>
      </p:sp>
    </p:spTree>
    <p:extLst>
      <p:ext uri="{BB962C8B-B14F-4D97-AF65-F5344CB8AC3E}">
        <p14:creationId xmlns:p14="http://schemas.microsoft.com/office/powerpoint/2010/main" val="20292725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143</a:t>
            </a:fld>
            <a:endParaRPr lang="fr-FR"/>
          </a:p>
        </p:txBody>
      </p:sp>
    </p:spTree>
    <p:extLst>
      <p:ext uri="{BB962C8B-B14F-4D97-AF65-F5344CB8AC3E}">
        <p14:creationId xmlns:p14="http://schemas.microsoft.com/office/powerpoint/2010/main" val="24003852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144</a:t>
            </a:fld>
            <a:endParaRPr lang="fr-FR"/>
          </a:p>
        </p:txBody>
      </p:sp>
    </p:spTree>
    <p:extLst>
      <p:ext uri="{BB962C8B-B14F-4D97-AF65-F5344CB8AC3E}">
        <p14:creationId xmlns:p14="http://schemas.microsoft.com/office/powerpoint/2010/main" val="3981949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145</a:t>
            </a:fld>
            <a:endParaRPr lang="fr-FR"/>
          </a:p>
        </p:txBody>
      </p:sp>
    </p:spTree>
    <p:extLst>
      <p:ext uri="{BB962C8B-B14F-4D97-AF65-F5344CB8AC3E}">
        <p14:creationId xmlns:p14="http://schemas.microsoft.com/office/powerpoint/2010/main" val="7621418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146</a:t>
            </a:fld>
            <a:endParaRPr lang="fr-FR"/>
          </a:p>
        </p:txBody>
      </p:sp>
    </p:spTree>
    <p:extLst>
      <p:ext uri="{BB962C8B-B14F-4D97-AF65-F5344CB8AC3E}">
        <p14:creationId xmlns:p14="http://schemas.microsoft.com/office/powerpoint/2010/main" val="150084214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147</a:t>
            </a:fld>
            <a:endParaRPr lang="fr-FR" dirty="0"/>
          </a:p>
        </p:txBody>
      </p:sp>
    </p:spTree>
    <p:extLst>
      <p:ext uri="{BB962C8B-B14F-4D97-AF65-F5344CB8AC3E}">
        <p14:creationId xmlns:p14="http://schemas.microsoft.com/office/powerpoint/2010/main" val="42944921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aseline="0" dirty="0"/>
              <a:t>sum(node) div count (node) équivalent a : </a:t>
            </a:r>
            <a:r>
              <a:rPr lang="fr-FR" sz="1050" dirty="0"/>
              <a:t>Avg(arg,arg[,…]) -&gt;fonction Xpath</a:t>
            </a:r>
            <a:r>
              <a:rPr lang="fr-FR" sz="1050" baseline="0" dirty="0"/>
              <a:t> 2.0</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148</a:t>
            </a:fld>
            <a:endParaRPr lang="fr-FR" dirty="0"/>
          </a:p>
        </p:txBody>
      </p:sp>
    </p:spTree>
    <p:extLst>
      <p:ext uri="{BB962C8B-B14F-4D97-AF65-F5344CB8AC3E}">
        <p14:creationId xmlns:p14="http://schemas.microsoft.com/office/powerpoint/2010/main" val="707349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149</a:t>
            </a:fld>
            <a:endParaRPr lang="fr-F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150</a:t>
            </a:fld>
            <a:endParaRPr lang="fr-F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151</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a:noFill/>
        </p:spPr>
        <p:txBody>
          <a:bodyPr/>
          <a:lstStyle/>
          <a:p>
            <a:pPr eaLnBrk="1" hangingPunct="1"/>
            <a:r>
              <a:rPr lang="fr-FR" sz="1050" b="1" dirty="0"/>
              <a:t>Précisions : </a:t>
            </a:r>
            <a:r>
              <a:rPr lang="fr-FR" sz="1050" dirty="0"/>
              <a:t>initialement le HTML est un langage à balises, peu structuré.</a:t>
            </a:r>
          </a:p>
          <a:p>
            <a:pPr eaLnBrk="1" hangingPunct="1"/>
            <a:r>
              <a:rPr lang="fr-FR" sz="1050" dirty="0"/>
              <a:t>Ex1: les balises html &lt;b&gt;&lt;i&gt; peuvent être croisées ex: « ceci est un texte simple &lt;b&gt; ceci est un texte gras &lt;i&gt;ici il est en gras et italique&lt;/b&gt; maintenant en italique seulement&lt;/i&gt; et simple à nouveau ! » </a:t>
            </a:r>
            <a:br>
              <a:rPr lang="fr-FR" sz="1050" dirty="0"/>
            </a:br>
            <a:r>
              <a:rPr lang="fr-FR" sz="1050" dirty="0"/>
              <a:t>Ex2: balises vides &lt;</a:t>
            </a:r>
            <a:r>
              <a:rPr lang="fr-FR" sz="1050" dirty="0" err="1"/>
              <a:t>br</a:t>
            </a:r>
            <a:r>
              <a:rPr lang="fr-FR" sz="1050" dirty="0"/>
              <a:t>&gt; </a:t>
            </a:r>
          </a:p>
          <a:p>
            <a:pPr eaLnBrk="1" hangingPunct="1"/>
            <a:endParaRPr lang="fr-FR" sz="1050" dirty="0"/>
          </a:p>
          <a:p>
            <a:pPr eaLnBrk="1" hangingPunct="1"/>
            <a:r>
              <a:rPr lang="fr-FR" sz="1050" dirty="0"/>
              <a:t>La norme HTML4 a fait le ménage dans les mauvaises spécifications</a:t>
            </a:r>
          </a:p>
          <a:p>
            <a:pPr eaLnBrk="1" hangingPunct="1"/>
            <a:r>
              <a:rPr lang="fr-FR" sz="1050" dirty="0"/>
              <a:t>XHTML (</a:t>
            </a:r>
            <a:r>
              <a:rPr lang="fr-FR" sz="1050" dirty="0" err="1"/>
              <a:t>eXtended</a:t>
            </a:r>
            <a:r>
              <a:rPr lang="fr-FR" sz="1050" dirty="0"/>
              <a:t> HTML) est une extension de HTML4 basée sur XML.</a:t>
            </a:r>
          </a:p>
          <a:p>
            <a:pPr eaLnBrk="1" hangingPunct="1"/>
            <a:r>
              <a:rPr lang="fr-FR" sz="1050" dirty="0"/>
              <a:t>But du W3C : rendre le Web plus dynamique. Le HTML, trop </a:t>
            </a:r>
            <a:r>
              <a:rPr lang="fr-FR" sz="1050" dirty="0" err="1"/>
              <a:t>static</a:t>
            </a:r>
            <a:r>
              <a:rPr lang="fr-FR" sz="1050" dirty="0"/>
              <a:t>, est un frein à l’essor de pages Web réellement dynamiques.</a:t>
            </a:r>
          </a:p>
          <a:p>
            <a:pPr eaLnBrk="1" hangingPunct="1"/>
            <a:r>
              <a:rPr lang="fr-FR" sz="1050" dirty="0"/>
              <a:t>Mieux structuré, XHTML permet les traitements automatiques (séparation sémantique contenu et mise en forme, </a:t>
            </a:r>
            <a:r>
              <a:rPr lang="en-US" sz="1050" dirty="0"/>
              <a:t>unobtrusive</a:t>
            </a:r>
            <a:r>
              <a:rPr lang="fr-FR" sz="1050" dirty="0"/>
              <a:t> JS).</a:t>
            </a:r>
          </a:p>
          <a:p>
            <a:pPr eaLnBrk="1" hangingPunct="1"/>
            <a:r>
              <a:rPr lang="fr-FR" sz="1050" dirty="0"/>
              <a:t>XHTML 1.0 a donc surtout ajouté des restrictions sur la forme des documents (bien formés…) sur la casse (case </a:t>
            </a:r>
            <a:r>
              <a:rPr lang="fr-FR" sz="1050" dirty="0" err="1"/>
              <a:t>sensitivity</a:t>
            </a:r>
            <a:r>
              <a:rPr lang="fr-FR" sz="1050" dirty="0"/>
              <a:t> &amp; minuscules) sur les couples variable=valeur et la référence à des règles (DTD).</a:t>
            </a:r>
          </a:p>
          <a:p>
            <a:pPr eaLnBrk="1" hangingPunct="1"/>
            <a:r>
              <a:rPr lang="fr-FR" sz="1050" dirty="0"/>
              <a:t>Attention, certains navigateurs ne sont pas totalement compatibles XHTML1.0 (comme MSIE 7)</a:t>
            </a:r>
          </a:p>
          <a:p>
            <a:pPr eaLnBrk="1" hangingPunct="1"/>
            <a:r>
              <a:rPr lang="fr-FR" sz="1050" dirty="0"/>
              <a:t>Bien que la norme [X]HTML5.0 soit bien avancée, W3C continue à recommander l’utilisation de XHTML1.1/1.0 et de HTML 4.01</a:t>
            </a:r>
          </a:p>
        </p:txBody>
      </p:sp>
    </p:spTree>
    <p:extLst>
      <p:ext uri="{BB962C8B-B14F-4D97-AF65-F5344CB8AC3E}">
        <p14:creationId xmlns:p14="http://schemas.microsoft.com/office/powerpoint/2010/main" val="395104162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152</a:t>
            </a:fld>
            <a:endParaRPr lang="fr-FR"/>
          </a:p>
        </p:txBody>
      </p:sp>
    </p:spTree>
    <p:extLst>
      <p:ext uri="{BB962C8B-B14F-4D97-AF65-F5344CB8AC3E}">
        <p14:creationId xmlns:p14="http://schemas.microsoft.com/office/powerpoint/2010/main" val="803598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a:noFill/>
        </p:spPr>
        <p:txBody>
          <a:bodyPr/>
          <a:lstStyle/>
          <a:p>
            <a:pPr eaLnBrk="1" hangingPunct="1"/>
            <a:r>
              <a:rPr lang="fr-FR" sz="1050" b="1" dirty="0"/>
              <a:t>Précisions sur le XSL-T : </a:t>
            </a:r>
            <a:r>
              <a:rPr lang="fr-FR" sz="1050" dirty="0">
                <a:ea typeface="MS Mincho" pitchFamily="49" charset="-128"/>
              </a:rPr>
              <a:t>Le processus de transformation XSLT comprend un ou plusieurs documents XML (modules sources des données), un ou plusieurs modules XSLT (modules de mise en page) eux même décrits en XML, un outil d’interprétation de modèles XSLT (le processeur XSLT) et, au final, un ou plusieurs document résultants de l’opération de transformation.</a:t>
            </a:r>
          </a:p>
          <a:p>
            <a:pPr eaLnBrk="1" hangingPunct="1"/>
            <a:endParaRPr lang="fr-FR" sz="1050" dirty="0">
              <a:ea typeface="MS Mincho" pitchFamily="49" charset="-128"/>
            </a:endParaRPr>
          </a:p>
          <a:p>
            <a:pPr eaLnBrk="1" hangingPunct="1"/>
            <a:r>
              <a:rPr lang="fr-FR" sz="1050" dirty="0">
                <a:ea typeface="MS Mincho" pitchFamily="49" charset="-128"/>
              </a:rPr>
              <a:t>En général, le processeur reçoit en entrée le document source (XML) et celui de mise en forme (XSLT) et crée un document en sortie. On a déjà vu ce type de fonctionnement lors de la transformation de types de documents (ex: XHTML en HTML) ou lors de l’import de document XML dans un modèle.</a:t>
            </a:r>
          </a:p>
          <a:p>
            <a:pPr eaLnBrk="1" hangingPunct="1"/>
            <a:endParaRPr lang="fr-FR" sz="1050" dirty="0">
              <a:ea typeface="MS Mincho" pitchFamily="49" charset="-128"/>
            </a:endParaRPr>
          </a:p>
          <a:p>
            <a:pPr eaLnBrk="1" hangingPunct="1"/>
            <a:r>
              <a:rPr lang="fr-FR" sz="1050" dirty="0">
                <a:ea typeface="MS Mincho" pitchFamily="49" charset="-128"/>
              </a:rPr>
              <a:t>Il se sert de XPath (langage basé sur XML) pour identifier les branches des arbres XML (+ calculs et fonctionnalités) et de </a:t>
            </a:r>
            <a:r>
              <a:rPr lang="fr-FR" sz="1050" dirty="0" err="1">
                <a:ea typeface="MS Mincho" pitchFamily="49" charset="-128"/>
              </a:rPr>
              <a:t>XQuery</a:t>
            </a:r>
            <a:r>
              <a:rPr lang="fr-FR" sz="1050" dirty="0">
                <a:ea typeface="MS Mincho" pitchFamily="49" charset="-128"/>
              </a:rPr>
              <a:t> un langage de requêtes similaire à SQL créé pour manipuler de grandes collections de données XML et des sources de données pouvant être perçues comme du XML (ex: SGBDR).</a:t>
            </a:r>
          </a:p>
          <a:p>
            <a:pPr eaLnBrk="1" hangingPunct="1"/>
            <a:endParaRPr lang="fr-FR" sz="1050" dirty="0">
              <a:ea typeface="MS Mincho" pitchFamily="49" charset="-128"/>
            </a:endParaRPr>
          </a:p>
          <a:p>
            <a:pPr eaLnBrk="1" hangingPunct="1"/>
            <a:r>
              <a:rPr lang="fr-FR" sz="1050" dirty="0">
                <a:ea typeface="MS Mincho" pitchFamily="49" charset="-128"/>
              </a:rPr>
              <a:t>Il existe des processeurs XSLT côté client (ex: MS IE intègre depuis 1999 un processeur XSLT conforme aux spécifications du W3C) ou côté serveur (ex: Oracle XML </a:t>
            </a:r>
            <a:r>
              <a:rPr lang="fr-FR" sz="1050" dirty="0" err="1">
                <a:ea typeface="MS Mincho" pitchFamily="49" charset="-128"/>
              </a:rPr>
              <a:t>parser</a:t>
            </a:r>
            <a:r>
              <a:rPr lang="fr-FR" sz="1050" dirty="0">
                <a:ea typeface="MS Mincho" pitchFamily="49" charset="-128"/>
              </a:rPr>
              <a:t>).</a:t>
            </a:r>
          </a:p>
          <a:p>
            <a:pPr eaLnBrk="1" hangingPunct="1"/>
            <a:endParaRPr lang="fr-FR" sz="1050" dirty="0"/>
          </a:p>
          <a:p>
            <a:pPr eaLnBrk="1" hangingPunct="1"/>
            <a:r>
              <a:rPr lang="fr-FR" sz="1050" dirty="0"/>
              <a:t>XSLT </a:t>
            </a:r>
            <a:r>
              <a:rPr lang="fr-FR" sz="1050" dirty="0">
                <a:ea typeface="MS Mincho" pitchFamily="49" charset="-128"/>
              </a:rPr>
              <a:t>est maintenu par le W3C</a:t>
            </a:r>
            <a:endParaRPr lang="fr-FR" sz="1050" dirty="0"/>
          </a:p>
        </p:txBody>
      </p:sp>
    </p:spTree>
    <p:extLst>
      <p:ext uri="{BB962C8B-B14F-4D97-AF65-F5344CB8AC3E}">
        <p14:creationId xmlns:p14="http://schemas.microsoft.com/office/powerpoint/2010/main" val="352039682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154</a:t>
            </a:fld>
            <a:endParaRPr lang="fr-FR"/>
          </a:p>
        </p:txBody>
      </p:sp>
    </p:spTree>
    <p:extLst>
      <p:ext uri="{BB962C8B-B14F-4D97-AF65-F5344CB8AC3E}">
        <p14:creationId xmlns:p14="http://schemas.microsoft.com/office/powerpoint/2010/main" val="54085178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155</a:t>
            </a:fld>
            <a:endParaRPr lang="fr-FR"/>
          </a:p>
        </p:txBody>
      </p:sp>
    </p:spTree>
    <p:extLst>
      <p:ext uri="{BB962C8B-B14F-4D97-AF65-F5344CB8AC3E}">
        <p14:creationId xmlns:p14="http://schemas.microsoft.com/office/powerpoint/2010/main" val="181485100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a:noFill/>
        </p:spPr>
        <p:txBody>
          <a:bodyPr/>
          <a:lstStyle/>
          <a:p>
            <a:pPr eaLnBrk="1" hangingPunct="1"/>
            <a:r>
              <a:rPr lang="fr-FR" sz="1050" b="1" dirty="0"/>
              <a:t>Pour en savoir plus sur </a:t>
            </a:r>
            <a:r>
              <a:rPr lang="fr-FR" sz="1050" b="1" dirty="0" err="1"/>
              <a:t>Altova</a:t>
            </a:r>
            <a:r>
              <a:rPr lang="fr-FR" sz="1050" b="1" dirty="0"/>
              <a:t> </a:t>
            </a:r>
            <a:r>
              <a:rPr lang="fr-FR" sz="1050" b="1" dirty="0" err="1"/>
              <a:t>StyleVision</a:t>
            </a:r>
            <a:r>
              <a:rPr lang="fr-FR" sz="1050" b="1" dirty="0"/>
              <a:t> :</a:t>
            </a:r>
          </a:p>
          <a:p>
            <a:pPr eaLnBrk="1" hangingPunct="1"/>
            <a:r>
              <a:rPr lang="fr-FR" sz="1050" dirty="0"/>
              <a:t>http://www.altova.com/products/stylevision/xslt_stylesheet_designer.html</a:t>
            </a:r>
          </a:p>
        </p:txBody>
      </p:sp>
    </p:spTree>
    <p:extLst>
      <p:ext uri="{BB962C8B-B14F-4D97-AF65-F5344CB8AC3E}">
        <p14:creationId xmlns:p14="http://schemas.microsoft.com/office/powerpoint/2010/main" val="365699358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11031619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a:noFill/>
        </p:spPr>
        <p:txBody>
          <a:bodyPr/>
          <a:lstStyle/>
          <a:p>
            <a:pPr eaLnBrk="1" hangingPunct="1"/>
            <a:r>
              <a:rPr lang="fr-FR" sz="1050" b="1" dirty="0"/>
              <a:t>Liaison XSL-T (transformation) / XML (contenu) : </a:t>
            </a:r>
            <a:r>
              <a:rPr lang="fr-FR" sz="1050" dirty="0"/>
              <a:t>Cette opération de liaison du fichier XSL au fichier XML fait perdre un peu l’avantage de la modularité au processus, mais n’oublions pas que nous plaçons, ici, la transformation XSL du côté client. Aussi, si on dispose d’un processeur XSLT côté serveur, le fichier XSL sera associé dynamiquement au fichier XML (cf. liaison XSL-T dynamique en </a:t>
            </a:r>
            <a:r>
              <a:rPr lang="fr-FR" sz="1050" dirty="0" err="1"/>
              <a:t>javascript</a:t>
            </a:r>
            <a:r>
              <a:rPr lang="fr-FR" sz="1050" dirty="0"/>
              <a:t>).</a:t>
            </a:r>
          </a:p>
          <a:p>
            <a:pPr eaLnBrk="1" hangingPunct="1"/>
            <a:endParaRPr lang="fr-FR" sz="1050" dirty="0"/>
          </a:p>
          <a:p>
            <a:pPr eaLnBrk="1" hangingPunct="1"/>
            <a:r>
              <a:rPr lang="fr-FR" sz="1050" dirty="0"/>
              <a:t>N’oubliez pas que seuls les navigateurs récents et puissants disposent d’un processeur XSLT intégré, aussi, cette manière de procéder ne fonctionnera</a:t>
            </a:r>
            <a:r>
              <a:rPr lang="fr-FR" sz="1050" baseline="0" dirty="0"/>
              <a:t> </a:t>
            </a:r>
            <a:r>
              <a:rPr lang="fr-FR" sz="1050" dirty="0"/>
              <a:t>pas avec des versions anciennes de navigateurs (IE5-, Netscape…).</a:t>
            </a:r>
          </a:p>
          <a:p>
            <a:pPr eaLnBrk="1" hangingPunct="1"/>
            <a:endParaRPr lang="fr-FR" sz="1050" b="1" dirty="0"/>
          </a:p>
          <a:p>
            <a:pPr eaLnBrk="1" hangingPunct="1"/>
            <a:r>
              <a:rPr lang="fr-FR" sz="1050" b="1" dirty="0"/>
              <a:t>Attention : </a:t>
            </a:r>
            <a:r>
              <a:rPr lang="fr-FR" sz="1050" dirty="0"/>
              <a:t>l’attribut de version est obligatoire</a:t>
            </a:r>
          </a:p>
        </p:txBody>
      </p:sp>
    </p:spTree>
    <p:extLst>
      <p:ext uri="{BB962C8B-B14F-4D97-AF65-F5344CB8AC3E}">
        <p14:creationId xmlns:p14="http://schemas.microsoft.com/office/powerpoint/2010/main" val="284594788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a:ln/>
        </p:spPr>
      </p:sp>
      <p:sp>
        <p:nvSpPr>
          <p:cNvPr id="405507"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a:t>
            </a:r>
            <a:r>
              <a:rPr lang="fr-FR" sz="1050" b="1" dirty="0" err="1"/>
              <a:t>apply</a:t>
            </a:r>
            <a:r>
              <a:rPr lang="fr-FR" sz="1050" b="1" dirty="0"/>
              <a:t>-</a:t>
            </a:r>
            <a:r>
              <a:rPr lang="fr-FR" sz="1050" b="1" dirty="0" err="1"/>
              <a:t>templates</a:t>
            </a:r>
            <a:r>
              <a:rPr lang="fr-FR" sz="1050" b="1" dirty="0"/>
              <a:t> :</a:t>
            </a:r>
          </a:p>
          <a:p>
            <a:pPr eaLnBrk="1" hangingPunct="1"/>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version="1.0" </a:t>
            </a:r>
            <a:r>
              <a:rPr lang="fr-FR" sz="1050" dirty="0" err="1"/>
              <a:t>xmlns:xsl</a:t>
            </a:r>
            <a:r>
              <a:rPr lang="fr-FR" sz="1050" dirty="0"/>
              <a:t>="http://www.w3.org/1999/XSL/Transform"&gt;</a:t>
            </a:r>
            <a:br>
              <a:rPr lang="fr-FR" sz="1050" dirty="0"/>
            </a:br>
            <a:r>
              <a:rPr lang="fr-FR" sz="1050" dirty="0"/>
              <a:t>&lt;</a:t>
            </a:r>
            <a:r>
              <a:rPr lang="fr-FR" sz="1050" dirty="0" err="1"/>
              <a:t>xsl:output</a:t>
            </a:r>
            <a:r>
              <a:rPr lang="fr-FR" sz="1050" dirty="0"/>
              <a:t> type="html" </a:t>
            </a:r>
            <a:r>
              <a:rPr lang="fr-FR" sz="1050" dirty="0" err="1"/>
              <a:t>doctype</a:t>
            </a:r>
            <a:r>
              <a:rPr lang="fr-FR" sz="1050" dirty="0"/>
              <a:t>="…"&gt;</a:t>
            </a:r>
            <a:br>
              <a:rPr lang="fr-FR" sz="1050" dirty="0"/>
            </a:br>
            <a:endParaRPr lang="fr-FR" sz="1050" dirty="0"/>
          </a:p>
          <a:p>
            <a:pPr eaLnBrk="1" hangingPunct="1"/>
            <a:r>
              <a:rPr lang="fr-FR" sz="1050" dirty="0"/>
              <a:t>&lt;</a:t>
            </a:r>
            <a:r>
              <a:rPr lang="fr-FR" sz="1050" dirty="0" err="1"/>
              <a:t>xsl:template</a:t>
            </a:r>
            <a:r>
              <a:rPr lang="fr-FR" sz="1050" dirty="0"/>
              <a:t> match="/"&gt;</a:t>
            </a:r>
            <a:br>
              <a:rPr lang="fr-FR" sz="1050" dirty="0"/>
            </a:br>
            <a:r>
              <a:rPr lang="fr-FR" sz="1050" dirty="0"/>
              <a:t>&lt;html&gt;</a:t>
            </a:r>
            <a:br>
              <a:rPr lang="fr-FR" sz="1050" dirty="0"/>
            </a:br>
            <a:r>
              <a:rPr lang="fr-FR" sz="1050" dirty="0"/>
              <a:t>  &lt;</a:t>
            </a:r>
            <a:r>
              <a:rPr lang="fr-FR" sz="1050" dirty="0" err="1"/>
              <a:t>head</a:t>
            </a:r>
            <a:r>
              <a:rPr lang="fr-FR" sz="1050" dirty="0"/>
              <a:t>&gt; … &lt;/</a:t>
            </a:r>
            <a:r>
              <a:rPr lang="fr-FR" sz="1050" dirty="0" err="1"/>
              <a:t>head</a:t>
            </a:r>
            <a:r>
              <a:rPr lang="fr-FR" sz="1050" dirty="0"/>
              <a:t>&gt;</a:t>
            </a:r>
            <a:br>
              <a:rPr lang="fr-FR" sz="1050" dirty="0"/>
            </a:br>
            <a:r>
              <a:rPr lang="fr-FR" sz="1050" dirty="0"/>
              <a:t>  &lt;body&gt;</a:t>
            </a:r>
            <a:br>
              <a:rPr lang="fr-FR" sz="1050" dirty="0"/>
            </a:br>
            <a:r>
              <a:rPr lang="fr-FR" sz="1050" dirty="0"/>
              <a:t>    &lt;</a:t>
            </a:r>
            <a:r>
              <a:rPr lang="fr-FR" sz="1050" dirty="0" err="1"/>
              <a:t>xsl:apply-templates</a:t>
            </a:r>
            <a:r>
              <a:rPr lang="fr-FR" sz="1050" dirty="0"/>
              <a:t>/&gt; </a:t>
            </a:r>
            <a:br>
              <a:rPr lang="fr-FR" sz="1050" dirty="0"/>
            </a:br>
            <a:r>
              <a:rPr lang="fr-FR" sz="1050" dirty="0"/>
              <a:t>  &lt;/body&gt;</a:t>
            </a:r>
            <a:br>
              <a:rPr lang="fr-FR" sz="1050" dirty="0"/>
            </a:br>
            <a:r>
              <a:rPr lang="fr-FR" sz="1050" dirty="0"/>
              <a:t>&lt;/html&gt;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match="personne"&gt;</a:t>
            </a:r>
            <a:br>
              <a:rPr lang="fr-FR" sz="1050" dirty="0"/>
            </a:br>
            <a:r>
              <a:rPr lang="fr-FR" sz="1050" dirty="0"/>
              <a:t>    &lt;p&gt;</a:t>
            </a:r>
            <a:br>
              <a:rPr lang="fr-FR" sz="1050" dirty="0"/>
            </a:br>
            <a:r>
              <a:rPr lang="fr-FR" sz="1050" dirty="0"/>
              <a:t>  &lt;</a:t>
            </a:r>
            <a:r>
              <a:rPr lang="fr-FR" sz="1050" dirty="0" err="1"/>
              <a:t>xsl:apply-templates</a:t>
            </a:r>
            <a:r>
              <a:rPr lang="fr-FR" sz="1050" dirty="0"/>
              <a:t> select="nom"/&gt;</a:t>
            </a:r>
            <a:br>
              <a:rPr lang="fr-FR" sz="1050" dirty="0"/>
            </a:br>
            <a:r>
              <a:rPr lang="fr-FR" sz="1050" dirty="0"/>
              <a:t>  &lt;</a:t>
            </a:r>
            <a:r>
              <a:rPr lang="fr-FR" sz="1050" dirty="0" err="1"/>
              <a:t>xsl:apply-templates</a:t>
            </a:r>
            <a:r>
              <a:rPr lang="fr-FR" sz="1050" dirty="0"/>
              <a:t> select="</a:t>
            </a:r>
            <a:r>
              <a:rPr lang="fr-FR" sz="1050" dirty="0" err="1"/>
              <a:t>prenom</a:t>
            </a:r>
            <a:r>
              <a:rPr lang="fr-FR" sz="1050" dirty="0"/>
              <a:t>"/&gt;</a:t>
            </a:r>
            <a:br>
              <a:rPr lang="fr-FR" sz="1050" dirty="0"/>
            </a:br>
            <a:r>
              <a:rPr lang="fr-FR" sz="1050" dirty="0"/>
              <a:t>    &lt;/p&gt;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match="nom"&gt;</a:t>
            </a:r>
            <a:br>
              <a:rPr lang="fr-FR" sz="1050" dirty="0"/>
            </a:br>
            <a:r>
              <a:rPr lang="fr-FR" sz="1050" dirty="0"/>
              <a:t>      Nom : &lt;</a:t>
            </a:r>
            <a:r>
              <a:rPr lang="fr-FR" sz="1050" dirty="0" err="1"/>
              <a:t>span</a:t>
            </a:r>
            <a:r>
              <a:rPr lang="fr-FR" sz="1050" dirty="0"/>
              <a:t> style="</a:t>
            </a:r>
            <a:r>
              <a:rPr lang="fr-FR" sz="1050" dirty="0" err="1"/>
              <a:t>color</a:t>
            </a:r>
            <a:r>
              <a:rPr lang="fr-FR" sz="1050" dirty="0"/>
              <a:t>:#ff0000"&gt;&lt;xsl:value-of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xsl:template</a:t>
            </a:r>
            <a:r>
              <a:rPr lang="fr-FR" sz="1050" dirty="0"/>
              <a:t> match="</a:t>
            </a:r>
            <a:r>
              <a:rPr lang="fr-FR" sz="1050" dirty="0" err="1"/>
              <a:t>prenom</a:t>
            </a:r>
            <a:r>
              <a:rPr lang="fr-FR" sz="1050" dirty="0"/>
              <a:t>"&gt;</a:t>
            </a:r>
            <a:br>
              <a:rPr lang="fr-FR" sz="1050" dirty="0"/>
            </a:br>
            <a:r>
              <a:rPr lang="fr-FR" sz="1050" dirty="0"/>
              <a:t>      &lt;</a:t>
            </a:r>
            <a:r>
              <a:rPr lang="fr-FR" sz="1050" dirty="0" err="1"/>
              <a:t>span</a:t>
            </a:r>
            <a:r>
              <a:rPr lang="fr-FR" sz="1050" dirty="0"/>
              <a:t>&gt;&lt;xsl:value-of select="."/&gt;&lt;/</a:t>
            </a:r>
            <a:r>
              <a:rPr lang="fr-FR" sz="1050" dirty="0" err="1"/>
              <a:t>span</a:t>
            </a:r>
            <a:r>
              <a:rPr lang="fr-FR" sz="1050" dirty="0"/>
              <a:t>&gt;&lt;</a:t>
            </a:r>
            <a:r>
              <a:rPr lang="fr-FR" sz="1050" dirty="0" err="1"/>
              <a:t>br</a:t>
            </a:r>
            <a:r>
              <a:rPr lang="fr-FR" sz="1050" dirty="0"/>
              <a:t> /&gt;</a:t>
            </a:r>
            <a:br>
              <a:rPr lang="fr-FR" sz="1050" dirty="0"/>
            </a:br>
            <a:r>
              <a:rPr lang="fr-FR" sz="1050" dirty="0"/>
              <a:t>&lt;/</a:t>
            </a:r>
            <a:r>
              <a:rPr lang="fr-FR" sz="1050" dirty="0" err="1"/>
              <a:t>xsl:template</a:t>
            </a:r>
            <a:r>
              <a:rPr lang="fr-FR" sz="1050" dirty="0"/>
              <a:t>&gt;</a:t>
            </a:r>
            <a:br>
              <a:rPr lang="fr-FR" sz="1050" dirty="0"/>
            </a:br>
            <a:br>
              <a:rPr lang="fr-FR" sz="1050" dirty="0"/>
            </a:br>
            <a:r>
              <a:rPr lang="fr-FR" sz="1050" dirty="0"/>
              <a:t>&lt;/</a:t>
            </a:r>
            <a:r>
              <a:rPr lang="fr-FR" sz="1050" dirty="0" err="1"/>
              <a:t>xsl:stylesheet</a:t>
            </a:r>
            <a:r>
              <a:rPr lang="fr-FR" sz="1050" dirty="0"/>
              <a:t>&gt;</a:t>
            </a:r>
          </a:p>
        </p:txBody>
      </p:sp>
    </p:spTree>
    <p:extLst>
      <p:ext uri="{BB962C8B-B14F-4D97-AF65-F5344CB8AC3E}">
        <p14:creationId xmlns:p14="http://schemas.microsoft.com/office/powerpoint/2010/main" val="307820493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a:noFill/>
        </p:spPr>
        <p:txBody>
          <a:bodyPr/>
          <a:lstStyle/>
          <a:p>
            <a:pPr eaLnBrk="1" hangingPunct="1"/>
            <a:r>
              <a:rPr lang="fr-FR" sz="1050" dirty="0"/>
              <a:t>Les</a:t>
            </a:r>
            <a:r>
              <a:rPr lang="fr-FR" sz="1050" baseline="0" dirty="0"/>
              <a:t> « param » sont souvent utilisés lors de déclaration de template pour définir un paramètres d’entrées d’un template et détruit à la sortie du template</a:t>
            </a:r>
            <a:endParaRPr lang="fr-FR" sz="1050" dirty="0"/>
          </a:p>
        </p:txBody>
      </p:sp>
    </p:spTree>
    <p:extLst>
      <p:ext uri="{BB962C8B-B14F-4D97-AF65-F5344CB8AC3E}">
        <p14:creationId xmlns:p14="http://schemas.microsoft.com/office/powerpoint/2010/main" val="30192393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161</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a:noFill/>
        </p:spPr>
        <p:txBody>
          <a:bodyPr/>
          <a:lstStyle/>
          <a:p>
            <a:pPr eaLnBrk="1" hangingPunct="1"/>
            <a:r>
              <a:rPr lang="fr-FR" b="1" dirty="0"/>
              <a:t>XHTML 1.0 propose 3 DTD</a:t>
            </a:r>
            <a:br>
              <a:rPr lang="fr-FR" b="1" dirty="0"/>
            </a:br>
            <a:r>
              <a:rPr lang="fr-FR" dirty="0"/>
              <a:t>En fonction de la compatibilité désirée avec HTML 4.01:</a:t>
            </a:r>
            <a:br>
              <a:rPr lang="fr-FR" dirty="0"/>
            </a:br>
            <a:r>
              <a:rPr lang="fr-FR" u="sng" dirty="0"/>
              <a:t>Strict :</a:t>
            </a:r>
            <a:r>
              <a:rPr lang="fr-FR" dirty="0"/>
              <a:t> identique à HTML4.01 mais suit les règles syntaxiques de XML</a:t>
            </a:r>
            <a:br>
              <a:rPr lang="fr-FR" dirty="0"/>
            </a:br>
            <a:r>
              <a:rPr lang="fr-FR" u="sng" dirty="0" err="1"/>
              <a:t>Transitional</a:t>
            </a:r>
            <a:r>
              <a:rPr lang="fr-FR" u="sng" dirty="0"/>
              <a:t> :</a:t>
            </a:r>
            <a:r>
              <a:rPr lang="fr-FR" dirty="0"/>
              <a:t> identique à XHTML1.0 mais préserve quelques attributs de présentation de HTML3.2- tels que &lt;u&gt; &lt;</a:t>
            </a:r>
            <a:r>
              <a:rPr lang="fr-FR" dirty="0" err="1"/>
              <a:t>strike</a:t>
            </a:r>
            <a:r>
              <a:rPr lang="fr-FR" dirty="0"/>
              <a:t>&gt; &lt;applet&gt;  </a:t>
            </a:r>
            <a:br>
              <a:rPr lang="fr-FR" dirty="0"/>
            </a:br>
            <a:r>
              <a:rPr lang="fr-FR" u="sng" dirty="0" err="1"/>
              <a:t>Frameset</a:t>
            </a:r>
            <a:r>
              <a:rPr lang="fr-FR" u="sng" dirty="0"/>
              <a:t> :</a:t>
            </a:r>
            <a:r>
              <a:rPr lang="fr-FR" dirty="0"/>
              <a:t> identique à HTML4.01 pour l’usage des cadres &lt;frame&gt;</a:t>
            </a:r>
          </a:p>
          <a:p>
            <a:pPr eaLnBrk="1" hangingPunct="1"/>
            <a:r>
              <a:rPr lang="fr-FR" u="sng" dirty="0"/>
              <a:t>Remarque:</a:t>
            </a:r>
            <a:r>
              <a:rPr lang="fr-FR" dirty="0"/>
              <a:t> Accessibles via </a:t>
            </a:r>
            <a:r>
              <a:rPr lang="fr-FR" dirty="0" err="1"/>
              <a:t>Dreamweaver</a:t>
            </a:r>
            <a:r>
              <a:rPr lang="fr-FR" dirty="0"/>
              <a:t>: [Fichier – convertir]</a:t>
            </a:r>
            <a:br>
              <a:rPr lang="fr-FR" dirty="0"/>
            </a:br>
            <a:endParaRPr lang="fr-FR" dirty="0"/>
          </a:p>
          <a:p>
            <a:pPr eaLnBrk="1" hangingPunct="1"/>
            <a:r>
              <a:rPr lang="fr-FR" b="1" dirty="0"/>
              <a:t>XHTML[</a:t>
            </a:r>
            <a:r>
              <a:rPr lang="fr-FR" b="1" dirty="0" err="1"/>
              <a:t>Modularization</a:t>
            </a:r>
            <a:r>
              <a:rPr lang="fr-FR" b="1" dirty="0"/>
              <a:t>]1.1 est une version plus modulaire de XHTML1.0 </a:t>
            </a:r>
            <a:br>
              <a:rPr lang="fr-FR" b="1" dirty="0"/>
            </a:br>
            <a:r>
              <a:rPr lang="fr-FR" dirty="0"/>
              <a:t>Les tags purement HTML encore supportés sont bannis et la présentation ne se fait plus que par CSS. Une seconde version de XHTML1.1 et XHTML2.0 est en cours de développement par le W3C.</a:t>
            </a:r>
            <a:br>
              <a:rPr lang="fr-FR" dirty="0"/>
            </a:br>
            <a:r>
              <a:rPr lang="fr-FR" dirty="0"/>
              <a:t>Notez que XHTML1.1 fait référence à des schémas XML (</a:t>
            </a:r>
            <a:r>
              <a:rPr lang="fr-FR" dirty="0" err="1"/>
              <a:t>xsd</a:t>
            </a:r>
            <a:r>
              <a:rPr lang="fr-FR" dirty="0"/>
              <a:t>) alors que XHTML1.0 utilise des DTD</a:t>
            </a:r>
          </a:p>
          <a:p>
            <a:pPr eaLnBrk="1" hangingPunct="1"/>
            <a:endParaRPr lang="fr-FR" dirty="0"/>
          </a:p>
          <a:p>
            <a:pPr eaLnBrk="1" hangingPunct="1"/>
            <a:r>
              <a:rPr lang="fr-FR" dirty="0"/>
              <a:t>- </a:t>
            </a:r>
            <a:r>
              <a:rPr lang="fr-FR" dirty="0">
                <a:ea typeface="MS Mincho" pitchFamily="49" charset="-128"/>
              </a:rPr>
              <a:t>XHTML offre 3 normes pour mobiles XHTML "Basics" (version allégée), "Mobile Profile" (téléphones), "+ Voice" (XML : </a:t>
            </a:r>
            <a:r>
              <a:rPr lang="fr-FR" dirty="0" err="1">
                <a:ea typeface="MS Mincho" pitchFamily="49" charset="-128"/>
              </a:rPr>
              <a:t>intéractions</a:t>
            </a:r>
            <a:r>
              <a:rPr lang="fr-FR" dirty="0">
                <a:ea typeface="MS Mincho" pitchFamily="49" charset="-128"/>
              </a:rPr>
              <a:t> visuelle et vocale).</a:t>
            </a:r>
            <a:r>
              <a:rPr lang="fr-FR" dirty="0"/>
              <a:t> Mais, les dernières innovations de Macintosh (</a:t>
            </a:r>
            <a:r>
              <a:rPr lang="fr-FR" dirty="0" err="1"/>
              <a:t>iPhone</a:t>
            </a:r>
            <a:r>
              <a:rPr lang="fr-FR" dirty="0"/>
              <a:t>) font penser que</a:t>
            </a:r>
            <a:r>
              <a:rPr lang="fr-FR" baseline="0" dirty="0"/>
              <a:t> l’</a:t>
            </a:r>
            <a:r>
              <a:rPr lang="fr-FR" dirty="0"/>
              <a:t>on ne va plus développer spécifiquement pour les mobiles. </a:t>
            </a:r>
          </a:p>
        </p:txBody>
      </p:sp>
    </p:spTree>
    <p:extLst>
      <p:ext uri="{BB962C8B-B14F-4D97-AF65-F5344CB8AC3E}">
        <p14:creationId xmlns:p14="http://schemas.microsoft.com/office/powerpoint/2010/main" val="91532210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162</a:t>
            </a:fld>
            <a:endParaRPr lang="fr-FR"/>
          </a:p>
        </p:txBody>
      </p:sp>
    </p:spTree>
    <p:extLst>
      <p:ext uri="{BB962C8B-B14F-4D97-AF65-F5344CB8AC3E}">
        <p14:creationId xmlns:p14="http://schemas.microsoft.com/office/powerpoint/2010/main" val="312205203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5876245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1026"/>
          <p:cNvSpPr>
            <a:spLocks noGrp="1" noRot="1" noChangeAspect="1" noChangeArrowheads="1" noTextEdit="1"/>
          </p:cNvSpPr>
          <p:nvPr>
            <p:ph type="sldImg"/>
          </p:nvPr>
        </p:nvSpPr>
        <p:spPr>
          <a:ln/>
        </p:spPr>
      </p:sp>
      <p:sp>
        <p:nvSpPr>
          <p:cNvPr id="408579" name="Rectangle 1027"/>
          <p:cNvSpPr>
            <a:spLocks noGrp="1" noChangeArrowheads="1"/>
          </p:cNvSpPr>
          <p:nvPr>
            <p:ph type="body" idx="1"/>
          </p:nvPr>
        </p:nvSpPr>
        <p:spPr>
          <a:noFill/>
        </p:spPr>
        <p:txBody>
          <a:bodyPr>
            <a:normAutofit/>
          </a:bodyPr>
          <a:lstStyle/>
          <a:p>
            <a:pPr eaLnBrk="1" hangingPunct="1"/>
            <a:r>
              <a:rPr lang="fr-FR" sz="1000" b="1" dirty="0"/>
              <a:t>Exemple de design pattern de XHTML en XSL-T pour MSIE6/7 et MFF2/3 :</a:t>
            </a:r>
          </a:p>
          <a:p>
            <a:pPr eaLnBrk="1" hangingPunct="1"/>
            <a:r>
              <a:rPr lang="fr-FR" sz="1000" dirty="0"/>
              <a:t>&lt;?</a:t>
            </a:r>
            <a:r>
              <a:rPr lang="fr-FR" sz="1000" dirty="0" err="1"/>
              <a:t>xml</a:t>
            </a:r>
            <a:r>
              <a:rPr lang="fr-FR" sz="1000" dirty="0"/>
              <a:t> version="1.0" </a:t>
            </a:r>
            <a:r>
              <a:rPr lang="fr-FR" sz="1000" dirty="0" err="1"/>
              <a:t>encoding</a:t>
            </a:r>
            <a:r>
              <a:rPr lang="fr-FR" sz="1000" dirty="0"/>
              <a:t>="iso-8859-1" ?&gt;</a:t>
            </a:r>
            <a:br>
              <a:rPr lang="fr-FR" sz="1000" dirty="0"/>
            </a:br>
            <a:r>
              <a:rPr lang="fr-FR" sz="1000" dirty="0"/>
              <a:t>&lt;!DOCTYPE </a:t>
            </a:r>
            <a:r>
              <a:rPr lang="fr-FR" sz="1000" dirty="0" err="1"/>
              <a:t>xsl:stylesheet</a:t>
            </a:r>
            <a:r>
              <a:rPr lang="fr-FR" sz="1000" dirty="0"/>
              <a:t> [</a:t>
            </a:r>
            <a:br>
              <a:rPr lang="fr-FR" sz="1000" dirty="0"/>
            </a:br>
            <a:r>
              <a:rPr lang="fr-FR" sz="1000" dirty="0"/>
              <a:t>	&lt;!ENTITY </a:t>
            </a:r>
            <a:r>
              <a:rPr lang="fr-FR" sz="1000" dirty="0" err="1"/>
              <a:t>nbsp</a:t>
            </a:r>
            <a:r>
              <a:rPr lang="fr-FR" sz="1000" dirty="0"/>
              <a:t>   "&amp;#160;"&gt;…</a:t>
            </a:r>
            <a:br>
              <a:rPr lang="fr-FR" sz="1000" dirty="0"/>
            </a:br>
            <a:r>
              <a:rPr lang="fr-FR" sz="1000" dirty="0"/>
              <a:t>	</a:t>
            </a:r>
            <a:r>
              <a:rPr lang="fr-FR" sz="1000" i="1" dirty="0"/>
              <a:t>les imports de ".</a:t>
            </a:r>
            <a:r>
              <a:rPr lang="fr-FR" sz="1000" i="1" dirty="0" err="1"/>
              <a:t>ent</a:t>
            </a:r>
            <a:r>
              <a:rPr lang="fr-FR" sz="1000" i="1" dirty="0"/>
              <a:t>" en entités paramètres ne sont pas supportées par MF</a:t>
            </a:r>
          </a:p>
          <a:p>
            <a:pPr eaLnBrk="1" hangingPunct="1"/>
            <a:r>
              <a:rPr lang="fr-FR" sz="1000" dirty="0"/>
              <a:t>]&gt;</a:t>
            </a:r>
            <a:br>
              <a:rPr lang="fr-FR" sz="1000" dirty="0"/>
            </a:br>
            <a:r>
              <a:rPr lang="fr-FR" sz="1000" dirty="0"/>
              <a:t>&lt;</a:t>
            </a:r>
            <a:r>
              <a:rPr lang="fr-FR" sz="1000" dirty="0" err="1"/>
              <a:t>xsl:stylesheet</a:t>
            </a:r>
            <a:r>
              <a:rPr lang="fr-FR" sz="1000" dirty="0"/>
              <a:t> </a:t>
            </a:r>
            <a:r>
              <a:rPr lang="fr-FR" sz="1000" dirty="0" err="1"/>
              <a:t>xmlns:xsl</a:t>
            </a:r>
            <a:r>
              <a:rPr lang="fr-FR" sz="1000" dirty="0"/>
              <a:t>="http://www.w3.org/1999/XSL/Transform" version="1.0"&gt;</a:t>
            </a:r>
            <a:br>
              <a:rPr lang="fr-FR" sz="1000" dirty="0"/>
            </a:br>
            <a:r>
              <a:rPr lang="fr-FR" sz="1000" dirty="0"/>
              <a:t>&lt;</a:t>
            </a:r>
            <a:r>
              <a:rPr lang="fr-FR" sz="1000" dirty="0" err="1"/>
              <a:t>xsl:output</a:t>
            </a:r>
            <a:r>
              <a:rPr lang="fr-FR" sz="1000" dirty="0"/>
              <a:t> </a:t>
            </a:r>
            <a:r>
              <a:rPr lang="fr-FR" sz="1000" dirty="0" err="1"/>
              <a:t>method</a:t>
            </a:r>
            <a:r>
              <a:rPr lang="fr-FR" sz="1000" dirty="0"/>
              <a:t>="html" </a:t>
            </a:r>
            <a:r>
              <a:rPr lang="fr-FR" sz="1000" dirty="0" err="1"/>
              <a:t>encoding</a:t>
            </a:r>
            <a:r>
              <a:rPr lang="fr-FR" sz="1000" dirty="0"/>
              <a:t>="iso-8859-1" version="1.0" </a:t>
            </a:r>
            <a:r>
              <a:rPr lang="fr-FR" sz="1000" dirty="0" err="1"/>
              <a:t>standalone</a:t>
            </a:r>
            <a:r>
              <a:rPr lang="fr-FR" sz="1000" dirty="0"/>
              <a:t>="no" </a:t>
            </a:r>
            <a:r>
              <a:rPr lang="fr-FR" sz="1000" dirty="0" err="1"/>
              <a:t>doctype</a:t>
            </a:r>
            <a:r>
              <a:rPr lang="fr-FR" sz="1000" dirty="0"/>
              <a:t>-public="-//W3C//DTD XHTML 1.0 Strict//EN" </a:t>
            </a:r>
            <a:r>
              <a:rPr lang="fr-FR" sz="1000" dirty="0" err="1"/>
              <a:t>doctype</a:t>
            </a:r>
            <a:r>
              <a:rPr lang="fr-FR" sz="1000" dirty="0"/>
              <a:t>-system="http://www.w3.org/TR/xhtml1/DTD/xhtml1-strict.dtd"  /&gt;</a:t>
            </a:r>
            <a:br>
              <a:rPr lang="fr-FR" sz="1000" dirty="0"/>
            </a:br>
            <a:br>
              <a:rPr lang="fr-FR" sz="1000" dirty="0"/>
            </a:br>
            <a:r>
              <a:rPr lang="fr-FR" sz="1000" dirty="0"/>
              <a:t>  &lt;</a:t>
            </a:r>
            <a:r>
              <a:rPr lang="fr-FR" sz="1000" dirty="0" err="1"/>
              <a:t>xsl:template</a:t>
            </a:r>
            <a:r>
              <a:rPr lang="fr-FR" sz="1000" dirty="0"/>
              <a:t> match="/"&gt;</a:t>
            </a:r>
            <a:br>
              <a:rPr lang="fr-FR" sz="1000" dirty="0"/>
            </a:br>
            <a:r>
              <a:rPr lang="fr-FR" sz="1000" dirty="0"/>
              <a:t>    &lt;html </a:t>
            </a:r>
            <a:r>
              <a:rPr lang="fr-FR" sz="1000" dirty="0" err="1"/>
              <a:t>xmlns</a:t>
            </a:r>
            <a:r>
              <a:rPr lang="fr-FR" sz="1000" dirty="0"/>
              <a:t>="http://www.w3.org/1999/xhtml"&gt;</a:t>
            </a:r>
            <a:br>
              <a:rPr lang="fr-FR" sz="1000" dirty="0"/>
            </a:br>
            <a:r>
              <a:rPr lang="fr-FR" sz="1000" dirty="0"/>
              <a:t>      &lt;</a:t>
            </a:r>
            <a:r>
              <a:rPr lang="fr-FR" sz="1000" dirty="0" err="1"/>
              <a:t>head</a:t>
            </a:r>
            <a:r>
              <a:rPr lang="fr-FR" sz="1000" dirty="0"/>
              <a:t>&gt;</a:t>
            </a:r>
            <a:br>
              <a:rPr lang="fr-FR" sz="1000" dirty="0"/>
            </a:br>
            <a:r>
              <a:rPr lang="fr-FR" sz="1000" dirty="0"/>
              <a:t>        &lt;</a:t>
            </a:r>
            <a:r>
              <a:rPr lang="fr-FR" sz="1000" dirty="0" err="1"/>
              <a:t>title</a:t>
            </a:r>
            <a:r>
              <a:rPr lang="fr-FR" sz="1000" dirty="0"/>
              <a:t>&gt;Design Pattern XHTML pour XSL-T &lt;/</a:t>
            </a:r>
            <a:r>
              <a:rPr lang="fr-FR" sz="1000" dirty="0" err="1"/>
              <a:t>title</a:t>
            </a:r>
            <a:r>
              <a:rPr lang="fr-FR" sz="1000" dirty="0"/>
              <a:t>&gt;</a:t>
            </a:r>
            <a:br>
              <a:rPr lang="fr-FR" sz="1000" dirty="0"/>
            </a:br>
            <a:r>
              <a:rPr lang="fr-FR" sz="1000" dirty="0"/>
              <a:t>        &lt;!-- &lt;</a:t>
            </a:r>
            <a:r>
              <a:rPr lang="fr-FR" sz="1000" dirty="0" err="1"/>
              <a:t>meta</a:t>
            </a:r>
            <a:r>
              <a:rPr lang="fr-FR" sz="1000" dirty="0"/>
              <a:t> http-</a:t>
            </a:r>
            <a:r>
              <a:rPr lang="fr-FR" sz="1000" dirty="0" err="1"/>
              <a:t>equiv</a:t>
            </a:r>
            <a:r>
              <a:rPr lang="fr-FR" sz="1000" dirty="0"/>
              <a:t>="Content-Type" content="</a:t>
            </a:r>
            <a:r>
              <a:rPr lang="fr-FR" sz="1000" dirty="0" err="1"/>
              <a:t>text</a:t>
            </a:r>
            <a:r>
              <a:rPr lang="fr-FR" sz="1000" dirty="0"/>
              <a:t>/html; </a:t>
            </a:r>
            <a:r>
              <a:rPr lang="fr-FR" sz="1000" dirty="0" err="1"/>
              <a:t>charset</a:t>
            </a:r>
            <a:r>
              <a:rPr lang="fr-FR" sz="1000" dirty="0"/>
              <a:t>=iso-8859-1" /&gt; --&gt;</a:t>
            </a:r>
            <a:br>
              <a:rPr lang="fr-FR" sz="1000" dirty="0"/>
            </a:br>
            <a:r>
              <a:rPr lang="fr-FR" sz="1000" dirty="0"/>
              <a:t>        &lt;</a:t>
            </a:r>
            <a:r>
              <a:rPr lang="fr-FR" sz="1000" dirty="0" err="1"/>
              <a:t>link</a:t>
            </a:r>
            <a:r>
              <a:rPr lang="fr-FR" sz="1000" dirty="0"/>
              <a:t> </a:t>
            </a:r>
            <a:r>
              <a:rPr lang="fr-FR" sz="1000" dirty="0" err="1"/>
              <a:t>href</a:t>
            </a:r>
            <a:r>
              <a:rPr lang="fr-FR" sz="1000" dirty="0"/>
              <a:t>="design_pattern_html.css" </a:t>
            </a:r>
            <a:r>
              <a:rPr lang="fr-FR" sz="1000" dirty="0" err="1"/>
              <a:t>rel</a:t>
            </a:r>
            <a:r>
              <a:rPr lang="fr-FR" sz="1000" dirty="0"/>
              <a:t>="</a:t>
            </a:r>
            <a:r>
              <a:rPr lang="fr-FR" sz="1000" dirty="0" err="1"/>
              <a:t>stylesheet</a:t>
            </a:r>
            <a:r>
              <a:rPr lang="fr-FR" sz="1000" dirty="0"/>
              <a:t>" type="</a:t>
            </a:r>
            <a:r>
              <a:rPr lang="fr-FR" sz="1000" dirty="0" err="1"/>
              <a:t>text</a:t>
            </a:r>
            <a:r>
              <a:rPr lang="fr-FR" sz="1000" dirty="0"/>
              <a:t>/</a:t>
            </a:r>
            <a:r>
              <a:rPr lang="fr-FR" sz="1000" dirty="0" err="1"/>
              <a:t>css</a:t>
            </a:r>
            <a:r>
              <a:rPr lang="fr-FR" sz="1000" dirty="0"/>
              <a:t>" /&gt;</a:t>
            </a:r>
            <a:br>
              <a:rPr lang="fr-FR" sz="1000" dirty="0"/>
            </a:br>
            <a:r>
              <a:rPr lang="fr-FR" sz="1000" dirty="0"/>
              <a:t>      &lt;/</a:t>
            </a:r>
            <a:r>
              <a:rPr lang="fr-FR" sz="1000" dirty="0" err="1"/>
              <a:t>head</a:t>
            </a:r>
            <a:r>
              <a:rPr lang="fr-FR" sz="1000" dirty="0"/>
              <a:t>&gt;</a:t>
            </a:r>
            <a:br>
              <a:rPr lang="fr-FR" sz="1000" dirty="0"/>
            </a:br>
            <a:r>
              <a:rPr lang="fr-FR" sz="1000" dirty="0"/>
              <a:t>      &lt;body&gt;</a:t>
            </a:r>
            <a:br>
              <a:rPr lang="fr-FR" sz="1000" dirty="0"/>
            </a:br>
            <a:r>
              <a:rPr lang="fr-FR" sz="1000" dirty="0"/>
              <a:t>        &lt;h1&gt;Titre : &amp;</a:t>
            </a:r>
            <a:r>
              <a:rPr lang="fr-FR" sz="1000" dirty="0" err="1"/>
              <a:t>nbsp</a:t>
            </a:r>
            <a:r>
              <a:rPr lang="fr-FR" sz="1000" dirty="0"/>
              <a:t>;&amp;</a:t>
            </a:r>
            <a:r>
              <a:rPr lang="fr-FR" sz="1000" dirty="0" err="1"/>
              <a:t>nbsp</a:t>
            </a:r>
            <a:r>
              <a:rPr lang="fr-FR" sz="1000" dirty="0"/>
              <a:t>;&amp;</a:t>
            </a:r>
            <a:r>
              <a:rPr lang="fr-FR" sz="1000" dirty="0" err="1"/>
              <a:t>nbsp</a:t>
            </a:r>
            <a:r>
              <a:rPr lang="fr-FR" sz="1000" dirty="0"/>
              <a:t>;&lt;xsl:value-of select="racine/titre" /&gt;&lt;/h1&gt;</a:t>
            </a:r>
            <a:br>
              <a:rPr lang="fr-FR" sz="1000" dirty="0"/>
            </a:br>
            <a:r>
              <a:rPr lang="fr-FR" sz="1000" dirty="0"/>
              <a:t>        &lt;h2&gt;&lt;xsl:value-of select="racine/</a:t>
            </a:r>
            <a:r>
              <a:rPr lang="fr-FR" sz="1000" dirty="0" err="1"/>
              <a:t>soustitre</a:t>
            </a:r>
            <a:r>
              <a:rPr lang="fr-FR" sz="1000" dirty="0"/>
              <a:t>" /&gt;&lt;/h2&gt;</a:t>
            </a:r>
            <a:br>
              <a:rPr lang="fr-FR" sz="1000" dirty="0"/>
            </a:br>
            <a:r>
              <a:rPr lang="fr-FR" sz="1000" dirty="0"/>
              <a:t>        &lt;</a:t>
            </a:r>
            <a:r>
              <a:rPr lang="fr-FR" sz="1000" dirty="0" err="1"/>
              <a:t>xsl:for-each</a:t>
            </a:r>
            <a:r>
              <a:rPr lang="fr-FR" sz="1000" dirty="0"/>
              <a:t> select="racine/paragraphe"&gt;</a:t>
            </a:r>
            <a:br>
              <a:rPr lang="fr-FR" sz="1000" dirty="0"/>
            </a:br>
            <a:r>
              <a:rPr lang="fr-FR" sz="1000" dirty="0"/>
              <a:t>          &lt;p&gt;&lt;xsl:value-of select="</a:t>
            </a:r>
            <a:r>
              <a:rPr lang="fr-FR" sz="1000" dirty="0" err="1"/>
              <a:t>text</a:t>
            </a:r>
            <a:r>
              <a:rPr lang="fr-FR" sz="1000" dirty="0"/>
              <a:t>()" /&gt;&lt;/p&gt;</a:t>
            </a:r>
            <a:br>
              <a:rPr lang="fr-FR" sz="1000" dirty="0"/>
            </a:br>
            <a:r>
              <a:rPr lang="fr-FR" sz="1000" dirty="0"/>
              <a:t>        &lt;/</a:t>
            </a:r>
            <a:r>
              <a:rPr lang="fr-FR" sz="1000" dirty="0" err="1"/>
              <a:t>xsl:for-each</a:t>
            </a:r>
            <a:r>
              <a:rPr lang="fr-FR" sz="1000" dirty="0"/>
              <a:t>&gt;</a:t>
            </a:r>
            <a:br>
              <a:rPr lang="fr-FR" sz="1000" dirty="0"/>
            </a:br>
            <a:r>
              <a:rPr lang="fr-FR" sz="1000" dirty="0"/>
              <a:t>      &lt;/body&gt;</a:t>
            </a:r>
            <a:br>
              <a:rPr lang="fr-FR" sz="1000" dirty="0"/>
            </a:br>
            <a:r>
              <a:rPr lang="fr-FR" sz="1000" dirty="0"/>
              <a:t>    &lt;/html&gt;</a:t>
            </a:r>
            <a:br>
              <a:rPr lang="fr-FR" sz="1000" dirty="0"/>
            </a:br>
            <a:r>
              <a:rPr lang="fr-FR" sz="1000" dirty="0"/>
              <a:t>  &lt;/</a:t>
            </a:r>
            <a:r>
              <a:rPr lang="fr-FR" sz="1000" dirty="0" err="1"/>
              <a:t>xsl:template</a:t>
            </a:r>
            <a:r>
              <a:rPr lang="fr-FR" sz="1000" dirty="0"/>
              <a:t>&gt;</a:t>
            </a:r>
            <a:br>
              <a:rPr lang="fr-FR" sz="1000" dirty="0"/>
            </a:br>
            <a:r>
              <a:rPr lang="fr-FR" sz="1000" dirty="0"/>
              <a:t>&lt;/</a:t>
            </a:r>
            <a:r>
              <a:rPr lang="fr-FR" sz="1000" dirty="0" err="1"/>
              <a:t>xsl:stylesheet</a:t>
            </a:r>
            <a:r>
              <a:rPr lang="fr-FR" sz="1000" dirty="0"/>
              <a:t>&gt;</a:t>
            </a:r>
          </a:p>
        </p:txBody>
      </p:sp>
    </p:spTree>
    <p:extLst>
      <p:ext uri="{BB962C8B-B14F-4D97-AF65-F5344CB8AC3E}">
        <p14:creationId xmlns:p14="http://schemas.microsoft.com/office/powerpoint/2010/main" val="54826881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165</a:t>
            </a:fld>
            <a:endParaRPr lang="fr-FR"/>
          </a:p>
        </p:txBody>
      </p:sp>
    </p:spTree>
    <p:extLst>
      <p:ext uri="{BB962C8B-B14F-4D97-AF65-F5344CB8AC3E}">
        <p14:creationId xmlns:p14="http://schemas.microsoft.com/office/powerpoint/2010/main" val="82239647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7646079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Rot="1" noChangeAspect="1" noChangeArrowheads="1" noTextEdit="1"/>
          </p:cNvSpPr>
          <p:nvPr>
            <p:ph type="sldImg"/>
          </p:nvPr>
        </p:nvSpPr>
        <p:spPr>
          <a:ln/>
        </p:spPr>
      </p:sp>
      <p:sp>
        <p:nvSpPr>
          <p:cNvPr id="410627" name="Rectangle 3"/>
          <p:cNvSpPr>
            <a:spLocks noGrp="1" noChangeArrowheads="1"/>
          </p:cNvSpPr>
          <p:nvPr>
            <p:ph type="body" idx="1"/>
          </p:nvPr>
        </p:nvSpPr>
        <p:spPr>
          <a:noFill/>
        </p:spPr>
        <p:txBody>
          <a:bodyPr>
            <a:normAutofit/>
          </a:bodyPr>
          <a:lstStyle/>
          <a:p>
            <a:pPr eaLnBrk="1" hangingPunct="1"/>
            <a:r>
              <a:rPr lang="fr-FR" sz="1050" b="1" dirty="0"/>
              <a:t>On peut générer dynamiquement des éléments</a:t>
            </a:r>
          </a:p>
          <a:p>
            <a:pPr eaLnBrk="1" hangingPunct="1"/>
            <a:r>
              <a:rPr lang="fr-FR" sz="1050" dirty="0">
                <a:cs typeface="Courier New" pitchFamily="49" charset="0"/>
              </a:rPr>
              <a:t>Par exemple ici les éléments sont créés en fonction de leur attribut @</a:t>
            </a:r>
            <a:r>
              <a:rPr lang="fr-FR" sz="1050" dirty="0" err="1">
                <a:cs typeface="Courier New" pitchFamily="49" charset="0"/>
              </a:rPr>
              <a:t>typeParagraphe</a:t>
            </a:r>
            <a:r>
              <a:rPr lang="fr-FR" sz="1050" dirty="0">
                <a:cs typeface="Courier New" pitchFamily="49" charset="0"/>
              </a:rPr>
              <a:t> (div, p, </a:t>
            </a:r>
            <a:r>
              <a:rPr lang="fr-FR" sz="1050" dirty="0" err="1">
                <a:cs typeface="Courier New" pitchFamily="49" charset="0"/>
              </a:rPr>
              <a:t>span</a:t>
            </a:r>
            <a:r>
              <a:rPr lang="fr-FR" sz="1050" dirty="0">
                <a:cs typeface="Courier New" pitchFamily="49" charset="0"/>
              </a:rPr>
              <a:t>, td…)</a:t>
            </a:r>
            <a:br>
              <a:rPr lang="fr-FR" sz="1050" dirty="0">
                <a:cs typeface="Courier New" pitchFamily="49" charset="0"/>
              </a:rPr>
            </a:br>
            <a:r>
              <a:rPr lang="fr-FR" sz="1050" dirty="0">
                <a:cs typeface="Courier New" pitchFamily="49" charset="0"/>
              </a:rPr>
              <a:t>&lt;</a:t>
            </a:r>
            <a:r>
              <a:rPr lang="fr-FR" sz="1050" dirty="0" err="1">
                <a:cs typeface="Courier New" pitchFamily="49" charset="0"/>
              </a:rPr>
              <a:t>xsl:element</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="{paragraphe/@</a:t>
            </a:r>
            <a:r>
              <a:rPr lang="fr-FR" sz="1050" dirty="0" err="1">
                <a:cs typeface="Courier New" pitchFamily="49" charset="0"/>
              </a:rPr>
              <a:t>typeParagraphe</a:t>
            </a:r>
            <a:r>
              <a:rPr lang="fr-FR" sz="1050" dirty="0">
                <a:cs typeface="Courier New" pitchFamily="49" charset="0"/>
              </a:rPr>
              <a:t>}"&gt;&lt;xsl:value-of select="paragraphe/</a:t>
            </a:r>
            <a:r>
              <a:rPr lang="fr-FR" sz="1050" dirty="0" err="1">
                <a:cs typeface="Courier New" pitchFamily="49" charset="0"/>
              </a:rPr>
              <a:t>text</a:t>
            </a:r>
            <a:r>
              <a:rPr lang="fr-FR" sz="1050" dirty="0">
                <a:cs typeface="Courier New" pitchFamily="49" charset="0"/>
              </a:rPr>
              <a:t>()" /&gt;&lt;/</a:t>
            </a:r>
            <a:r>
              <a:rPr lang="fr-FR" sz="1050" dirty="0" err="1">
                <a:cs typeface="Courier New" pitchFamily="49" charset="0"/>
              </a:rPr>
              <a:t>xsl:element</a:t>
            </a:r>
            <a:r>
              <a:rPr lang="fr-FR" sz="1050" dirty="0">
                <a:cs typeface="Courier New" pitchFamily="49" charset="0"/>
              </a:rPr>
              <a:t>&gt;</a:t>
            </a:r>
          </a:p>
          <a:p>
            <a:pPr eaLnBrk="1" hangingPunct="1"/>
            <a:endParaRPr lang="fr-FR" sz="1050" dirty="0">
              <a:cs typeface="Courier New" pitchFamily="49" charset="0"/>
            </a:endParaRPr>
          </a:p>
          <a:p>
            <a:pPr eaLnBrk="1" hangingPunct="1"/>
            <a:r>
              <a:rPr lang="fr-FR" sz="1050" b="1" dirty="0"/>
              <a:t>Ou des attributs (dans des éléments existants) :</a:t>
            </a:r>
          </a:p>
          <a:p>
            <a:pPr eaLnBrk="1" hangingPunct="1"/>
            <a:r>
              <a:rPr lang="fr-FR" sz="1050" dirty="0">
                <a:cs typeface="Courier New" pitchFamily="49" charset="0"/>
              </a:rPr>
              <a:t>Par exemple ici l'attribut style="</a:t>
            </a:r>
            <a:r>
              <a:rPr lang="fr-FR" sz="1050" dirty="0" err="1">
                <a:cs typeface="Courier New" pitchFamily="49" charset="0"/>
              </a:rPr>
              <a:t>font-weight:bold</a:t>
            </a:r>
            <a:r>
              <a:rPr lang="fr-FR" sz="1050" dirty="0">
                <a:cs typeface="Courier New" pitchFamily="49" charset="0"/>
              </a:rPr>
              <a:t>;" est ajouté au td si l'attribut bold de &lt;paragraphe&gt; est à </a:t>
            </a:r>
            <a:r>
              <a:rPr lang="fr-FR" sz="1050" dirty="0" err="1">
                <a:cs typeface="Courier New" pitchFamily="49" charset="0"/>
              </a:rPr>
              <a:t>true</a:t>
            </a:r>
            <a:br>
              <a:rPr lang="fr-FR" sz="1050" dirty="0">
                <a:cs typeface="Courier New" pitchFamily="49" charset="0"/>
              </a:rPr>
            </a:br>
            <a:r>
              <a:rPr lang="fr-FR" sz="1050" dirty="0">
                <a:cs typeface="Courier New" pitchFamily="49" charset="0"/>
              </a:rPr>
              <a:t>&lt;td&gt;&lt;</a:t>
            </a:r>
            <a:r>
              <a:rPr lang="fr-FR" sz="1050" dirty="0" err="1">
                <a:cs typeface="Courier New" pitchFamily="49" charset="0"/>
              </a:rPr>
              <a:t>xsl:attribute</a:t>
            </a:r>
            <a:r>
              <a:rPr lang="fr-FR" sz="1050" dirty="0">
                <a:cs typeface="Courier New" pitchFamily="49" charset="0"/>
              </a:rPr>
              <a:t> </a:t>
            </a:r>
            <a:r>
              <a:rPr lang="fr-FR" sz="1050" dirty="0" err="1">
                <a:cs typeface="Courier New" pitchFamily="49" charset="0"/>
              </a:rPr>
              <a:t>name</a:t>
            </a:r>
            <a:r>
              <a:rPr lang="fr-FR" sz="1050" dirty="0">
                <a:cs typeface="Courier New" pitchFamily="49" charset="0"/>
              </a:rPr>
              <a:t>="style"&gt;&lt;xsl:if test="paragraphe/@bold='</a:t>
            </a:r>
            <a:r>
              <a:rPr lang="fr-FR" sz="1050" dirty="0" err="1">
                <a:cs typeface="Courier New" pitchFamily="49" charset="0"/>
              </a:rPr>
              <a:t>true</a:t>
            </a:r>
            <a:r>
              <a:rPr lang="fr-FR" sz="1050" dirty="0">
                <a:cs typeface="Courier New" pitchFamily="49" charset="0"/>
              </a:rPr>
              <a:t>'"&gt;&lt;</a:t>
            </a:r>
            <a:r>
              <a:rPr lang="fr-FR" sz="1050" dirty="0" err="1">
                <a:cs typeface="Courier New" pitchFamily="49" charset="0"/>
              </a:rPr>
              <a:t>xsl:text</a:t>
            </a:r>
            <a:r>
              <a:rPr lang="fr-FR" sz="1050" dirty="0">
                <a:cs typeface="Courier New" pitchFamily="49" charset="0"/>
              </a:rPr>
              <a:t>&gt;</a:t>
            </a:r>
            <a:r>
              <a:rPr lang="fr-FR" sz="1050" dirty="0" err="1">
                <a:cs typeface="Courier New" pitchFamily="49" charset="0"/>
              </a:rPr>
              <a:t>font-weight:bold</a:t>
            </a:r>
            <a:r>
              <a:rPr lang="fr-FR" sz="1050" dirty="0">
                <a:cs typeface="Courier New" pitchFamily="49" charset="0"/>
              </a:rPr>
              <a:t>;&lt;/</a:t>
            </a:r>
            <a:r>
              <a:rPr lang="fr-FR" sz="1050" dirty="0" err="1">
                <a:cs typeface="Courier New" pitchFamily="49" charset="0"/>
              </a:rPr>
              <a:t>xsl:text</a:t>
            </a:r>
            <a:r>
              <a:rPr lang="fr-FR" sz="1050" dirty="0">
                <a:cs typeface="Courier New" pitchFamily="49" charset="0"/>
              </a:rPr>
              <a:t>&gt;&lt;/xsl:if&gt;&lt;/</a:t>
            </a:r>
            <a:r>
              <a:rPr lang="fr-FR" sz="1050" dirty="0" err="1">
                <a:cs typeface="Courier New" pitchFamily="49" charset="0"/>
              </a:rPr>
              <a:t>xsl:attribute</a:t>
            </a:r>
            <a:r>
              <a:rPr lang="fr-FR" sz="1050" dirty="0">
                <a:cs typeface="Courier New" pitchFamily="49" charset="0"/>
              </a:rPr>
              <a:t>&gt;&lt;/td&gt;</a:t>
            </a:r>
          </a:p>
          <a:p>
            <a:pPr eaLnBrk="1" hangingPunct="1"/>
            <a:endParaRPr lang="fr-FR" sz="1050" dirty="0">
              <a:cs typeface="Courier New" pitchFamily="49" charset="0"/>
            </a:endParaRPr>
          </a:p>
          <a:p>
            <a:pPr eaLnBrk="1" hangingPunct="1"/>
            <a:r>
              <a:rPr lang="fr-FR" sz="1050" b="1" dirty="0">
                <a:cs typeface="Courier New" pitchFamily="49" charset="0"/>
              </a:rPr>
              <a:t>On peut même générer des ensembles d'attributs :</a:t>
            </a:r>
          </a:p>
          <a:p>
            <a:pPr eaLnBrk="1" hangingPunct="1"/>
            <a:r>
              <a:rPr lang="fr-FR" sz="1050" i="1" dirty="0">
                <a:cs typeface="Arial" charset="0"/>
              </a:rPr>
              <a:t>Définition :</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table_title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align</a:t>
            </a:r>
            <a:r>
              <a:rPr lang="fr-FR" sz="1050" dirty="0">
                <a:cs typeface="Arial" charset="0"/>
              </a:rPr>
              <a:t>" &gt;center&lt;/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="style" &gt;</a:t>
            </a:r>
            <a:r>
              <a:rPr lang="fr-FR" sz="1050" dirty="0" err="1">
                <a:cs typeface="Arial" charset="0"/>
              </a:rPr>
              <a:t>font-weight:bold;font-size</a:t>
            </a:r>
            <a:r>
              <a:rPr lang="fr-FR" sz="1050" dirty="0">
                <a:cs typeface="Arial" charset="0"/>
              </a:rPr>
              <a:t>:18px;&lt;/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  &lt;</a:t>
            </a:r>
            <a:r>
              <a:rPr lang="fr-FR" sz="1050" dirty="0" err="1">
                <a:cs typeface="Arial" charset="0"/>
              </a:rPr>
              <a:t>xsl:attribute</a:t>
            </a:r>
            <a:r>
              <a:rPr lang="fr-FR" sz="1050" dirty="0">
                <a:cs typeface="Arial" charset="0"/>
              </a:rPr>
              <a:t> </a:t>
            </a:r>
            <a:r>
              <a:rPr lang="fr-FR" sz="1050" dirty="0" err="1">
                <a:cs typeface="Arial" charset="0"/>
              </a:rPr>
              <a:t>name</a:t>
            </a:r>
            <a:r>
              <a:rPr lang="fr-FR" sz="1050" dirty="0">
                <a:cs typeface="Arial" charset="0"/>
              </a:rPr>
              <a:t>="bgcolor" &gt;#888888&lt;/</a:t>
            </a:r>
            <a:r>
              <a:rPr lang="fr-FR" sz="1050" dirty="0" err="1">
                <a:cs typeface="Arial" charset="0"/>
              </a:rPr>
              <a:t>xsl:attribute</a:t>
            </a:r>
            <a:r>
              <a:rPr lang="fr-FR" sz="1050" dirty="0">
                <a:cs typeface="Arial" charset="0"/>
              </a:rPr>
              <a:t>&gt;</a:t>
            </a:r>
            <a:br>
              <a:rPr lang="fr-FR" sz="1050" dirty="0">
                <a:cs typeface="Arial" charset="0"/>
              </a:rPr>
            </a:br>
            <a:r>
              <a:rPr lang="fr-FR" sz="1050" dirty="0">
                <a:cs typeface="Arial" charset="0"/>
              </a:rPr>
              <a:t>&lt;/</a:t>
            </a:r>
            <a:r>
              <a:rPr lang="fr-FR" sz="1050" dirty="0" err="1">
                <a:cs typeface="Arial" charset="0"/>
              </a:rPr>
              <a:t>xsl:attribute-set</a:t>
            </a:r>
            <a:r>
              <a:rPr lang="fr-FR" sz="1050" dirty="0">
                <a:cs typeface="Arial" charset="0"/>
              </a:rPr>
              <a:t>&gt;</a:t>
            </a:r>
            <a:br>
              <a:rPr lang="fr-FR" sz="1050" dirty="0">
                <a:cs typeface="Arial" charset="0"/>
              </a:rPr>
            </a:br>
            <a:br>
              <a:rPr lang="fr-FR" sz="1050" dirty="0">
                <a:cs typeface="Arial" charset="0"/>
              </a:rPr>
            </a:br>
            <a:r>
              <a:rPr lang="fr-FR" sz="1050" i="1" dirty="0">
                <a:cs typeface="Arial" charset="0"/>
              </a:rPr>
              <a:t>Utilisation :</a:t>
            </a:r>
            <a:r>
              <a:rPr lang="fr-FR" sz="1050" dirty="0">
                <a:cs typeface="Arial" charset="0"/>
              </a:rPr>
              <a:t> &lt;td </a:t>
            </a:r>
            <a:r>
              <a:rPr lang="fr-FR" sz="1050" dirty="0" err="1">
                <a:cs typeface="Arial" charset="0"/>
              </a:rPr>
              <a:t>xsl:use-attribute-sets</a:t>
            </a:r>
            <a:r>
              <a:rPr lang="fr-FR" sz="1050" dirty="0">
                <a:cs typeface="Arial" charset="0"/>
              </a:rPr>
              <a:t>="</a:t>
            </a:r>
            <a:r>
              <a:rPr lang="fr-FR" sz="1050" dirty="0" err="1">
                <a:cs typeface="Arial" charset="0"/>
              </a:rPr>
              <a:t>table_title</a:t>
            </a:r>
            <a:r>
              <a:rPr lang="fr-FR" sz="1050" dirty="0">
                <a:cs typeface="Arial" charset="0"/>
              </a:rPr>
              <a:t>"&gt;&lt;xsl:value-of select="titre" /&gt;&lt;/td&gt;</a:t>
            </a:r>
            <a:endParaRPr lang="fr-FR" sz="1050" dirty="0">
              <a:cs typeface="Times New Roman" pitchFamily="18" charset="0"/>
            </a:endParaRPr>
          </a:p>
          <a:p>
            <a:pPr eaLnBrk="1" hangingPunct="1"/>
            <a:endParaRPr lang="fr-FR" sz="1050" dirty="0">
              <a:cs typeface="Courier New" pitchFamily="49" charset="0"/>
            </a:endParaRPr>
          </a:p>
          <a:p>
            <a:pPr eaLnBrk="1" hangingPunct="1"/>
            <a:r>
              <a:rPr lang="fr-FR" sz="1050" b="1" dirty="0">
                <a:cs typeface="Courier New" pitchFamily="49" charset="0"/>
              </a:rPr>
              <a:t>Exemple de recherche par clé (l'usage de id est encore plus simple ) :</a:t>
            </a:r>
          </a:p>
          <a:p>
            <a:pPr eaLnBrk="1" hangingPunct="1"/>
            <a:r>
              <a:rPr lang="fr-FR" sz="1050" i="1" dirty="0">
                <a:cs typeface="Arial" charset="0"/>
              </a:rPr>
              <a:t>Définition de la clé : </a:t>
            </a:r>
            <a:r>
              <a:rPr lang="fr-FR" sz="1050" dirty="0">
                <a:cs typeface="Arial" charset="0"/>
              </a:rPr>
              <a:t>&lt;</a:t>
            </a:r>
            <a:r>
              <a:rPr lang="fr-FR" sz="1050" dirty="0" err="1">
                <a:cs typeface="Arial" charset="0"/>
              </a:rPr>
              <a:t>xsl:key</a:t>
            </a:r>
            <a:r>
              <a:rPr lang="fr-FR" sz="1050" dirty="0">
                <a:cs typeface="Arial" charset="0"/>
              </a:rPr>
              <a:t> </a:t>
            </a:r>
            <a:r>
              <a:rPr lang="fr-FR" sz="1050" dirty="0" err="1">
                <a:cs typeface="Arial" charset="0"/>
              </a:rPr>
              <a:t>name</a:t>
            </a:r>
            <a:r>
              <a:rPr lang="fr-FR" sz="1050" dirty="0">
                <a:cs typeface="Arial" charset="0"/>
              </a:rPr>
              <a:t>="</a:t>
            </a:r>
            <a:r>
              <a:rPr lang="fr-FR" sz="1050" dirty="0" err="1">
                <a:cs typeface="Arial" charset="0"/>
              </a:rPr>
              <a:t>keyParagraphe</a:t>
            </a:r>
            <a:r>
              <a:rPr lang="fr-FR" sz="1050" dirty="0">
                <a:cs typeface="Arial" charset="0"/>
              </a:rPr>
              <a:t>" match="paragraphe" use="@bold" /&gt;</a:t>
            </a:r>
            <a:br>
              <a:rPr lang="fr-FR" sz="1050" dirty="0">
                <a:cs typeface="Arial" charset="0"/>
              </a:rPr>
            </a:br>
            <a:r>
              <a:rPr lang="fr-FR" sz="1050" i="1" dirty="0">
                <a:cs typeface="Arial" charset="0"/>
              </a:rPr>
              <a:t>Utilisation de la clé : </a:t>
            </a:r>
            <a:r>
              <a:rPr lang="fr-FR" sz="1050" dirty="0">
                <a:cs typeface="Times New Roman" pitchFamily="18" charset="0"/>
              </a:rPr>
              <a:t>&lt;</a:t>
            </a:r>
            <a:r>
              <a:rPr lang="fr-FR" sz="1050" dirty="0" err="1">
                <a:cs typeface="Times New Roman" pitchFamily="18" charset="0"/>
              </a:rPr>
              <a:t>xsl:for-each</a:t>
            </a:r>
            <a:r>
              <a:rPr lang="fr-FR" sz="1050" dirty="0">
                <a:cs typeface="Times New Roman" pitchFamily="18" charset="0"/>
              </a:rPr>
              <a:t> select="</a:t>
            </a:r>
            <a:r>
              <a:rPr lang="fr-FR" sz="1050" dirty="0" err="1">
                <a:cs typeface="Times New Roman" pitchFamily="18" charset="0"/>
              </a:rPr>
              <a:t>key</a:t>
            </a:r>
            <a:r>
              <a:rPr lang="fr-FR" sz="1050" dirty="0">
                <a:cs typeface="Times New Roman" pitchFamily="18" charset="0"/>
              </a:rPr>
              <a:t>('</a:t>
            </a:r>
            <a:r>
              <a:rPr lang="fr-FR" sz="1050" dirty="0" err="1">
                <a:cs typeface="Times New Roman" pitchFamily="18" charset="0"/>
              </a:rPr>
              <a:t>keyParagraphe</a:t>
            </a:r>
            <a:r>
              <a:rPr lang="fr-FR" sz="1050" dirty="0">
                <a:cs typeface="Times New Roman" pitchFamily="18" charset="0"/>
              </a:rPr>
              <a:t>','</a:t>
            </a:r>
            <a:r>
              <a:rPr lang="fr-FR" sz="1050" dirty="0" err="1">
                <a:cs typeface="Times New Roman" pitchFamily="18" charset="0"/>
              </a:rPr>
              <a:t>true</a:t>
            </a:r>
            <a:r>
              <a:rPr lang="fr-FR" sz="1050" dirty="0">
                <a:cs typeface="Times New Roman" pitchFamily="18" charset="0"/>
              </a:rPr>
              <a:t>')"&gt;</a:t>
            </a:r>
            <a:r>
              <a:rPr lang="fr-FR" sz="1050" dirty="0">
                <a:cs typeface="Courier New" pitchFamily="49" charset="0"/>
              </a:rPr>
              <a:t> </a:t>
            </a:r>
          </a:p>
        </p:txBody>
      </p:sp>
    </p:spTree>
    <p:extLst>
      <p:ext uri="{BB962C8B-B14F-4D97-AF65-F5344CB8AC3E}">
        <p14:creationId xmlns:p14="http://schemas.microsoft.com/office/powerpoint/2010/main" val="171681707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168</a:t>
            </a:fld>
            <a:endParaRPr lang="fr-FR"/>
          </a:p>
        </p:txBody>
      </p:sp>
    </p:spTree>
    <p:extLst>
      <p:ext uri="{BB962C8B-B14F-4D97-AF65-F5344CB8AC3E}">
        <p14:creationId xmlns:p14="http://schemas.microsoft.com/office/powerpoint/2010/main" val="292225722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USAGE </a:t>
            </a:r>
          </a:p>
          <a:p>
            <a:r>
              <a:rPr lang="fr-FR" sz="1050" dirty="0"/>
              <a:t>Exemple:	</a:t>
            </a:r>
            <a:r>
              <a:rPr lang="en-US" sz="1050" dirty="0"/>
              <a:t>&lt;xsl:if test="artist=''"&gt;</a:t>
            </a:r>
            <a:br>
              <a:rPr lang="en-US" sz="1050" dirty="0"/>
            </a:br>
            <a:r>
              <a:rPr lang="en-US" sz="1050" dirty="0"/>
              <a:t>      		&lt;xsl:message terminate="yes"&gt;</a:t>
            </a:r>
            <a:br>
              <a:rPr lang="en-US" sz="1050" dirty="0"/>
            </a:br>
            <a:r>
              <a:rPr lang="en-US" sz="1050" dirty="0"/>
              <a:t>       		 Error: Artist is an empty string!</a:t>
            </a:r>
            <a:br>
              <a:rPr lang="en-US" sz="1050" dirty="0"/>
            </a:br>
            <a:r>
              <a:rPr lang="en-US" sz="1050" dirty="0"/>
              <a:t>      		&lt;/xsl:message&gt;</a:t>
            </a:r>
            <a:br>
              <a:rPr lang="en-US" sz="1050" dirty="0"/>
            </a:br>
            <a:r>
              <a:rPr lang="en-US" sz="1050" dirty="0"/>
              <a:t>   	 &lt;/xsl:if&gt;</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169</a:t>
            </a:fld>
            <a:endParaRPr lang="fr-FR" dirty="0"/>
          </a:p>
        </p:txBody>
      </p:sp>
    </p:spTree>
    <p:extLst>
      <p:ext uri="{BB962C8B-B14F-4D97-AF65-F5344CB8AC3E}">
        <p14:creationId xmlns:p14="http://schemas.microsoft.com/office/powerpoint/2010/main" val="388507266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7474940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48141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a:noFill/>
        </p:spPr>
        <p:txBody>
          <a:bodyPr/>
          <a:lstStyle/>
          <a:p>
            <a:pPr eaLnBrk="1" hangingPunct="1"/>
            <a:r>
              <a:rPr lang="fr-FR" sz="1050" b="1" dirty="0">
                <a:ea typeface="MS Mincho" pitchFamily="49" charset="-128"/>
              </a:rPr>
              <a:t>Accessibilité et handicap : </a:t>
            </a:r>
            <a:r>
              <a:rPr lang="fr-FR" sz="1050" dirty="0">
                <a:ea typeface="MS Mincho" pitchFamily="49" charset="-128"/>
              </a:rPr>
              <a:t>l’accessibilité est un terme général utilisé pour décrire le degré de facilité d’accès d’un produit (matériel, service, environnemental…) au plus grand nombre. Elle peut aussi être vue comme la facilité d’accès d’une entité à une fonctionnalité ou un bénéfice. Cette dernière approche de la définition ouvre le débat du droit individuel à accéder et tourne l’accessibilité vers les handicapés</a:t>
            </a:r>
            <a:r>
              <a:rPr lang="fr-FR" dirty="0">
                <a:ea typeface="MS Mincho" pitchFamily="49" charset="-128"/>
              </a:rPr>
              <a:t>.</a:t>
            </a:r>
            <a:endParaRPr lang="fr-FR" dirty="0"/>
          </a:p>
        </p:txBody>
      </p:sp>
    </p:spTree>
    <p:extLst>
      <p:ext uri="{BB962C8B-B14F-4D97-AF65-F5344CB8AC3E}">
        <p14:creationId xmlns:p14="http://schemas.microsoft.com/office/powerpoint/2010/main" val="23359342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172</a:t>
            </a:fld>
            <a:endParaRPr lang="fr-FR"/>
          </a:p>
        </p:txBody>
      </p:sp>
    </p:spTree>
    <p:extLst>
      <p:ext uri="{BB962C8B-B14F-4D97-AF65-F5344CB8AC3E}">
        <p14:creationId xmlns:p14="http://schemas.microsoft.com/office/powerpoint/2010/main" val="402774104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sz="1050" b="1" dirty="0"/>
              <a:t>USAGE </a:t>
            </a:r>
            <a:r>
              <a:rPr lang="en-US" sz="1050" dirty="0"/>
              <a:t>:</a:t>
            </a:r>
          </a:p>
          <a:p>
            <a:r>
              <a:rPr lang="en-US" sz="1050" dirty="0"/>
              <a:t>&lt;</a:t>
            </a:r>
            <a:r>
              <a:rPr lang="en-US" sz="1050" dirty="0" err="1"/>
              <a:t>xsl:template</a:t>
            </a:r>
            <a:r>
              <a:rPr lang="en-US" sz="1050" dirty="0"/>
              <a:t> name="recurs“&gt;</a:t>
            </a:r>
          </a:p>
          <a:p>
            <a:r>
              <a:rPr lang="en-US" sz="1050" dirty="0"/>
              <a:t>	&lt;</a:t>
            </a:r>
            <a:r>
              <a:rPr lang="en-US" sz="1050" dirty="0" err="1"/>
              <a:t>xsl:param</a:t>
            </a:r>
            <a:r>
              <a:rPr lang="en-US" sz="1050" dirty="0"/>
              <a:t> name="</a:t>
            </a:r>
            <a:r>
              <a:rPr lang="en-US" sz="1050" dirty="0" err="1"/>
              <a:t>compteur</a:t>
            </a:r>
            <a:r>
              <a:rPr lang="en-US" sz="1050" dirty="0"/>
              <a:t>"/&gt;</a:t>
            </a:r>
          </a:p>
          <a:p>
            <a:r>
              <a:rPr lang="en-US" sz="1050" dirty="0"/>
              <a:t>	&lt;</a:t>
            </a:r>
            <a:r>
              <a:rPr lang="en-US" sz="1050" dirty="0" err="1"/>
              <a:t>xsl:param</a:t>
            </a:r>
            <a:r>
              <a:rPr lang="en-US" sz="1050" dirty="0"/>
              <a:t> name="max"/&gt;</a:t>
            </a:r>
          </a:p>
          <a:p>
            <a:r>
              <a:rPr lang="en-US" sz="1050" dirty="0"/>
              <a:t>	     &lt;!-- </a:t>
            </a:r>
            <a:r>
              <a:rPr lang="en-US" sz="1050" dirty="0" err="1"/>
              <a:t>traitement</a:t>
            </a:r>
            <a:r>
              <a:rPr lang="en-US" sz="1050" dirty="0"/>
              <a:t> --&gt;				</a:t>
            </a:r>
          </a:p>
          <a:p>
            <a:r>
              <a:rPr lang="en-US" sz="1050" dirty="0"/>
              <a:t>                        &lt;</a:t>
            </a:r>
            <a:r>
              <a:rPr lang="en-US" sz="1050" dirty="0" err="1"/>
              <a:t>xsl:if</a:t>
            </a:r>
            <a:r>
              <a:rPr lang="en-US" sz="1050" dirty="0"/>
              <a:t> test="$</a:t>
            </a:r>
            <a:r>
              <a:rPr lang="en-US" sz="1050" dirty="0" err="1"/>
              <a:t>compteur</a:t>
            </a:r>
            <a:r>
              <a:rPr lang="en-US" sz="1050" dirty="0"/>
              <a:t> &amp;</a:t>
            </a:r>
            <a:r>
              <a:rPr lang="en-US" sz="1050" dirty="0" err="1"/>
              <a:t>lt</a:t>
            </a:r>
            <a:r>
              <a:rPr lang="en-US" sz="1050" dirty="0"/>
              <a:t>; $max"&gt;</a:t>
            </a:r>
          </a:p>
          <a:p>
            <a:r>
              <a:rPr lang="en-US" sz="1050" dirty="0"/>
              <a:t>	</a:t>
            </a:r>
            <a:r>
              <a:rPr lang="en-US" sz="1050" baseline="0" dirty="0"/>
              <a:t>         </a:t>
            </a:r>
            <a:r>
              <a:rPr lang="en-US" sz="1050" dirty="0"/>
              <a:t>&lt;</a:t>
            </a:r>
            <a:r>
              <a:rPr lang="en-US" sz="1050" dirty="0" err="1"/>
              <a:t>xsl:call</a:t>
            </a:r>
            <a:r>
              <a:rPr lang="en-US" sz="1050" dirty="0"/>
              <a:t>-template name="recurs"&gt; </a:t>
            </a:r>
          </a:p>
          <a:p>
            <a:r>
              <a:rPr lang="en-US" sz="1050" dirty="0"/>
              <a:t>		&lt;</a:t>
            </a:r>
            <a:r>
              <a:rPr lang="en-US" sz="1050" dirty="0" err="1"/>
              <a:t>xsl:with</a:t>
            </a:r>
            <a:r>
              <a:rPr lang="en-US" sz="1050" dirty="0"/>
              <a:t>-param name="max" select="$max"/&gt;</a:t>
            </a:r>
          </a:p>
          <a:p>
            <a:r>
              <a:rPr lang="en-US" sz="1050" dirty="0"/>
              <a:t>		&lt;</a:t>
            </a:r>
            <a:r>
              <a:rPr lang="en-US" sz="1050" dirty="0" err="1"/>
              <a:t>xsl:with</a:t>
            </a:r>
            <a:r>
              <a:rPr lang="en-US" sz="1050" dirty="0"/>
              <a:t>-param name="</a:t>
            </a:r>
            <a:r>
              <a:rPr lang="en-US" sz="1050" dirty="0" err="1"/>
              <a:t>compteur</a:t>
            </a:r>
            <a:r>
              <a:rPr lang="en-US" sz="1050" dirty="0"/>
              <a:t>" select="$</a:t>
            </a:r>
            <a:r>
              <a:rPr lang="en-US" sz="1050" dirty="0" err="1"/>
              <a:t>compteur</a:t>
            </a:r>
            <a:r>
              <a:rPr lang="en-US" sz="1050" dirty="0"/>
              <a:t> + 1"/&gt;</a:t>
            </a:r>
          </a:p>
          <a:p>
            <a:r>
              <a:rPr lang="en-US" sz="1050" dirty="0"/>
              <a:t>	</a:t>
            </a:r>
            <a:r>
              <a:rPr lang="en-US" sz="1050" baseline="0" dirty="0"/>
              <a:t>          </a:t>
            </a:r>
            <a:r>
              <a:rPr lang="en-US" sz="1050" dirty="0"/>
              <a:t>&lt;/</a:t>
            </a:r>
            <a:r>
              <a:rPr lang="en-US" sz="1050" dirty="0" err="1"/>
              <a:t>xsl:call</a:t>
            </a:r>
            <a:r>
              <a:rPr lang="en-US" sz="1050" dirty="0"/>
              <a:t>-template&gt;</a:t>
            </a:r>
          </a:p>
          <a:p>
            <a:r>
              <a:rPr lang="en-US" sz="1050" dirty="0"/>
              <a:t>	     &lt;/</a:t>
            </a:r>
            <a:r>
              <a:rPr lang="en-US" sz="1050" dirty="0" err="1"/>
              <a:t>xsl:if</a:t>
            </a:r>
            <a:r>
              <a:rPr lang="en-US" sz="1050" dirty="0"/>
              <a:t>&gt;</a:t>
            </a:r>
          </a:p>
          <a:p>
            <a:r>
              <a:rPr lang="en-US" sz="1050" dirty="0"/>
              <a:t>&lt;/</a:t>
            </a:r>
            <a:r>
              <a:rPr lang="en-US" sz="1050" dirty="0" err="1"/>
              <a:t>xsl:template</a:t>
            </a:r>
            <a:r>
              <a:rPr lang="en-US" sz="1050" dirty="0"/>
              <a:t>&gt;</a:t>
            </a:r>
            <a:endParaRPr lang="fr-FR" sz="1050" dirty="0"/>
          </a:p>
          <a:p>
            <a:endParaRPr lang="en-US"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173</a:t>
            </a:fld>
            <a:endParaRPr lang="fr-FR"/>
          </a:p>
        </p:txBody>
      </p:sp>
    </p:spTree>
    <p:extLst>
      <p:ext uri="{BB962C8B-B14F-4D97-AF65-F5344CB8AC3E}">
        <p14:creationId xmlns:p14="http://schemas.microsoft.com/office/powerpoint/2010/main" val="263695083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174</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t>Prototype</a:t>
            </a:r>
            <a:r>
              <a:rPr lang="fr-FR" sz="1050" baseline="0" dirty="0"/>
              <a:t> : </a:t>
            </a:r>
          </a:p>
          <a:p>
            <a:r>
              <a:rPr lang="fr-FR" sz="1050" dirty="0"/>
              <a:t>&lt;</a:t>
            </a:r>
            <a:r>
              <a:rPr lang="fr-FR" sz="1050" dirty="0" err="1"/>
              <a:t>xsl:sort</a:t>
            </a:r>
            <a:r>
              <a:rPr lang="fr-FR" sz="1050" dirty="0"/>
              <a:t> select="</a:t>
            </a:r>
            <a:r>
              <a:rPr lang="fr-FR" sz="1050" i="1" dirty="0"/>
              <a:t>nœud</a:t>
            </a:r>
            <a:r>
              <a:rPr lang="fr-FR" sz="1050" dirty="0"/>
              <a:t>" data-type="</a:t>
            </a:r>
            <a:r>
              <a:rPr lang="fr-FR" sz="1050" i="1" dirty="0" err="1"/>
              <a:t>dtype</a:t>
            </a:r>
            <a:r>
              <a:rPr lang="fr-FR" sz="1050" dirty="0"/>
              <a:t>" </a:t>
            </a:r>
            <a:r>
              <a:rPr lang="fr-FR" sz="1050" dirty="0" err="1"/>
              <a:t>order</a:t>
            </a:r>
            <a:r>
              <a:rPr lang="fr-FR" sz="1050" dirty="0"/>
              <a:t>="</a:t>
            </a:r>
            <a:r>
              <a:rPr lang="fr-FR" sz="1050" i="1" dirty="0" err="1"/>
              <a:t>orderVal</a:t>
            </a:r>
            <a:r>
              <a:rPr lang="fr-FR" sz="1050" dirty="0"/>
              <a:t>" </a:t>
            </a:r>
            <a:r>
              <a:rPr lang="fr-FR" sz="1050" dirty="0" err="1"/>
              <a:t>lang</a:t>
            </a:r>
            <a:r>
              <a:rPr lang="fr-FR" sz="1050" dirty="0"/>
              <a:t>="</a:t>
            </a:r>
            <a:r>
              <a:rPr lang="fr-FR" sz="1050" i="1" dirty="0" err="1"/>
              <a:t>nmtoken</a:t>
            </a:r>
            <a:r>
              <a:rPr lang="fr-FR" sz="1050" dirty="0"/>
              <a:t>" case-</a:t>
            </a:r>
            <a:r>
              <a:rPr lang="fr-FR" sz="1050" dirty="0" err="1"/>
              <a:t>order</a:t>
            </a:r>
            <a:r>
              <a:rPr lang="fr-FR" sz="1050" dirty="0"/>
              <a:t>="</a:t>
            </a:r>
            <a:r>
              <a:rPr lang="fr-FR" sz="1050" i="1" dirty="0" err="1"/>
              <a:t>cOrderValue</a:t>
            </a:r>
            <a:r>
              <a:rPr lang="fr-FR" sz="1050" dirty="0"/>
              <a:t>" /&gt;</a:t>
            </a:r>
          </a:p>
          <a:p>
            <a:endParaRPr lang="fr-FR" sz="1050" dirty="0"/>
          </a:p>
          <a:p>
            <a:r>
              <a:rPr lang="fr-FR" sz="1050" i="1" dirty="0"/>
              <a:t>Nœud</a:t>
            </a:r>
            <a:r>
              <a:rPr lang="fr-FR" sz="1050" dirty="0"/>
              <a:t> : correspond au</a:t>
            </a:r>
            <a:r>
              <a:rPr lang="fr-FR" sz="1050" baseline="0" dirty="0"/>
              <a:t> nœud à trier</a:t>
            </a:r>
          </a:p>
          <a:p>
            <a:r>
              <a:rPr lang="fr-FR" sz="1050" i="1" dirty="0" err="1"/>
              <a:t>dtype</a:t>
            </a:r>
            <a:r>
              <a:rPr lang="fr-FR" sz="1050" dirty="0"/>
              <a:t> : type de donnée pour le tri</a:t>
            </a:r>
          </a:p>
          <a:p>
            <a:r>
              <a:rPr lang="fr-FR" sz="1050" i="1" dirty="0"/>
              <a:t>	-</a:t>
            </a:r>
            <a:r>
              <a:rPr lang="fr-FR" sz="1050" i="1" dirty="0" err="1"/>
              <a:t>text</a:t>
            </a:r>
            <a:r>
              <a:rPr lang="fr-FR" sz="1050" dirty="0"/>
              <a:t> 	</a:t>
            </a:r>
            <a:r>
              <a:rPr lang="fr-FR" sz="1050" dirty="0">
                <a:sym typeface="Wingdings" pitchFamily="2" charset="2"/>
              </a:rPr>
              <a:t> type texte</a:t>
            </a:r>
            <a:endParaRPr lang="fr-FR" sz="1050" dirty="0"/>
          </a:p>
          <a:p>
            <a:r>
              <a:rPr lang="fr-FR" sz="1050" i="1" dirty="0"/>
              <a:t>	-</a:t>
            </a:r>
            <a:r>
              <a:rPr lang="fr-FR" sz="1050" i="1" dirty="0" err="1"/>
              <a:t>number</a:t>
            </a:r>
            <a:r>
              <a:rPr lang="fr-FR" sz="1050" dirty="0"/>
              <a:t> 	</a:t>
            </a:r>
            <a:r>
              <a:rPr lang="fr-FR" sz="1050" dirty="0">
                <a:sym typeface="Wingdings" pitchFamily="2" charset="2"/>
              </a:rPr>
              <a:t> type numérique</a:t>
            </a:r>
            <a:endParaRPr lang="fr-FR" sz="1050" dirty="0"/>
          </a:p>
          <a:p>
            <a:r>
              <a:rPr lang="fr-FR" sz="1050" i="1" dirty="0"/>
              <a:t>	-</a:t>
            </a:r>
            <a:r>
              <a:rPr lang="fr-FR" sz="1050" i="1" dirty="0" err="1"/>
              <a:t>elt</a:t>
            </a:r>
            <a:endParaRPr lang="fr-FR" sz="1050" i="1" dirty="0"/>
          </a:p>
          <a:p>
            <a:endParaRPr lang="fr-FR" sz="1050" i="1" dirty="0"/>
          </a:p>
          <a:p>
            <a:r>
              <a:rPr lang="fr-FR" sz="1050" i="1" dirty="0" err="1"/>
              <a:t>orderValue</a:t>
            </a:r>
            <a:r>
              <a:rPr lang="fr-FR" sz="1050" i="1" dirty="0"/>
              <a:t> </a:t>
            </a:r>
            <a:r>
              <a:rPr lang="fr-FR" sz="1050" dirty="0"/>
              <a:t>: ordre de</a:t>
            </a:r>
            <a:r>
              <a:rPr lang="fr-FR" sz="1050" baseline="0" dirty="0"/>
              <a:t> tri</a:t>
            </a:r>
            <a:endParaRPr lang="fr-FR" sz="1050" dirty="0"/>
          </a:p>
          <a:p>
            <a:r>
              <a:rPr lang="fr-FR" sz="1050" i="1" dirty="0"/>
              <a:t>	-</a:t>
            </a:r>
            <a:r>
              <a:rPr lang="fr-FR" sz="1050" i="1" dirty="0" err="1"/>
              <a:t>ascending</a:t>
            </a:r>
            <a:r>
              <a:rPr lang="fr-FR" sz="1050" dirty="0"/>
              <a:t> 	</a:t>
            </a:r>
            <a:r>
              <a:rPr lang="fr-FR" sz="1050" dirty="0">
                <a:sym typeface="Wingdings" pitchFamily="2" charset="2"/>
              </a:rPr>
              <a:t> croissant</a:t>
            </a:r>
            <a:endParaRPr lang="fr-FR" sz="1050" dirty="0"/>
          </a:p>
          <a:p>
            <a:r>
              <a:rPr lang="fr-FR" sz="1050" i="1" dirty="0"/>
              <a:t>	-</a:t>
            </a:r>
            <a:r>
              <a:rPr lang="fr-FR" sz="1050" i="1" dirty="0" err="1"/>
              <a:t>descending</a:t>
            </a:r>
            <a:r>
              <a:rPr lang="fr-FR" sz="1050" dirty="0"/>
              <a:t> 	</a:t>
            </a:r>
            <a:r>
              <a:rPr lang="fr-FR" sz="1050" dirty="0">
                <a:sym typeface="Wingdings" pitchFamily="2" charset="2"/>
              </a:rPr>
              <a:t> décroissant</a:t>
            </a:r>
          </a:p>
          <a:p>
            <a:endParaRPr lang="fr-FR" sz="1050" dirty="0">
              <a:sym typeface="Wingdings" pitchFamily="2" charset="2"/>
            </a:endParaRPr>
          </a:p>
          <a:p>
            <a:r>
              <a:rPr lang="fr-FR" sz="1050" i="1" dirty="0" err="1">
                <a:sym typeface="Wingdings" pitchFamily="2" charset="2"/>
              </a:rPr>
              <a:t>cOrderValue</a:t>
            </a:r>
            <a:r>
              <a:rPr lang="fr-FR" sz="1050" i="1" dirty="0">
                <a:sym typeface="Wingdings" pitchFamily="2" charset="2"/>
              </a:rPr>
              <a:t> </a:t>
            </a:r>
            <a:r>
              <a:rPr lang="fr-FR" sz="1050" dirty="0">
                <a:sym typeface="Wingdings" pitchFamily="2" charset="2"/>
              </a:rPr>
              <a:t>:</a:t>
            </a:r>
            <a:r>
              <a:rPr lang="fr-FR" sz="1050" baseline="0" dirty="0">
                <a:sym typeface="Wingdings" pitchFamily="2" charset="2"/>
              </a:rPr>
              <a:t> choix de tri pour la case (string)</a:t>
            </a:r>
            <a:endParaRPr lang="fr-FR" sz="1050" dirty="0">
              <a:sym typeface="Wingdings" pitchFamily="2" charset="2"/>
            </a:endParaRPr>
          </a:p>
          <a:p>
            <a:r>
              <a:rPr lang="fr-FR" sz="1050" i="1" dirty="0"/>
              <a:t>	-</a:t>
            </a:r>
            <a:r>
              <a:rPr lang="fr-FR" sz="1050" i="1" dirty="0" err="1"/>
              <a:t>upper</a:t>
            </a:r>
            <a:r>
              <a:rPr lang="fr-FR" sz="1050" i="1" dirty="0"/>
              <a:t>-first</a:t>
            </a:r>
            <a:r>
              <a:rPr lang="fr-FR" sz="1050" dirty="0"/>
              <a:t> </a:t>
            </a:r>
          </a:p>
          <a:p>
            <a:r>
              <a:rPr lang="fr-FR" sz="1050" i="1" dirty="0"/>
              <a:t>	-</a:t>
            </a:r>
            <a:r>
              <a:rPr lang="fr-FR" sz="1050" i="1" dirty="0" err="1"/>
              <a:t>lower</a:t>
            </a:r>
            <a:r>
              <a:rPr lang="fr-FR" sz="1050" i="1" dirty="0"/>
              <a:t>-first</a:t>
            </a:r>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175</a:t>
            </a:fld>
            <a:endParaRPr lang="fr-FR"/>
          </a:p>
        </p:txBody>
      </p:sp>
    </p:spTree>
    <p:extLst>
      <p:ext uri="{BB962C8B-B14F-4D97-AF65-F5344CB8AC3E}">
        <p14:creationId xmlns:p14="http://schemas.microsoft.com/office/powerpoint/2010/main" val="207247876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Rot="1" noChangeAspect="1" noChangeArrowheads="1" noTextEdit="1"/>
          </p:cNvSpPr>
          <p:nvPr>
            <p:ph type="sldImg"/>
          </p:nvPr>
        </p:nvSpPr>
        <p:spPr>
          <a:ln/>
        </p:spPr>
      </p:sp>
      <p:sp>
        <p:nvSpPr>
          <p:cNvPr id="41369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15043051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9321395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178</a:t>
            </a:fld>
            <a:endParaRPr lang="fr-FR"/>
          </a:p>
        </p:txBody>
      </p:sp>
    </p:spTree>
    <p:extLst>
      <p:ext uri="{BB962C8B-B14F-4D97-AF65-F5344CB8AC3E}">
        <p14:creationId xmlns:p14="http://schemas.microsoft.com/office/powerpoint/2010/main" val="299824794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179</a:t>
            </a:fld>
            <a:endParaRPr lang="fr-FR"/>
          </a:p>
        </p:txBody>
      </p:sp>
    </p:spTree>
    <p:extLst>
      <p:ext uri="{BB962C8B-B14F-4D97-AF65-F5344CB8AC3E}">
        <p14:creationId xmlns:p14="http://schemas.microsoft.com/office/powerpoint/2010/main" val="35368640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180</a:t>
            </a:fld>
            <a:endParaRPr lang="fr-FR"/>
          </a:p>
        </p:txBody>
      </p:sp>
    </p:spTree>
    <p:extLst>
      <p:ext uri="{BB962C8B-B14F-4D97-AF65-F5344CB8AC3E}">
        <p14:creationId xmlns:p14="http://schemas.microsoft.com/office/powerpoint/2010/main" val="310276055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181</a:t>
            </a:fld>
            <a:endParaRPr lang="fr-FR"/>
          </a:p>
        </p:txBody>
      </p:sp>
    </p:spTree>
    <p:extLst>
      <p:ext uri="{BB962C8B-B14F-4D97-AF65-F5344CB8AC3E}">
        <p14:creationId xmlns:p14="http://schemas.microsoft.com/office/powerpoint/2010/main" val="829505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a:noFill/>
        </p:spPr>
        <p:txBody>
          <a:bodyPr/>
          <a:lstStyle/>
          <a:p>
            <a:pPr marL="195167" indent="-195167"/>
            <a:r>
              <a:rPr lang="fr-FR" sz="1050" b="1" dirty="0">
                <a:ea typeface="MS Mincho" pitchFamily="49" charset="-128"/>
              </a:rPr>
              <a:t>Précisions :</a:t>
            </a:r>
          </a:p>
          <a:p>
            <a:pPr marL="195167" indent="-195167"/>
            <a:endParaRPr lang="fr-FR" sz="1050" b="1" dirty="0">
              <a:ea typeface="MS Mincho" pitchFamily="49" charset="-128"/>
            </a:endParaRPr>
          </a:p>
          <a:p>
            <a:pPr marL="195167" indent="-195167"/>
            <a:r>
              <a:rPr lang="fr-FR" sz="1050" dirty="0">
                <a:ea typeface="MS Mincho" pitchFamily="49" charset="-128"/>
              </a:rPr>
              <a:t>A l’instar des notations boursières, le WCAG fournit 3 niveaux de l’accessibilité d’un site appelé niveaux de priorité et identifie :</a:t>
            </a:r>
          </a:p>
          <a:p>
            <a:pPr marL="195167" indent="-195167">
              <a:buFontTx/>
              <a:buAutoNum type="arabicPeriod"/>
            </a:pPr>
            <a:r>
              <a:rPr lang="fr-FR" sz="1050" dirty="0">
                <a:ea typeface="MS Mincho" pitchFamily="49" charset="-128"/>
              </a:rPr>
              <a:t> l’indispensable (must) [A] : les concepteurs/réalisateurs de sites doivent s’y conformer sous peine d’interdire l’accès à certains groupes.</a:t>
            </a:r>
          </a:p>
          <a:p>
            <a:pPr marL="195167" indent="-195167">
              <a:buFontTx/>
              <a:buAutoNum type="arabicPeriod"/>
            </a:pPr>
            <a:r>
              <a:rPr lang="fr-FR" sz="1050" dirty="0">
                <a:ea typeface="MS Mincho" pitchFamily="49" charset="-128"/>
              </a:rPr>
              <a:t> le souhaitable (</a:t>
            </a:r>
            <a:r>
              <a:rPr lang="fr-FR" sz="1050" dirty="0" err="1">
                <a:ea typeface="MS Mincho" pitchFamily="49" charset="-128"/>
              </a:rPr>
              <a:t>should</a:t>
            </a:r>
            <a:r>
              <a:rPr lang="fr-FR" sz="1050" dirty="0">
                <a:ea typeface="MS Mincho" pitchFamily="49" charset="-128"/>
              </a:rPr>
              <a:t>) [AA] : les développeurs devraient s’y conformer sous peine de rendre l’accès difficile à certains groupes (</a:t>
            </a:r>
            <a:r>
              <a:rPr lang="fr-FR" sz="1050" dirty="0" err="1">
                <a:ea typeface="MS Mincho" pitchFamily="49" charset="-128"/>
              </a:rPr>
              <a:t>niv</a:t>
            </a:r>
            <a:r>
              <a:rPr lang="fr-FR" sz="1050" dirty="0">
                <a:ea typeface="MS Mincho" pitchFamily="49" charset="-128"/>
              </a:rPr>
              <a:t>. mini USA). </a:t>
            </a:r>
          </a:p>
          <a:p>
            <a:pPr marL="195167" indent="-195167">
              <a:buFontTx/>
              <a:buAutoNum type="arabicPeriod"/>
            </a:pPr>
            <a:r>
              <a:rPr lang="fr-FR" sz="1050" dirty="0">
                <a:ea typeface="MS Mincho" pitchFamily="49" charset="-128"/>
              </a:rPr>
              <a:t> l’utile (</a:t>
            </a:r>
            <a:r>
              <a:rPr lang="fr-FR" sz="1050" dirty="0" err="1">
                <a:ea typeface="MS Mincho" pitchFamily="49" charset="-128"/>
              </a:rPr>
              <a:t>may</a:t>
            </a:r>
            <a:r>
              <a:rPr lang="fr-FR" sz="1050" dirty="0">
                <a:ea typeface="MS Mincho" pitchFamily="49" charset="-128"/>
              </a:rPr>
              <a:t>) [AAA] : les développeurs peuvent s’y conformer pour faciliter l’accès de leur site à certains groupes de personnes</a:t>
            </a:r>
          </a:p>
          <a:p>
            <a:pPr marL="195167" indent="-195167"/>
            <a:endParaRPr lang="fr-FR" sz="1050" dirty="0">
              <a:ea typeface="MS Mincho" pitchFamily="49" charset="-128"/>
            </a:endParaRPr>
          </a:p>
          <a:p>
            <a:pPr marL="195167" indent="-195167"/>
            <a:r>
              <a:rPr lang="fr-FR" sz="1050" dirty="0">
                <a:ea typeface="MS Mincho" pitchFamily="49" charset="-128"/>
              </a:rPr>
              <a:t>Un des critères de niveau A, par exemple, est le respect de HTML4.01 strict</a:t>
            </a:r>
          </a:p>
          <a:p>
            <a:pPr marL="195167" indent="-195167"/>
            <a:endParaRPr lang="fr-FR" sz="1050" dirty="0">
              <a:ea typeface="MS Mincho" pitchFamily="49" charset="-128"/>
            </a:endParaRPr>
          </a:p>
          <a:p>
            <a:pPr marL="195167" indent="-195167"/>
            <a:r>
              <a:rPr lang="fr-FR" sz="1050" dirty="0">
                <a:ea typeface="MS Mincho" pitchFamily="49" charset="-128"/>
              </a:rPr>
              <a:t>Des outils tels que </a:t>
            </a:r>
            <a:r>
              <a:rPr lang="fr-FR" sz="1050" dirty="0" err="1">
                <a:ea typeface="MS Mincho" pitchFamily="49" charset="-128"/>
              </a:rPr>
              <a:t>Watchfire</a:t>
            </a:r>
            <a:r>
              <a:rPr lang="fr-FR" sz="1050" dirty="0">
                <a:ea typeface="MS Mincho" pitchFamily="49" charset="-128"/>
              </a:rPr>
              <a:t> </a:t>
            </a:r>
            <a:r>
              <a:rPr lang="fr-FR" sz="1050" dirty="0" err="1">
                <a:ea typeface="MS Mincho" pitchFamily="49" charset="-128"/>
              </a:rPr>
              <a:t>WebXACT</a:t>
            </a:r>
            <a:r>
              <a:rPr lang="fr-FR" sz="1050" dirty="0">
                <a:ea typeface="MS Mincho" pitchFamily="49" charset="-128"/>
              </a:rPr>
              <a:t> permettent de passer gratuitement un site au crible selon les normes WCAG et d’éditer un rapport. IBM a décidé d’en retirer l’accès public depuis le 1er février 2008 et l’a intégré à son logiciel « IBM Rational Policy Tester </a:t>
            </a:r>
            <a:r>
              <a:rPr lang="fr-FR" sz="1050" dirty="0" err="1">
                <a:ea typeface="MS Mincho" pitchFamily="49" charset="-128"/>
              </a:rPr>
              <a:t>Accessibility</a:t>
            </a:r>
            <a:r>
              <a:rPr lang="fr-FR" sz="1050" dirty="0">
                <a:ea typeface="MS Mincho" pitchFamily="49" charset="-128"/>
              </a:rPr>
              <a:t> Edition » (anciennement « </a:t>
            </a:r>
            <a:r>
              <a:rPr lang="fr-FR" sz="1050" dirty="0" err="1">
                <a:ea typeface="MS Mincho" pitchFamily="49" charset="-128"/>
              </a:rPr>
              <a:t>WebXM</a:t>
            </a:r>
            <a:r>
              <a:rPr lang="fr-FR" sz="1050" dirty="0">
                <a:ea typeface="MS Mincho" pitchFamily="49" charset="-128"/>
              </a:rPr>
              <a:t> </a:t>
            </a:r>
            <a:r>
              <a:rPr lang="fr-FR" sz="1050" dirty="0" err="1">
                <a:ea typeface="MS Mincho" pitchFamily="49" charset="-128"/>
              </a:rPr>
              <a:t>Accessibility</a:t>
            </a:r>
            <a:r>
              <a:rPr lang="fr-FR" sz="1050" dirty="0">
                <a:ea typeface="MS Mincho" pitchFamily="49" charset="-128"/>
              </a:rPr>
              <a:t> Module »).</a:t>
            </a:r>
            <a:endParaRPr lang="fr-FR" sz="1050" dirty="0"/>
          </a:p>
        </p:txBody>
      </p:sp>
    </p:spTree>
    <p:extLst>
      <p:ext uri="{BB962C8B-B14F-4D97-AF65-F5344CB8AC3E}">
        <p14:creationId xmlns:p14="http://schemas.microsoft.com/office/powerpoint/2010/main" val="216271205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182</a:t>
            </a:fld>
            <a:endParaRPr lang="fr-F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ln/>
        </p:spPr>
      </p:sp>
      <p:sp>
        <p:nvSpPr>
          <p:cNvPr id="41677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56026635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184</a:t>
            </a:fld>
            <a:endParaRPr lang="fr-F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66244744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9687035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90228678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37757924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p:spPr>
        <p:txBody>
          <a:bodyPr/>
          <a:lstStyle/>
          <a:p>
            <a:pPr eaLnBrk="1" hangingPunct="1"/>
            <a:r>
              <a:rPr lang="fr-FR" sz="1050" b="1" dirty="0"/>
              <a:t>OASIS :</a:t>
            </a:r>
            <a:r>
              <a:rPr lang="fr-FR" sz="1050" dirty="0"/>
              <a:t> </a:t>
            </a:r>
            <a:r>
              <a:rPr lang="fr-FR" sz="1050" dirty="0" err="1"/>
              <a:t>Organization</a:t>
            </a:r>
            <a:r>
              <a:rPr lang="fr-FR" sz="1050" dirty="0"/>
              <a:t> for the </a:t>
            </a:r>
            <a:r>
              <a:rPr lang="fr-FR" sz="1050" dirty="0" err="1"/>
              <a:t>Advancement</a:t>
            </a:r>
            <a:r>
              <a:rPr lang="fr-FR" sz="1050" dirty="0"/>
              <a:t> of </a:t>
            </a:r>
            <a:r>
              <a:rPr lang="fr-FR" sz="1050" dirty="0" err="1"/>
              <a:t>Structured</a:t>
            </a:r>
            <a:r>
              <a:rPr lang="fr-FR" sz="1050" dirty="0"/>
              <a:t> Information Standards </a:t>
            </a:r>
          </a:p>
        </p:txBody>
      </p:sp>
    </p:spTree>
    <p:extLst>
      <p:ext uri="{BB962C8B-B14F-4D97-AF65-F5344CB8AC3E}">
        <p14:creationId xmlns:p14="http://schemas.microsoft.com/office/powerpoint/2010/main" val="147728221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79896000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p:spPr>
        <p:txBody>
          <a:bodyPr/>
          <a:lstStyle/>
          <a:p>
            <a:pPr eaLnBrk="1" hangingPunct="1"/>
            <a:r>
              <a:rPr lang="fr-FR" sz="1050" b="1" dirty="0"/>
              <a:t>Pour en savoir plus sur la comparaison :</a:t>
            </a:r>
          </a:p>
          <a:p>
            <a:pPr eaLnBrk="1" hangingPunct="1"/>
            <a:r>
              <a:rPr lang="fr-FR" sz="1050" dirty="0"/>
              <a:t>http://www.freesoftwaremagazine.com/articles/odf_ooxml_technical_white_paper?page=0%2C0</a:t>
            </a:r>
          </a:p>
        </p:txBody>
      </p:sp>
    </p:spTree>
    <p:extLst>
      <p:ext uri="{BB962C8B-B14F-4D97-AF65-F5344CB8AC3E}">
        <p14:creationId xmlns:p14="http://schemas.microsoft.com/office/powerpoint/2010/main" val="217614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p:spPr>
        <p:txBody>
          <a:bodyPr/>
          <a:lstStyle/>
          <a:p>
            <a:pPr marL="195167" indent="-195167"/>
            <a:endParaRPr lang="fr-FR" dirty="0"/>
          </a:p>
        </p:txBody>
      </p:sp>
    </p:spTree>
    <p:extLst>
      <p:ext uri="{BB962C8B-B14F-4D97-AF65-F5344CB8AC3E}">
        <p14:creationId xmlns:p14="http://schemas.microsoft.com/office/powerpoint/2010/main" val="3989305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192</a:t>
            </a:fld>
            <a:endParaRPr lang="fr-F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fr-FR" dirty="0"/>
              <a:t>Balise &lt;</a:t>
            </a:r>
            <a:r>
              <a:rPr lang="fr-FR" dirty="0" err="1"/>
              <a:t>w:document</a:t>
            </a:r>
            <a:r>
              <a:rPr lang="fr-FR" dirty="0"/>
              <a:t>&gt; avec les espaces de nom </a:t>
            </a:r>
            <a:r>
              <a:rPr lang="fr-FR" dirty="0" err="1"/>
              <a:t>necessaires</a:t>
            </a:r>
            <a:r>
              <a:rPr lang="fr-FR" baseline="0" dirty="0"/>
              <a:t> : </a:t>
            </a:r>
            <a:r>
              <a:rPr lang="fr-FR" sz="1000" i="1" dirty="0"/>
              <a:t>&lt;</a:t>
            </a:r>
            <a:r>
              <a:rPr lang="fr-FR" sz="1000" i="1" dirty="0" err="1"/>
              <a:t>w:document</a:t>
            </a:r>
            <a:r>
              <a:rPr lang="fr-FR" sz="1000" i="1" dirty="0"/>
              <a:t> </a:t>
            </a:r>
            <a:r>
              <a:rPr lang="en-US" sz="1000" i="1" dirty="0" err="1"/>
              <a:t>xmlns:ve</a:t>
            </a:r>
            <a:r>
              <a:rPr lang="en-US" sz="1000" i="1" dirty="0"/>
              <a:t>="http://schemas.openxmlformats.org/markup-compatibility/2006" </a:t>
            </a:r>
            <a:r>
              <a:rPr lang="en-US" sz="1000" i="1" dirty="0" err="1"/>
              <a:t>xmlns:o</a:t>
            </a:r>
            <a:r>
              <a:rPr lang="en-US" sz="1000" i="1" dirty="0"/>
              <a:t>="</a:t>
            </a:r>
            <a:r>
              <a:rPr lang="en-US" sz="1000" i="1" dirty="0" err="1"/>
              <a:t>urn:schemas-microsoft-com:office:office</a:t>
            </a:r>
            <a:r>
              <a:rPr lang="en-US" sz="1000" i="1" dirty="0"/>
              <a:t>" </a:t>
            </a:r>
            <a:r>
              <a:rPr lang="en-US" sz="1000" i="1" dirty="0" err="1"/>
              <a:t>xmlns:r</a:t>
            </a:r>
            <a:r>
              <a:rPr lang="en-US" sz="1000" i="1" dirty="0"/>
              <a:t>="http://schemas.openxmlformats.org/officeDocument/2006/relationships" </a:t>
            </a:r>
            <a:r>
              <a:rPr lang="en-US" sz="1000" i="1" dirty="0" err="1"/>
              <a:t>xmlns:m</a:t>
            </a:r>
            <a:r>
              <a:rPr lang="en-US" sz="1000" i="1" dirty="0"/>
              <a:t>="http://schemas.openxmlformats.org/officeDocument/2006/math" </a:t>
            </a:r>
            <a:r>
              <a:rPr lang="en-US" sz="1000" i="1" dirty="0" err="1"/>
              <a:t>xmlns:v</a:t>
            </a:r>
            <a:r>
              <a:rPr lang="en-US" sz="1000" i="1" dirty="0"/>
              <a:t>="</a:t>
            </a:r>
            <a:r>
              <a:rPr lang="en-US" sz="1000" i="1" dirty="0" err="1"/>
              <a:t>urn:schemas-microsoft-com:vml</a:t>
            </a:r>
            <a:r>
              <a:rPr lang="en-US" sz="1000" i="1" dirty="0"/>
              <a:t>" </a:t>
            </a:r>
            <a:r>
              <a:rPr lang="en-US" sz="1000" i="1" dirty="0" err="1"/>
              <a:t>xmlns:wp</a:t>
            </a:r>
            <a:r>
              <a:rPr lang="en-US" sz="1000" i="1" dirty="0"/>
              <a:t>="http://schemas.openxmlformats.org/drawingml/2006/wordprocessingDrawing" xmlns:w10="</a:t>
            </a:r>
            <a:r>
              <a:rPr lang="en-US" sz="1000" i="1" dirty="0" err="1"/>
              <a:t>urn:schemas-microsoft-com:office:word</a:t>
            </a:r>
            <a:r>
              <a:rPr lang="en-US" sz="1000" i="1" dirty="0"/>
              <a:t>" </a:t>
            </a:r>
            <a:r>
              <a:rPr lang="en-US" sz="1000" i="1" dirty="0" err="1"/>
              <a:t>xmlns:w</a:t>
            </a:r>
            <a:r>
              <a:rPr lang="en-US" sz="1000" i="1" dirty="0"/>
              <a:t>="http://schemas.openxmlformats.org/wordprocessingml/2006/main" </a:t>
            </a:r>
            <a:r>
              <a:rPr lang="en-US" sz="1000" i="1" dirty="0" err="1"/>
              <a:t>xmlns:wne</a:t>
            </a:r>
            <a:r>
              <a:rPr lang="en-US" sz="1000" i="1" dirty="0"/>
              <a:t>="http://schemas.microsoft.com/office/word/2006/wordml"&gt;</a:t>
            </a:r>
            <a:endParaRPr lang="fr-FR" sz="1000" i="1" dirty="0"/>
          </a:p>
          <a:p>
            <a:endParaRPr lang="fr-FR" sz="100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193</a:t>
            </a:fld>
            <a:endParaRPr lang="fr-FR"/>
          </a:p>
        </p:txBody>
      </p:sp>
    </p:spTree>
    <p:extLst>
      <p:ext uri="{BB962C8B-B14F-4D97-AF65-F5344CB8AC3E}">
        <p14:creationId xmlns:p14="http://schemas.microsoft.com/office/powerpoint/2010/main" val="252384648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194</a:t>
            </a:fld>
            <a:endParaRPr lang="fr-F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195</a:t>
            </a:fld>
            <a:endParaRPr lang="fr-F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err="1"/>
              <a:t>Msdn</a:t>
            </a:r>
            <a:r>
              <a:rPr lang="fr-FR" b="1" dirty="0"/>
              <a:t> </a:t>
            </a:r>
            <a:r>
              <a:rPr lang="fr-FR" dirty="0"/>
              <a:t>: https://msdn.microsoft.com/fr-fr/library/Aa338205(v=office.12).aspx</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196</a:t>
            </a:fld>
            <a:endParaRPr lang="fr-FR"/>
          </a:p>
        </p:txBody>
      </p:sp>
    </p:spTree>
    <p:extLst>
      <p:ext uri="{BB962C8B-B14F-4D97-AF65-F5344CB8AC3E}">
        <p14:creationId xmlns:p14="http://schemas.microsoft.com/office/powerpoint/2010/main" val="410859118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197</a:t>
            </a:fld>
            <a:endParaRPr lang="fr-F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198</a:t>
            </a:fld>
            <a:endParaRPr lang="fr-F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199</a:t>
            </a:fld>
            <a:endParaRPr lang="fr-F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200</a:t>
            </a:fld>
            <a:endParaRPr lang="fr-F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202</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B33D20A-A831-4DC2-ADA6-D7371A68BF69}" type="slidenum">
              <a:rPr lang="fr-FR" smtClean="0"/>
              <a:pPr/>
              <a:t>3</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p:spPr>
        <p:txBody>
          <a:bodyPr/>
          <a:lstStyle/>
          <a:p>
            <a:pPr eaLnBrk="1" hangingPunct="1"/>
            <a:r>
              <a:rPr lang="fr-FR" sz="1050" b="1" dirty="0"/>
              <a:t>Pour avoir une vue d'ensemble sur les </a:t>
            </a:r>
            <a:r>
              <a:rPr lang="fr-FR" sz="1050" b="1" dirty="0" err="1"/>
              <a:t>Parsers</a:t>
            </a:r>
            <a:r>
              <a:rPr lang="fr-FR" sz="1050" b="1" dirty="0"/>
              <a:t> :</a:t>
            </a:r>
          </a:p>
          <a:p>
            <a:pPr eaLnBrk="1" hangingPunct="1"/>
            <a:r>
              <a:rPr lang="fr-FR" sz="1050" dirty="0"/>
              <a:t>http://www.xml.com/pub/rg/XML_Parsers</a:t>
            </a:r>
          </a:p>
        </p:txBody>
      </p:sp>
    </p:spTree>
    <p:extLst>
      <p:ext uri="{BB962C8B-B14F-4D97-AF65-F5344CB8AC3E}">
        <p14:creationId xmlns:p14="http://schemas.microsoft.com/office/powerpoint/2010/main" val="138910346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203</a:t>
            </a:fld>
            <a:endParaRPr lang="fr-FR"/>
          </a:p>
        </p:txBody>
      </p:sp>
    </p:spTree>
    <p:extLst>
      <p:ext uri="{BB962C8B-B14F-4D97-AF65-F5344CB8AC3E}">
        <p14:creationId xmlns:p14="http://schemas.microsoft.com/office/powerpoint/2010/main" val="169104589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p:spPr>
        <p:txBody>
          <a:bodyPr/>
          <a:lstStyle/>
          <a:p>
            <a:pPr eaLnBrk="1" hangingPunct="1"/>
            <a:r>
              <a:rPr lang="fr-FR" sz="1050" b="1" dirty="0">
                <a:ea typeface="MS Mincho" pitchFamily="49" charset="-128"/>
              </a:rPr>
              <a:t>Incompatibilité des processeurs XSL-FO :</a:t>
            </a:r>
            <a:r>
              <a:rPr lang="fr-FR" sz="1050" dirty="0">
                <a:ea typeface="MS Mincho" pitchFamily="49" charset="-128"/>
              </a:rPr>
              <a:t> </a:t>
            </a:r>
          </a:p>
          <a:p>
            <a:pPr eaLnBrk="1" hangingPunct="1"/>
            <a:r>
              <a:rPr lang="fr-FR" sz="1050" dirty="0">
                <a:ea typeface="MS Mincho" pitchFamily="49" charset="-128"/>
              </a:rPr>
              <a:t>Du fait du manque de DTD/XSD pour XSL-FO, les processeurs XSL-FO sont très différents. Il en ressort que même le plus utilisé FOP est incapable de formater le même code XSL-FO avec 2 versions différentes de processeur FO. Ainsi, les modèles XSL-FO doivent être créés spécifiquement pour chaque processeur et ne sont en aucun cas interchangeables. D'où une nécessité de forte adaptation ou de spécialisation des programmeurs.</a:t>
            </a:r>
          </a:p>
          <a:p>
            <a:pPr eaLnBrk="1" hangingPunct="1"/>
            <a:endParaRPr lang="fr-FR" sz="1050" dirty="0"/>
          </a:p>
        </p:txBody>
      </p:sp>
    </p:spTree>
    <p:extLst>
      <p:ext uri="{BB962C8B-B14F-4D97-AF65-F5344CB8AC3E}">
        <p14:creationId xmlns:p14="http://schemas.microsoft.com/office/powerpoint/2010/main" val="223228508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1026"/>
          <p:cNvSpPr>
            <a:spLocks noGrp="1" noRot="1" noChangeAspect="1" noChangeArrowheads="1" noTextEdit="1"/>
          </p:cNvSpPr>
          <p:nvPr>
            <p:ph type="sldImg"/>
          </p:nvPr>
        </p:nvSpPr>
        <p:spPr>
          <a:ln/>
        </p:spPr>
      </p:sp>
      <p:sp>
        <p:nvSpPr>
          <p:cNvPr id="419843" name="Rectangle 1027"/>
          <p:cNvSpPr>
            <a:spLocks noGrp="1" noChangeArrowheads="1"/>
          </p:cNvSpPr>
          <p:nvPr>
            <p:ph type="body" idx="1"/>
          </p:nvPr>
        </p:nvSpPr>
        <p:spPr>
          <a:noFill/>
        </p:spPr>
        <p:txBody>
          <a:bodyPr/>
          <a:lstStyle/>
          <a:p>
            <a:pPr eaLnBrk="1" hangingPunct="1"/>
            <a:r>
              <a:rPr lang="fr-FR" b="1" dirty="0">
                <a:ea typeface="MS Mincho" pitchFamily="49" charset="-128"/>
              </a:rPr>
              <a:t>Exemple de page simple XSL-FO :</a:t>
            </a:r>
            <a:br>
              <a:rPr lang="fr-FR" b="1" dirty="0">
                <a:ea typeface="MS Mincho" pitchFamily="49" charset="-128"/>
              </a:rPr>
            </a:br>
            <a:r>
              <a:rPr lang="fr-FR" dirty="0">
                <a:solidFill>
                  <a:srgbClr val="000000"/>
                </a:solidFill>
                <a:cs typeface="Courier New" pitchFamily="49" charset="0"/>
              </a:rPr>
              <a:t>&lt;?</a:t>
            </a:r>
            <a:r>
              <a:rPr lang="fr-FR" dirty="0" err="1">
                <a:solidFill>
                  <a:srgbClr val="000000"/>
                </a:solidFill>
                <a:cs typeface="Courier New" pitchFamily="49" charset="0"/>
              </a:rPr>
              <a:t>xml</a:t>
            </a:r>
            <a:r>
              <a:rPr lang="fr-FR" dirty="0">
                <a:solidFill>
                  <a:srgbClr val="000000"/>
                </a:solidFill>
                <a:cs typeface="Courier New" pitchFamily="49" charset="0"/>
              </a:rPr>
              <a:t> version="1.0" </a:t>
            </a:r>
            <a:r>
              <a:rPr lang="fr-FR" dirty="0" err="1">
                <a:solidFill>
                  <a:srgbClr val="000000"/>
                </a:solidFill>
                <a:cs typeface="Courier New" pitchFamily="49" charset="0"/>
              </a:rPr>
              <a:t>encoding</a:t>
            </a:r>
            <a:r>
              <a:rPr lang="fr-FR" dirty="0">
                <a:solidFill>
                  <a:srgbClr val="000000"/>
                </a:solidFill>
                <a:cs typeface="Courier New" pitchFamily="49" charset="0"/>
              </a:rPr>
              <a:t>="ISO-8859-1"?&gt;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 </a:t>
            </a:r>
            <a:r>
              <a:rPr lang="fr-FR" dirty="0" err="1">
                <a:solidFill>
                  <a:srgbClr val="000000"/>
                </a:solidFill>
                <a:cs typeface="Courier New" pitchFamily="49" charset="0"/>
              </a:rPr>
              <a:t>xmlns:fo</a:t>
            </a:r>
            <a:r>
              <a:rPr lang="fr-FR" dirty="0">
                <a:solidFill>
                  <a:srgbClr val="000000"/>
                </a:solidFill>
                <a:cs typeface="Courier New" pitchFamily="49" charset="0"/>
              </a:rPr>
              <a:t>="http://www.w3.org/1999/XSL/Format"&gt;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 master-</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my_page_ref</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-top="1.8cm"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bottom</a:t>
            </a:r>
            <a:r>
              <a:rPr lang="fr-FR" dirty="0">
                <a:solidFill>
                  <a:srgbClr val="000000"/>
                </a:solidFill>
                <a:cs typeface="Courier New" pitchFamily="49" charset="0"/>
              </a:rPr>
              <a:t>="1.8cm" </a:t>
            </a:r>
            <a:r>
              <a:rPr lang="fr-FR" dirty="0" err="1">
                <a:solidFill>
                  <a:srgbClr val="000000"/>
                </a:solidFill>
                <a:cs typeface="Courier New" pitchFamily="49" charset="0"/>
              </a:rPr>
              <a:t>margin</a:t>
            </a:r>
            <a:r>
              <a:rPr lang="fr-FR" dirty="0">
                <a:solidFill>
                  <a:srgbClr val="000000"/>
                </a:solidFill>
                <a:cs typeface="Courier New" pitchFamily="49" charset="0"/>
              </a:rPr>
              <a:t>-</a:t>
            </a:r>
            <a:r>
              <a:rPr lang="fr-FR" dirty="0" err="1">
                <a:solidFill>
                  <a:srgbClr val="000000"/>
                </a:solidFill>
                <a:cs typeface="Courier New" pitchFamily="49" charset="0"/>
              </a:rPr>
              <a:t>left</a:t>
            </a:r>
            <a:r>
              <a:rPr lang="fr-FR" dirty="0">
                <a:solidFill>
                  <a:srgbClr val="000000"/>
                </a:solidFill>
                <a:cs typeface="Courier New" pitchFamily="49" charset="0"/>
              </a:rPr>
              <a:t>="2.5cm" </a:t>
            </a:r>
            <a:r>
              <a:rPr lang="fr-FR" dirty="0" err="1">
                <a:solidFill>
                  <a:srgbClr val="000000"/>
                </a:solidFill>
                <a:cs typeface="Courier New" pitchFamily="49" charset="0"/>
              </a:rPr>
              <a:t>margin</a:t>
            </a:r>
            <a:r>
              <a:rPr lang="fr-FR" dirty="0">
                <a:solidFill>
                  <a:srgbClr val="000000"/>
                </a:solidFill>
                <a:cs typeface="Courier New" pitchFamily="49" charset="0"/>
              </a:rPr>
              <a:t>-right="1.8cm"&gt;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fo:region-body</a:t>
            </a:r>
            <a:r>
              <a:rPr lang="fr-FR" dirty="0">
                <a:solidFill>
                  <a:srgbClr val="000000"/>
                </a:solidFill>
                <a:cs typeface="Courier New" pitchFamily="49" charset="0"/>
              </a:rPr>
              <a:t> </a:t>
            </a:r>
            <a:r>
              <a:rPr lang="fr-FR" dirty="0" err="1">
                <a:solidFill>
                  <a:srgbClr val="000000"/>
                </a:solidFill>
                <a:cs typeface="Courier New" pitchFamily="49" charset="0"/>
              </a:rPr>
              <a:t>margin</a:t>
            </a:r>
            <a:r>
              <a:rPr lang="fr-FR" dirty="0">
                <a:solidFill>
                  <a:srgbClr val="000000"/>
                </a:solidFill>
                <a:cs typeface="Courier New" pitchFamily="49" charset="0"/>
              </a:rPr>
              <a:t>="1cm"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fo:region-before</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fo:region-after</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fo:region-start</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fo:region-end</a:t>
            </a:r>
            <a:r>
              <a:rPr lang="fr-FR" dirty="0">
                <a:solidFill>
                  <a:srgbClr val="000000"/>
                </a:solidFill>
                <a:cs typeface="Courier New" pitchFamily="49" charset="0"/>
              </a:rPr>
              <a:t> </a:t>
            </a:r>
            <a:r>
              <a:rPr lang="fr-FR" dirty="0" err="1">
                <a:solidFill>
                  <a:srgbClr val="000000"/>
                </a:solidFill>
                <a:cs typeface="Courier New" pitchFamily="49" charset="0"/>
              </a:rPr>
              <a:t>extent</a:t>
            </a:r>
            <a:r>
              <a:rPr lang="fr-FR" dirty="0">
                <a:solidFill>
                  <a:srgbClr val="000000"/>
                </a:solidFill>
                <a:cs typeface="Courier New" pitchFamily="49" charset="0"/>
              </a:rPr>
              <a:t>="2cm"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fo:simple-page-master</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fo:layout-master-set</a:t>
            </a:r>
            <a:r>
              <a:rPr lang="fr-FR" dirty="0">
                <a:solidFill>
                  <a:srgbClr val="000000"/>
                </a:solidFill>
                <a:cs typeface="Courier New" pitchFamily="49" charset="0"/>
              </a:rPr>
              <a:t>&gt;</a:t>
            </a:r>
            <a:br>
              <a:rPr lang="fr-FR" dirty="0">
                <a:solidFill>
                  <a:srgbClr val="000000"/>
                </a:solidFill>
                <a:cs typeface="Courier New" pitchFamily="49" charset="0"/>
              </a:rPr>
            </a:b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 master-</a:t>
            </a:r>
            <a:r>
              <a:rPr lang="fr-FR" dirty="0" err="1">
                <a:solidFill>
                  <a:srgbClr val="000000"/>
                </a:solidFill>
                <a:cs typeface="Courier New" pitchFamily="49" charset="0"/>
              </a:rPr>
              <a:t>reference</a:t>
            </a:r>
            <a:r>
              <a:rPr lang="fr-FR" dirty="0">
                <a:solidFill>
                  <a:srgbClr val="000000"/>
                </a:solidFill>
                <a:cs typeface="Courier New" pitchFamily="49" charset="0"/>
              </a:rPr>
              <a:t>=" </a:t>
            </a:r>
            <a:r>
              <a:rPr lang="fr-FR" dirty="0" err="1">
                <a:solidFill>
                  <a:srgbClr val="000000"/>
                </a:solidFill>
                <a:cs typeface="Courier New" pitchFamily="49" charset="0"/>
              </a:rPr>
              <a:t>my_page_ref</a:t>
            </a:r>
            <a:r>
              <a:rPr lang="fr-FR" dirty="0">
                <a:solidFill>
                  <a:srgbClr val="000000"/>
                </a:solidFill>
                <a:cs typeface="Courier New" pitchFamily="49" charset="0"/>
              </a:rPr>
              <a:t> "&gt;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 flow-</a:t>
            </a:r>
            <a:r>
              <a:rPr lang="fr-FR" dirty="0" err="1">
                <a:solidFill>
                  <a:srgbClr val="000000"/>
                </a:solidFill>
                <a:cs typeface="Courier New" pitchFamily="49" charset="0"/>
              </a:rPr>
              <a:t>name</a:t>
            </a:r>
            <a:r>
              <a:rPr lang="fr-FR" dirty="0">
                <a:solidFill>
                  <a:srgbClr val="000000"/>
                </a:solidFill>
                <a:cs typeface="Courier New" pitchFamily="49" charset="0"/>
              </a:rPr>
              <a:t>="</a:t>
            </a:r>
            <a:r>
              <a:rPr lang="fr-FR" dirty="0" err="1">
                <a:solidFill>
                  <a:srgbClr val="000000"/>
                </a:solidFill>
                <a:cs typeface="Courier New" pitchFamily="49" charset="0"/>
              </a:rPr>
              <a:t>xsl</a:t>
            </a:r>
            <a:r>
              <a:rPr lang="fr-FR" dirty="0">
                <a:solidFill>
                  <a:srgbClr val="000000"/>
                </a:solidFill>
                <a:cs typeface="Courier New" pitchFamily="49" charset="0"/>
              </a:rPr>
              <a:t>-</a:t>
            </a:r>
            <a:r>
              <a:rPr lang="fr-FR" dirty="0" err="1">
                <a:solidFill>
                  <a:srgbClr val="000000"/>
                </a:solidFill>
                <a:cs typeface="Courier New" pitchFamily="49" charset="0"/>
              </a:rPr>
              <a:t>region</a:t>
            </a:r>
            <a:r>
              <a:rPr lang="fr-FR" dirty="0">
                <a:solidFill>
                  <a:srgbClr val="000000"/>
                </a:solidFill>
                <a:cs typeface="Courier New" pitchFamily="49" charset="0"/>
              </a:rPr>
              <a:t>-body"&gt;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fo:block</a:t>
            </a:r>
            <a:r>
              <a:rPr lang="fr-FR" dirty="0">
                <a:solidFill>
                  <a:srgbClr val="000000"/>
                </a:solidFill>
                <a:cs typeface="Courier New" pitchFamily="49" charset="0"/>
              </a:rPr>
              <a:t> font-size="12pt" font-</a:t>
            </a:r>
            <a:r>
              <a:rPr lang="fr-FR" dirty="0" err="1">
                <a:solidFill>
                  <a:srgbClr val="000000"/>
                </a:solidFill>
                <a:cs typeface="Courier New" pitchFamily="49" charset="0"/>
              </a:rPr>
              <a:t>family</a:t>
            </a:r>
            <a:r>
              <a:rPr lang="fr-FR" dirty="0">
                <a:solidFill>
                  <a:srgbClr val="000000"/>
                </a:solidFill>
                <a:cs typeface="Courier New" pitchFamily="49" charset="0"/>
              </a:rPr>
              <a:t>="sans-</a:t>
            </a:r>
            <a:r>
              <a:rPr lang="fr-FR" dirty="0" err="1">
                <a:solidFill>
                  <a:srgbClr val="000000"/>
                </a:solidFill>
                <a:cs typeface="Courier New" pitchFamily="49" charset="0"/>
              </a:rPr>
              <a:t>serif</a:t>
            </a:r>
            <a:r>
              <a:rPr lang="fr-FR" dirty="0">
                <a:solidFill>
                  <a:srgbClr val="000000"/>
                </a:solidFill>
                <a:cs typeface="Courier New" pitchFamily="49" charset="0"/>
              </a:rPr>
              <a:t>" </a:t>
            </a:r>
            <a:r>
              <a:rPr lang="fr-FR" dirty="0" err="1">
                <a:solidFill>
                  <a:srgbClr val="000000"/>
                </a:solidFill>
                <a:cs typeface="Courier New" pitchFamily="49" charset="0"/>
              </a:rPr>
              <a:t>color</a:t>
            </a:r>
            <a:r>
              <a:rPr lang="fr-FR" dirty="0">
                <a:solidFill>
                  <a:srgbClr val="000000"/>
                </a:solidFill>
                <a:cs typeface="Courier New" pitchFamily="49" charset="0"/>
              </a:rPr>
              <a:t>="</a:t>
            </a:r>
            <a:r>
              <a:rPr lang="fr-FR" dirty="0" err="1">
                <a:solidFill>
                  <a:srgbClr val="000000"/>
                </a:solidFill>
                <a:cs typeface="Courier New" pitchFamily="49" charset="0"/>
              </a:rPr>
              <a:t>blue</a:t>
            </a:r>
            <a:r>
              <a:rPr lang="fr-FR" dirty="0">
                <a:solidFill>
                  <a:srgbClr val="000000"/>
                </a:solidFill>
                <a:cs typeface="Courier New" pitchFamily="49" charset="0"/>
              </a:rPr>
              <a:t>" </a:t>
            </a:r>
            <a:r>
              <a:rPr lang="fr-FR" dirty="0" err="1">
                <a:solidFill>
                  <a:srgbClr val="000000"/>
                </a:solidFill>
                <a:cs typeface="Courier New" pitchFamily="49" charset="0"/>
              </a:rPr>
              <a:t>space</a:t>
            </a:r>
            <a:r>
              <a:rPr lang="fr-FR" dirty="0">
                <a:solidFill>
                  <a:srgbClr val="000000"/>
                </a:solidFill>
                <a:cs typeface="Courier New" pitchFamily="49" charset="0"/>
              </a:rPr>
              <a:t>-</a:t>
            </a:r>
            <a:r>
              <a:rPr lang="fr-FR" dirty="0" err="1">
                <a:solidFill>
                  <a:srgbClr val="000000"/>
                </a:solidFill>
                <a:cs typeface="Courier New" pitchFamily="49" charset="0"/>
              </a:rPr>
              <a:t>before</a:t>
            </a:r>
            <a:r>
              <a:rPr lang="fr-FR" dirty="0">
                <a:solidFill>
                  <a:srgbClr val="000000"/>
                </a:solidFill>
                <a:cs typeface="Courier New" pitchFamily="49" charset="0"/>
              </a:rPr>
              <a:t>="5mm"&gt;Hello World !&lt;/</a:t>
            </a:r>
            <a:r>
              <a:rPr lang="fr-FR" dirty="0" err="1">
                <a:solidFill>
                  <a:srgbClr val="000000"/>
                </a:solidFill>
                <a:cs typeface="Courier New" pitchFamily="49" charset="0"/>
              </a:rPr>
              <a:t>fo:block</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fo:flow</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  &lt;/</a:t>
            </a:r>
            <a:r>
              <a:rPr lang="fr-FR" dirty="0" err="1">
                <a:solidFill>
                  <a:srgbClr val="000000"/>
                </a:solidFill>
                <a:cs typeface="Courier New" pitchFamily="49" charset="0"/>
              </a:rPr>
              <a:t>fo:page-sequence</a:t>
            </a:r>
            <a:r>
              <a:rPr lang="fr-FR" dirty="0">
                <a:solidFill>
                  <a:srgbClr val="000000"/>
                </a:solidFill>
                <a:cs typeface="Courier New" pitchFamily="49" charset="0"/>
              </a:rPr>
              <a:t>&gt;</a:t>
            </a:r>
            <a:br>
              <a:rPr lang="fr-FR" dirty="0">
                <a:solidFill>
                  <a:srgbClr val="000000"/>
                </a:solidFill>
                <a:cs typeface="Courier New" pitchFamily="49" charset="0"/>
              </a:rPr>
            </a:br>
            <a:r>
              <a:rPr lang="fr-FR" dirty="0">
                <a:solidFill>
                  <a:srgbClr val="000000"/>
                </a:solidFill>
                <a:cs typeface="Courier New" pitchFamily="49" charset="0"/>
              </a:rPr>
              <a:t>&lt;/</a:t>
            </a:r>
            <a:r>
              <a:rPr lang="fr-FR" dirty="0" err="1">
                <a:solidFill>
                  <a:srgbClr val="000000"/>
                </a:solidFill>
                <a:cs typeface="Courier New" pitchFamily="49" charset="0"/>
              </a:rPr>
              <a:t>fo:root</a:t>
            </a:r>
            <a:r>
              <a:rPr lang="fr-FR" dirty="0">
                <a:solidFill>
                  <a:srgbClr val="000000"/>
                </a:solidFill>
                <a:cs typeface="Courier New" pitchFamily="49" charset="0"/>
              </a:rPr>
              <a:t>&gt;</a:t>
            </a:r>
          </a:p>
        </p:txBody>
      </p:sp>
    </p:spTree>
    <p:extLst>
      <p:ext uri="{BB962C8B-B14F-4D97-AF65-F5344CB8AC3E}">
        <p14:creationId xmlns:p14="http://schemas.microsoft.com/office/powerpoint/2010/main" val="59936171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42636423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208</a:t>
            </a:fld>
            <a:endParaRPr lang="fr-FR"/>
          </a:p>
        </p:txBody>
      </p:sp>
    </p:spTree>
    <p:extLst>
      <p:ext uri="{BB962C8B-B14F-4D97-AF65-F5344CB8AC3E}">
        <p14:creationId xmlns:p14="http://schemas.microsoft.com/office/powerpoint/2010/main" val="145597911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b="1" dirty="0"/>
              <a:t>Usage :</a:t>
            </a:r>
          </a:p>
          <a:p>
            <a:r>
              <a:rPr lang="fr-FR" sz="1050" dirty="0"/>
              <a:t>&lt;</a:t>
            </a:r>
            <a:r>
              <a:rPr lang="fr-FR" sz="1050" dirty="0" err="1"/>
              <a:t>fo:layout-master-set</a:t>
            </a:r>
            <a:r>
              <a:rPr lang="fr-FR" sz="1050" dirty="0"/>
              <a:t>&gt;</a:t>
            </a:r>
          </a:p>
          <a:p>
            <a:r>
              <a:rPr lang="fr-FR" sz="1050" baseline="0" dirty="0"/>
              <a:t>   </a:t>
            </a:r>
            <a:r>
              <a:rPr lang="en-US" sz="1050" dirty="0"/>
              <a:t>&lt;</a:t>
            </a:r>
            <a:r>
              <a:rPr lang="en-US" sz="1050" dirty="0" err="1"/>
              <a:t>fo:simple</a:t>
            </a:r>
            <a:r>
              <a:rPr lang="en-US" sz="1050" dirty="0"/>
              <a:t>-page-master page-height="297mm" page-width="210mm" master-name="A4portraitCouv"&gt;</a:t>
            </a:r>
          </a:p>
          <a:p>
            <a:r>
              <a:rPr lang="fr-FR" sz="1050" baseline="0" dirty="0"/>
              <a:t>     </a:t>
            </a:r>
            <a:r>
              <a:rPr lang="fr-FR" sz="1050" dirty="0"/>
              <a:t>&lt;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="1cm"/&gt;</a:t>
            </a:r>
          </a:p>
          <a:p>
            <a:r>
              <a:rPr lang="fr-FR" sz="1050" dirty="0"/>
              <a:t>     &lt;</a:t>
            </a:r>
            <a:r>
              <a:rPr lang="fr-FR" sz="1050" dirty="0" err="1"/>
              <a:t>fo:region-after</a:t>
            </a:r>
            <a:r>
              <a:rPr lang="fr-FR" sz="1050" dirty="0"/>
              <a:t> </a:t>
            </a:r>
            <a:r>
              <a:rPr lang="fr-FR" sz="1050" dirty="0" err="1"/>
              <a:t>extent</a:t>
            </a:r>
            <a:r>
              <a:rPr lang="fr-FR" sz="1050" dirty="0"/>
              <a:t>="1cm"/&gt;</a:t>
            </a:r>
          </a:p>
          <a:p>
            <a:r>
              <a:rPr lang="fr-FR" sz="1050" dirty="0"/>
              <a:t>&lt;/</a:t>
            </a:r>
            <a:r>
              <a:rPr lang="fr-FR" sz="1050" dirty="0" err="1"/>
              <a:t>fo:simple-page-master</a:t>
            </a:r>
            <a:r>
              <a:rPr lang="fr-FR" sz="1050" dirty="0"/>
              <a:t>&gt;</a:t>
            </a:r>
          </a:p>
          <a:p>
            <a:r>
              <a:rPr lang="fr-FR" sz="1050" dirty="0"/>
              <a:t>&lt;</a:t>
            </a:r>
            <a:r>
              <a:rPr lang="fr-FR" sz="1050" dirty="0" err="1"/>
              <a:t>fo:simple-page-master</a:t>
            </a:r>
            <a:r>
              <a:rPr lang="fr-FR" sz="1050" dirty="0"/>
              <a:t> page-</a:t>
            </a:r>
            <a:r>
              <a:rPr lang="fr-FR" sz="1050" dirty="0" err="1"/>
              <a:t>height</a:t>
            </a:r>
            <a:r>
              <a:rPr lang="fr-FR" sz="1050" dirty="0"/>
              <a:t>="297mm" page-</a:t>
            </a:r>
            <a:r>
              <a:rPr lang="fr-FR" sz="1050" dirty="0" err="1"/>
              <a:t>width</a:t>
            </a:r>
            <a:r>
              <a:rPr lang="fr-FR" sz="1050" dirty="0"/>
              <a:t>="210mm" master-</a:t>
            </a:r>
            <a:r>
              <a:rPr lang="fr-FR" sz="1050" dirty="0" err="1"/>
              <a:t>name</a:t>
            </a:r>
            <a:r>
              <a:rPr lang="fr-FR" sz="1050" dirty="0"/>
              <a:t>="A4PortraitRepport"&gt;</a:t>
            </a:r>
          </a:p>
          <a:p>
            <a:r>
              <a:rPr lang="fr-FR" sz="1050" dirty="0"/>
              <a:t>    &lt;</a:t>
            </a:r>
            <a:r>
              <a:rPr lang="fr-FR" sz="1050" dirty="0" err="1"/>
              <a:t>fo:region-body</a:t>
            </a:r>
            <a:r>
              <a:rPr lang="fr-FR" sz="1050" dirty="0"/>
              <a:t>/&gt;</a:t>
            </a:r>
          </a:p>
          <a:p>
            <a:r>
              <a:rPr lang="fr-FR" sz="1050" baseline="0" dirty="0"/>
              <a:t> </a:t>
            </a:r>
            <a:r>
              <a:rPr lang="fr-FR" sz="1050" dirty="0"/>
              <a:t>&lt;/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master-name="A4portraitLeft"&gt;</a:t>
            </a:r>
          </a:p>
          <a:p>
            <a:r>
              <a:rPr lang="fr-FR" sz="1050" dirty="0"/>
              <a:t>    &lt;</a:t>
            </a:r>
            <a:r>
              <a:rPr lang="fr-FR" sz="1050" dirty="0" err="1"/>
              <a:t>fo:region-body</a:t>
            </a:r>
            <a:r>
              <a:rPr lang="fr-FR" sz="1050" dirty="0"/>
              <a:t> background-image="url(1R.jpg')"/&gt;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-start background-color="GREY" extent="1cm"/&gt;</a:t>
            </a:r>
          </a:p>
          <a:p>
            <a:r>
              <a:rPr lang="fr-FR" sz="1050" dirty="0"/>
              <a:t> &lt;/</a:t>
            </a:r>
            <a:r>
              <a:rPr lang="fr-FR" sz="1050" dirty="0" err="1"/>
              <a:t>fo:simple-page-master</a:t>
            </a:r>
            <a:r>
              <a:rPr lang="fr-FR" sz="1050" dirty="0"/>
              <a:t>&gt;</a:t>
            </a:r>
          </a:p>
          <a:p>
            <a:r>
              <a:rPr lang="en-US" sz="1050" dirty="0"/>
              <a:t> &lt;</a:t>
            </a:r>
            <a:r>
              <a:rPr lang="en-US" sz="1050" dirty="0" err="1"/>
              <a:t>fo:simple</a:t>
            </a:r>
            <a:r>
              <a:rPr lang="en-US" sz="1050" dirty="0"/>
              <a:t>-page-master page-height="297mm" page-width="210mm" master-name="A4portraitRight"&gt;</a:t>
            </a:r>
          </a:p>
          <a:p>
            <a:r>
              <a:rPr lang="fr-FR" sz="1050" dirty="0"/>
              <a:t>    &lt;</a:t>
            </a:r>
            <a:r>
              <a:rPr lang="fr-FR" sz="1050" dirty="0" err="1"/>
              <a:t>fo:region-body</a:t>
            </a:r>
            <a:r>
              <a:rPr lang="fr-FR" sz="1050" dirty="0"/>
              <a:t> background-image="url('file:///C:/XMLPHOTO/img/1R.jpg')"/&gt;</a:t>
            </a:r>
          </a:p>
          <a:p>
            <a:r>
              <a:rPr lang="fr-FR" sz="1050" dirty="0"/>
              <a:t>    &lt;</a:t>
            </a:r>
            <a:r>
              <a:rPr lang="fr-FR" sz="1050" dirty="0" err="1"/>
              <a:t>fo:region-before</a:t>
            </a:r>
            <a:r>
              <a:rPr lang="fr-FR" sz="1050" dirty="0"/>
              <a:t> </a:t>
            </a:r>
            <a:r>
              <a:rPr lang="fr-FR" sz="1050" dirty="0" err="1"/>
              <a:t>extent</a:t>
            </a:r>
            <a:r>
              <a:rPr lang="fr-FR" sz="1050" dirty="0"/>
              <a:t>="5mm"/&gt;</a:t>
            </a:r>
          </a:p>
          <a:p>
            <a:r>
              <a:rPr lang="fr-FR" sz="1050" dirty="0"/>
              <a:t>    &lt;</a:t>
            </a:r>
            <a:r>
              <a:rPr lang="fr-FR" sz="1050" dirty="0" err="1"/>
              <a:t>fo:region-after</a:t>
            </a:r>
            <a:r>
              <a:rPr lang="fr-FR" sz="1050" dirty="0"/>
              <a:t> </a:t>
            </a:r>
            <a:r>
              <a:rPr lang="fr-FR" sz="1050" dirty="0" err="1"/>
              <a:t>extent</a:t>
            </a:r>
            <a:r>
              <a:rPr lang="fr-FR" sz="1050" dirty="0"/>
              <a:t>="5mm"/&gt;</a:t>
            </a:r>
          </a:p>
          <a:p>
            <a:r>
              <a:rPr lang="en-US" sz="1050" dirty="0"/>
              <a:t>    &lt;</a:t>
            </a:r>
            <a:r>
              <a:rPr lang="en-US" sz="1050" dirty="0" err="1"/>
              <a:t>fo:region</a:t>
            </a:r>
            <a:r>
              <a:rPr lang="en-US" sz="1050" dirty="0"/>
              <a:t>-end background-color="GREY" extent="1cm"/&gt;</a:t>
            </a:r>
          </a:p>
          <a:p>
            <a:r>
              <a:rPr lang="fr-FR" sz="1050" dirty="0"/>
              <a:t> &lt;/</a:t>
            </a:r>
            <a:r>
              <a:rPr lang="fr-FR" sz="1050" dirty="0" err="1"/>
              <a:t>fo:simple-page-master</a:t>
            </a:r>
            <a:r>
              <a:rPr lang="fr-FR" sz="1050" dirty="0"/>
              <a:t>&gt;</a:t>
            </a:r>
          </a:p>
          <a:p>
            <a:r>
              <a:rPr lang="fr-FR" sz="1050" dirty="0"/>
              <a:t> &lt;</a:t>
            </a:r>
            <a:r>
              <a:rPr lang="fr-FR" sz="1050" dirty="0" err="1"/>
              <a:t>fo:page-sequence-master</a:t>
            </a:r>
            <a:r>
              <a:rPr lang="fr-FR" sz="1050" dirty="0"/>
              <a:t> master-</a:t>
            </a:r>
            <a:r>
              <a:rPr lang="fr-FR" sz="1050" dirty="0" err="1"/>
              <a:t>name</a:t>
            </a:r>
            <a:r>
              <a:rPr lang="fr-FR" sz="1050" dirty="0"/>
              <a:t>="A4PortraitAvecAnneaux"&gt;</a:t>
            </a:r>
          </a:p>
          <a:p>
            <a:r>
              <a:rPr lang="fr-FR" sz="1050" dirty="0"/>
              <a:t>    &lt;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page-position="last" odd-or-even="even"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 &lt;/</a:t>
            </a:r>
            <a:r>
              <a:rPr lang="fr-FR" sz="1050" dirty="0" err="1"/>
              <a:t>fo:page-sequence-master</a:t>
            </a:r>
            <a:r>
              <a:rPr lang="fr-FR" sz="1050" dirty="0"/>
              <a:t>&gt;</a:t>
            </a:r>
          </a:p>
          <a:p>
            <a:r>
              <a:rPr lang="fr-FR" sz="1050" dirty="0"/>
              <a:t>&lt;/</a:t>
            </a:r>
            <a:r>
              <a:rPr lang="fr-FR" sz="1050" dirty="0" err="1"/>
              <a:t>fo:layout-master-set</a:t>
            </a:r>
            <a:r>
              <a:rPr lang="fr-FR" sz="1050" dirty="0"/>
              <a:t>&gt;</a:t>
            </a:r>
          </a:p>
          <a:p>
            <a:r>
              <a:rPr lang="fr-FR" sz="1050" dirty="0"/>
              <a:t>	</a:t>
            </a:r>
            <a:r>
              <a:rPr lang="fr-FR" sz="1050" i="1" dirty="0">
                <a:solidFill>
                  <a:srgbClr val="C00000"/>
                </a:solidFill>
              </a:rPr>
              <a:t>	</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209</a:t>
            </a:fld>
            <a:endParaRPr lang="fr-FR"/>
          </a:p>
        </p:txBody>
      </p:sp>
    </p:spTree>
    <p:extLst>
      <p:ext uri="{BB962C8B-B14F-4D97-AF65-F5344CB8AC3E}">
        <p14:creationId xmlns:p14="http://schemas.microsoft.com/office/powerpoint/2010/main" val="236658409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lvl="1">
              <a:buFontTx/>
              <a:buChar char="-"/>
            </a:pPr>
            <a:r>
              <a:rPr lang="fr-FR" sz="1050" dirty="0"/>
              <a:t>La </a:t>
            </a:r>
            <a:r>
              <a:rPr lang="fr-FR" sz="1050" dirty="0" err="1"/>
              <a:t>region</a:t>
            </a:r>
            <a:r>
              <a:rPr lang="fr-FR" sz="1050" dirty="0"/>
              <a:t> body doit être définie en premier avant les différentes régions </a:t>
            </a:r>
          </a:p>
          <a:p>
            <a:pPr lvl="1">
              <a:buFontTx/>
              <a:buChar char="-"/>
            </a:pPr>
            <a:endParaRPr lang="fr-FR" sz="1050" dirty="0"/>
          </a:p>
          <a:p>
            <a:pPr lvl="1">
              <a:buFontTx/>
              <a:buChar char="-"/>
            </a:pPr>
            <a:r>
              <a:rPr lang="fr-FR" sz="1050" dirty="0" err="1"/>
              <a:t>region</a:t>
            </a:r>
            <a:r>
              <a:rPr lang="fr-FR" sz="1050" dirty="0"/>
              <a:t>-</a:t>
            </a:r>
            <a:r>
              <a:rPr lang="fr-FR" sz="1050" dirty="0" err="1"/>
              <a:t>before</a:t>
            </a:r>
            <a:r>
              <a:rPr lang="fr-FR" sz="1050" dirty="0"/>
              <a:t>, </a:t>
            </a:r>
            <a:r>
              <a:rPr lang="fr-FR" sz="1050" dirty="0" err="1"/>
              <a:t>region</a:t>
            </a:r>
            <a:r>
              <a:rPr lang="fr-FR" sz="1050" dirty="0"/>
              <a:t>-</a:t>
            </a:r>
            <a:r>
              <a:rPr lang="fr-FR" sz="1050" dirty="0" err="1"/>
              <a:t>after</a:t>
            </a:r>
            <a:r>
              <a:rPr lang="fr-FR" sz="1050" dirty="0"/>
              <a:t>, </a:t>
            </a:r>
            <a:r>
              <a:rPr lang="fr-FR" sz="1050" dirty="0" err="1"/>
              <a:t>region</a:t>
            </a:r>
            <a:r>
              <a:rPr lang="fr-FR" sz="1050" dirty="0"/>
              <a:t>-</a:t>
            </a:r>
            <a:r>
              <a:rPr lang="fr-FR" sz="1050" dirty="0" err="1"/>
              <a:t>start</a:t>
            </a:r>
            <a:r>
              <a:rPr lang="fr-FR" sz="1050" dirty="0"/>
              <a:t>, </a:t>
            </a:r>
            <a:r>
              <a:rPr lang="fr-FR" sz="1050" dirty="0" err="1"/>
              <a:t>region</a:t>
            </a:r>
            <a:r>
              <a:rPr lang="fr-FR" sz="1050" dirty="0"/>
              <a:t>-end</a:t>
            </a:r>
            <a:r>
              <a:rPr lang="fr-FR" sz="1050" baseline="0" dirty="0"/>
              <a:t> : leur taille est </a:t>
            </a:r>
            <a:r>
              <a:rPr lang="fr-FR" sz="1050" baseline="0" dirty="0" err="1"/>
              <a:t>definie</a:t>
            </a:r>
            <a:r>
              <a:rPr lang="fr-FR" sz="1050" baseline="0" dirty="0"/>
              <a:t> par la valeur de l’attribut </a:t>
            </a:r>
            <a:r>
              <a:rPr lang="fr-FR" sz="1050" baseline="0" dirty="0" err="1"/>
              <a:t>extent</a:t>
            </a:r>
            <a:endParaRPr lang="fr-FR" sz="1050" baseline="0" dirty="0"/>
          </a:p>
          <a:p>
            <a:pPr lvl="1">
              <a:buFontTx/>
              <a:buChar char="-"/>
            </a:pPr>
            <a:r>
              <a:rPr lang="fr-FR" sz="1050" baseline="0" dirty="0"/>
              <a:t>L’attribut </a:t>
            </a:r>
            <a:r>
              <a:rPr lang="fr-FR" sz="1050" baseline="0" dirty="0" err="1"/>
              <a:t>region</a:t>
            </a:r>
            <a:r>
              <a:rPr lang="fr-FR" sz="1050" baseline="0" dirty="0"/>
              <a:t>-</a:t>
            </a:r>
            <a:r>
              <a:rPr lang="fr-FR" sz="1050" baseline="0" dirty="0" err="1"/>
              <a:t>name</a:t>
            </a:r>
            <a:r>
              <a:rPr lang="fr-FR" sz="1050" baseline="0" dirty="0"/>
              <a:t> sert à appeler directement une région par son nom lors de l’écriture du flux dans la   page.</a:t>
            </a:r>
          </a:p>
          <a:p>
            <a:pPr lvl="1">
              <a:buFontTx/>
              <a:buChar char="-"/>
            </a:pPr>
            <a:endParaRPr lang="fr-FR" sz="1050" baseline="0" dirty="0"/>
          </a:p>
          <a:p>
            <a:pPr lvl="1">
              <a:buFontTx/>
              <a:buChar char="-"/>
            </a:pP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210</a:t>
            </a:fld>
            <a:endParaRPr lang="fr-FR"/>
          </a:p>
        </p:txBody>
      </p:sp>
    </p:spTree>
    <p:extLst>
      <p:ext uri="{BB962C8B-B14F-4D97-AF65-F5344CB8AC3E}">
        <p14:creationId xmlns:p14="http://schemas.microsoft.com/office/powerpoint/2010/main" val="30491655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a:t>
            </a:r>
            <a:r>
              <a:rPr lang="fr-FR" sz="1050" b="1" baseline="0" dirty="0"/>
              <a:t> : </a:t>
            </a:r>
          </a:p>
          <a:p>
            <a:r>
              <a:rPr lang="fr-FR" sz="1050" baseline="0" dirty="0"/>
              <a:t>Cf. commentaire déclaration de formats page pour les formats initiaux en référence dans la séquence</a:t>
            </a:r>
          </a:p>
          <a:p>
            <a:r>
              <a:rPr lang="fr-FR" sz="1050" dirty="0"/>
              <a:t>&lt;</a:t>
            </a:r>
            <a:r>
              <a:rPr lang="fr-FR" sz="1050" dirty="0" err="1"/>
              <a:t>fo:page-sequence-master</a:t>
            </a:r>
            <a:r>
              <a:rPr lang="fr-FR" sz="1050" dirty="0"/>
              <a:t> master-</a:t>
            </a:r>
            <a:r>
              <a:rPr lang="fr-FR" sz="1050" dirty="0" err="1"/>
              <a:t>name</a:t>
            </a:r>
            <a:r>
              <a:rPr lang="fr-FR" sz="1050" dirty="0"/>
              <a:t>="A4PortraitAvecAnneaux"&gt;</a:t>
            </a:r>
          </a:p>
          <a:p>
            <a:r>
              <a:rPr lang="fr-FR" sz="1050" baseline="0" dirty="0"/>
              <a:t>      </a:t>
            </a:r>
            <a:r>
              <a:rPr lang="fr-FR" sz="1050" dirty="0"/>
              <a:t>&lt;</a:t>
            </a:r>
            <a:r>
              <a:rPr lang="fr-FR" sz="1050" dirty="0" err="1"/>
              <a:t>fo:repeatable-page-master-alternatives</a:t>
            </a:r>
            <a:r>
              <a:rPr lang="fr-FR" sz="1050" dirty="0"/>
              <a:t>&gt;</a:t>
            </a:r>
          </a:p>
          <a:p>
            <a:r>
              <a:rPr lang="en-US" sz="1050" dirty="0"/>
              <a:t>	&lt;</a:t>
            </a:r>
            <a:r>
              <a:rPr lang="en-US" sz="1050" dirty="0" err="1"/>
              <a:t>fo:conditional</a:t>
            </a:r>
            <a:r>
              <a:rPr lang="en-US" sz="1050" dirty="0"/>
              <a:t>-page-master-reference blank-or-not-blank="blank" </a:t>
            </a:r>
          </a:p>
          <a:p>
            <a:r>
              <a:rPr lang="en-US" sz="1050" dirty="0"/>
              <a:t>				page-position="last" odd-or-even="even" </a:t>
            </a:r>
          </a:p>
          <a:p>
            <a:r>
              <a:rPr lang="en-US" sz="1050" dirty="0"/>
              <a:t>				master-reference="A4PortraitCouv"/&gt;</a:t>
            </a:r>
          </a:p>
          <a:p>
            <a:r>
              <a:rPr lang="en-US" sz="1050" dirty="0"/>
              <a:t>	&lt;</a:t>
            </a:r>
            <a:r>
              <a:rPr lang="en-US" sz="1050" dirty="0" err="1"/>
              <a:t>fo:conditional</a:t>
            </a:r>
            <a:r>
              <a:rPr lang="en-US" sz="1050" dirty="0"/>
              <a:t>-page-master-reference odd-or-even="even" master-reference="A4portraitRight"/&gt;</a:t>
            </a:r>
          </a:p>
          <a:p>
            <a:r>
              <a:rPr lang="en-US" sz="1050" dirty="0"/>
              <a:t>	&lt;</a:t>
            </a:r>
            <a:r>
              <a:rPr lang="en-US" sz="1050" dirty="0" err="1"/>
              <a:t>fo:conditional</a:t>
            </a:r>
            <a:r>
              <a:rPr lang="en-US" sz="1050" dirty="0"/>
              <a:t>-page-master-reference odd-or-even="odd" master-reference="A4portraitLeft"/&gt;</a:t>
            </a:r>
          </a:p>
          <a:p>
            <a:r>
              <a:rPr lang="fr-FR" sz="1050" dirty="0"/>
              <a:t>      &lt;/</a:t>
            </a:r>
            <a:r>
              <a:rPr lang="fr-FR" sz="1050" dirty="0" err="1"/>
              <a:t>fo:repeatable-page-master-alternatives</a:t>
            </a:r>
            <a:r>
              <a:rPr lang="fr-FR" sz="1050" dirty="0"/>
              <a:t>&gt;</a:t>
            </a:r>
          </a:p>
          <a:p>
            <a:r>
              <a:rPr lang="fr-FR" sz="1050" dirty="0"/>
              <a:t>&lt;/</a:t>
            </a:r>
            <a:r>
              <a:rPr lang="fr-FR" sz="1050" dirty="0" err="1"/>
              <a:t>fo:page-sequence-master</a:t>
            </a:r>
            <a:r>
              <a:rPr lang="fr-FR" sz="1050" dirty="0"/>
              <a:t>&gt;</a:t>
            </a:r>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211</a:t>
            </a:fld>
            <a:endParaRPr lang="fr-FR"/>
          </a:p>
        </p:txBody>
      </p:sp>
    </p:spTree>
    <p:extLst>
      <p:ext uri="{BB962C8B-B14F-4D97-AF65-F5344CB8AC3E}">
        <p14:creationId xmlns:p14="http://schemas.microsoft.com/office/powerpoint/2010/main" val="28371051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a:t>
            </a:r>
            <a:r>
              <a:rPr lang="fr-FR" sz="1050" dirty="0"/>
              <a:t>-</a:t>
            </a:r>
            <a:r>
              <a:rPr lang="fr-FR" sz="1050" baseline="0" dirty="0"/>
              <a:t> 1 seul flow est attendu dans la page séquence (règle de l’espace nom et a la structure associé)</a:t>
            </a:r>
          </a:p>
          <a:p>
            <a:r>
              <a:rPr lang="fr-FR" sz="1050" baseline="0" dirty="0"/>
              <a:t>	- Les écritures dans les régions : </a:t>
            </a:r>
            <a:r>
              <a:rPr lang="fr-FR" sz="1050" baseline="0" dirty="0" err="1"/>
              <a:t>start</a:t>
            </a:r>
            <a:r>
              <a:rPr lang="fr-FR" sz="1050" baseline="0" dirty="0"/>
              <a:t>, </a:t>
            </a:r>
            <a:r>
              <a:rPr lang="fr-FR" sz="1050" baseline="0" dirty="0" err="1"/>
              <a:t>before</a:t>
            </a:r>
            <a:r>
              <a:rPr lang="fr-FR" sz="1050" baseline="0" dirty="0"/>
              <a:t>, end, </a:t>
            </a:r>
            <a:r>
              <a:rPr lang="fr-FR" sz="1050" baseline="0" dirty="0" err="1"/>
              <a:t>after</a:t>
            </a:r>
            <a:r>
              <a:rPr lang="fr-FR" sz="1050" baseline="0" dirty="0"/>
              <a:t> seront définies dans la balise </a:t>
            </a:r>
            <a:r>
              <a:rPr lang="fr-FR" sz="1050" baseline="0" dirty="0" err="1"/>
              <a:t>static</a:t>
            </a:r>
            <a:r>
              <a:rPr lang="fr-FR" sz="1050" baseline="0" dirty="0"/>
              <a:t>-content et non dans un flow (sauf si elle est la seule région écrite)</a:t>
            </a:r>
          </a:p>
          <a:p>
            <a:r>
              <a:rPr lang="fr-FR" sz="1050" baseline="0" dirty="0"/>
              <a:t>	- Le </a:t>
            </a:r>
            <a:r>
              <a:rPr lang="fr-FR" sz="1050" baseline="0" dirty="0" err="1"/>
              <a:t>static</a:t>
            </a:r>
            <a:r>
              <a:rPr lang="fr-FR" sz="1050" baseline="0" dirty="0"/>
              <a:t>-flow est attendu avant le flow d’écriture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212</a:t>
            </a:fld>
            <a:endParaRPr lang="fr-FR"/>
          </a:p>
        </p:txBody>
      </p:sp>
    </p:spTree>
    <p:extLst>
      <p:ext uri="{BB962C8B-B14F-4D97-AF65-F5344CB8AC3E}">
        <p14:creationId xmlns:p14="http://schemas.microsoft.com/office/powerpoint/2010/main" val="3635998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p:spPr>
        <p:txBody>
          <a:bodyPr/>
          <a:lstStyle/>
          <a:p>
            <a:pPr eaLnBrk="1" hangingPunct="1"/>
            <a:r>
              <a:rPr lang="fr-FR" sz="1050" b="1" dirty="0"/>
              <a:t>Pour en savoir plus :</a:t>
            </a:r>
          </a:p>
          <a:p>
            <a:pPr eaLnBrk="1" hangingPunct="1"/>
            <a:r>
              <a:rPr lang="fr-FR" sz="1050" dirty="0"/>
              <a:t>http://www.Altova.com/XMLSpy</a:t>
            </a:r>
          </a:p>
          <a:p>
            <a:pPr eaLnBrk="1" hangingPunct="1"/>
            <a:r>
              <a:rPr lang="fr-FR" sz="1050" dirty="0"/>
              <a:t>http://www.oxygenxml.com</a:t>
            </a:r>
          </a:p>
          <a:p>
            <a:pPr eaLnBrk="1" hangingPunct="1"/>
            <a:r>
              <a:rPr lang="fr-FR" sz="1050" dirty="0"/>
              <a:t>http://www.editix.com</a:t>
            </a:r>
          </a:p>
          <a:p>
            <a:pPr eaLnBrk="1" hangingPunct="1"/>
            <a:r>
              <a:rPr lang="fr-FR" sz="1050" dirty="0"/>
              <a:t>http://www.liquid-technologies.com</a:t>
            </a:r>
          </a:p>
          <a:p>
            <a:pPr eaLnBrk="1" hangingPunct="1"/>
            <a:r>
              <a:rPr lang="fr-FR" sz="1050" dirty="0"/>
              <a:t>http://www.dmoz.org/Computers/Data_Formats/Markup_Languages/XML/Tools/Editors/Basic_Editors</a:t>
            </a:r>
            <a:r>
              <a:rPr lang="fr-FR" dirty="0"/>
              <a:t>/</a:t>
            </a:r>
          </a:p>
        </p:txBody>
      </p:sp>
    </p:spTree>
    <p:extLst>
      <p:ext uri="{BB962C8B-B14F-4D97-AF65-F5344CB8AC3E}">
        <p14:creationId xmlns:p14="http://schemas.microsoft.com/office/powerpoint/2010/main" val="235046695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a:t>
            </a:r>
          </a:p>
          <a:p>
            <a:r>
              <a:rPr lang="fr-FR" sz="1050" dirty="0"/>
              <a:t>  &lt;</a:t>
            </a:r>
            <a:r>
              <a:rPr lang="fr-FR" sz="1050" dirty="0" err="1"/>
              <a:t>fo:block</a:t>
            </a:r>
            <a:r>
              <a:rPr lang="fr-FR" sz="1050" dirty="0"/>
              <a:t>&gt;</a:t>
            </a:r>
          </a:p>
          <a:p>
            <a:r>
              <a:rPr lang="en-US" sz="1050" dirty="0"/>
              <a:t>    &lt;</a:t>
            </a:r>
            <a:r>
              <a:rPr lang="en-US" sz="1050" dirty="0" err="1"/>
              <a:t>fo:block</a:t>
            </a:r>
            <a:r>
              <a:rPr lang="en-US" sz="1050" dirty="0"/>
              <a:t> margin-top="1cm" margin-left="10%"&gt;</a:t>
            </a:r>
          </a:p>
          <a:p>
            <a:r>
              <a:rPr lang="en-US" sz="1050" dirty="0"/>
              <a:t>        &lt;</a:t>
            </a:r>
            <a:r>
              <a:rPr lang="en-US" sz="1050" dirty="0" err="1"/>
              <a:t>fo:inline</a:t>
            </a:r>
            <a:r>
              <a:rPr lang="en-US" sz="1050" dirty="0"/>
              <a:t> height="auto" width="60%" margin-left="10%"&gt;</a:t>
            </a:r>
          </a:p>
          <a:p>
            <a:r>
              <a:rPr lang="en-US" sz="1050" dirty="0"/>
              <a:t>	…</a:t>
            </a:r>
          </a:p>
          <a:p>
            <a:r>
              <a:rPr lang="en-US" sz="1050" dirty="0"/>
              <a:t>        &lt;/</a:t>
            </a:r>
            <a:r>
              <a:rPr lang="en-US" sz="1050" dirty="0" err="1"/>
              <a:t>fo:inline</a:t>
            </a:r>
            <a:r>
              <a:rPr lang="en-US" sz="1050" dirty="0"/>
              <a:t>&gt;</a:t>
            </a:r>
          </a:p>
          <a:p>
            <a:r>
              <a:rPr lang="en-US" sz="1050" dirty="0"/>
              <a:t>        &lt;</a:t>
            </a:r>
            <a:r>
              <a:rPr lang="en-US" sz="1050" dirty="0" err="1"/>
              <a:t>fo:inline</a:t>
            </a:r>
            <a:r>
              <a:rPr lang="en-US" sz="1050" dirty="0"/>
              <a:t> height="auto" width="60%" margin-left="10%"&gt;</a:t>
            </a:r>
          </a:p>
          <a:p>
            <a:r>
              <a:rPr lang="en-US" sz="1050" dirty="0"/>
              <a:t>	</a:t>
            </a:r>
            <a:r>
              <a:rPr lang="fr-FR" sz="1050" dirty="0"/>
              <a:t> &lt;</a:t>
            </a:r>
            <a:r>
              <a:rPr lang="fr-FR" sz="1050" dirty="0" err="1"/>
              <a:t>fo:block</a:t>
            </a:r>
            <a:r>
              <a:rPr lang="fr-FR" sz="1050" dirty="0"/>
              <a:t>&gt;</a:t>
            </a:r>
            <a:r>
              <a:rPr lang="en-US" sz="1050" dirty="0"/>
              <a:t>…</a:t>
            </a:r>
            <a:r>
              <a:rPr lang="fr-FR" sz="1050" dirty="0"/>
              <a:t> &lt;/</a:t>
            </a:r>
            <a:r>
              <a:rPr lang="fr-FR" sz="1050" dirty="0" err="1"/>
              <a:t>fo:block</a:t>
            </a:r>
            <a:r>
              <a:rPr lang="fr-FR" sz="1050" dirty="0"/>
              <a:t>&gt;</a:t>
            </a:r>
          </a:p>
          <a:p>
            <a:r>
              <a:rPr lang="fr-FR" sz="1050" dirty="0"/>
              <a:t>                    &lt;</a:t>
            </a:r>
            <a:r>
              <a:rPr lang="fr-FR" sz="1050" dirty="0" err="1"/>
              <a:t>fo:block</a:t>
            </a:r>
            <a:r>
              <a:rPr lang="fr-FR" sz="1050" dirty="0"/>
              <a:t>&gt;…&lt;/</a:t>
            </a:r>
            <a:r>
              <a:rPr lang="fr-FR" sz="1050" dirty="0" err="1"/>
              <a:t>fo:block</a:t>
            </a:r>
            <a:r>
              <a:rPr lang="fr-FR" sz="1050" dirty="0"/>
              <a:t>&gt;</a:t>
            </a:r>
            <a:endParaRPr lang="en-US" sz="1050" dirty="0"/>
          </a:p>
          <a:p>
            <a:r>
              <a:rPr lang="en-US" sz="1050" dirty="0"/>
              <a:t>        &lt;/</a:t>
            </a:r>
            <a:r>
              <a:rPr lang="en-US" sz="1050" dirty="0" err="1"/>
              <a:t>fo:inline</a:t>
            </a:r>
            <a:r>
              <a:rPr lang="en-US" sz="1050" dirty="0"/>
              <a:t>&gt;</a:t>
            </a:r>
          </a:p>
          <a:p>
            <a:r>
              <a:rPr lang="en-US" sz="1050" dirty="0"/>
              <a:t>    &lt;/</a:t>
            </a:r>
            <a:r>
              <a:rPr lang="en-US" sz="1050" dirty="0" err="1"/>
              <a:t>fo:block</a:t>
            </a:r>
            <a:r>
              <a:rPr lang="en-US" sz="1050" dirty="0"/>
              <a:t>&gt;</a:t>
            </a:r>
          </a:p>
          <a:p>
            <a:r>
              <a:rPr lang="en-US" sz="1050" dirty="0"/>
              <a:t>&lt;/</a:t>
            </a:r>
            <a:r>
              <a:rPr lang="en-US" sz="1050" dirty="0" err="1"/>
              <a:t>fo:block</a:t>
            </a:r>
            <a:r>
              <a:rPr lang="en-US" sz="1050" dirty="0"/>
              <a:t>&gt;</a:t>
            </a:r>
          </a:p>
          <a:p>
            <a:r>
              <a:rPr lang="fr-FR" sz="1050" dirty="0"/>
              <a:t>				</a:t>
            </a:r>
            <a:r>
              <a:rPr lang="fr-FR" dirty="0"/>
              <a:t>	</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213</a:t>
            </a:fld>
            <a:endParaRPr lang="fr-FR"/>
          </a:p>
        </p:txBody>
      </p:sp>
    </p:spTree>
    <p:extLst>
      <p:ext uri="{BB962C8B-B14F-4D97-AF65-F5344CB8AC3E}">
        <p14:creationId xmlns:p14="http://schemas.microsoft.com/office/powerpoint/2010/main" val="317278052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214</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385823569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215</a:t>
            </a:fld>
            <a:endParaRPr lang="fr-F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216</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217</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218</a:t>
            </a:fld>
            <a:endParaRPr lang="fr-FR"/>
          </a:p>
        </p:txBody>
      </p:sp>
    </p:spTree>
    <p:extLst>
      <p:ext uri="{BB962C8B-B14F-4D97-AF65-F5344CB8AC3E}">
        <p14:creationId xmlns:p14="http://schemas.microsoft.com/office/powerpoint/2010/main" val="244893252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219</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en-GB" altLang="en-US" dirty="0"/>
              <a:t>http://stackoverflow.com/questions/19267255/how-to-show-page-number-n-of-n-using-xslt-in-pdf-report</a:t>
            </a:r>
          </a:p>
          <a:p>
            <a:pPr eaLnBrk="1" hangingPunct="1"/>
            <a:endParaRPr lang="en-GB" altLang="en-US" dirty="0"/>
          </a:p>
          <a:p>
            <a:pPr eaLnBrk="1" hangingPunct="1"/>
            <a:r>
              <a:rPr lang="en-GB" altLang="en-US" dirty="0"/>
              <a:t>https://www.w3.org/TR/xslfo20/#fo_page-number-citation-last</a:t>
            </a:r>
          </a:p>
        </p:txBody>
      </p:sp>
    </p:spTree>
    <p:extLst>
      <p:ext uri="{BB962C8B-B14F-4D97-AF65-F5344CB8AC3E}">
        <p14:creationId xmlns:p14="http://schemas.microsoft.com/office/powerpoint/2010/main" val="385823569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804763" indent="-309524">
              <a:defRPr>
                <a:solidFill>
                  <a:schemeClr val="tx1"/>
                </a:solidFill>
                <a:latin typeface="Arial" panose="020B0604020202020204" pitchFamily="34" charset="0"/>
              </a:defRPr>
            </a:lvl2pPr>
            <a:lvl3pPr marL="1238098" indent="-247620">
              <a:defRPr>
                <a:solidFill>
                  <a:schemeClr val="tx1"/>
                </a:solidFill>
                <a:latin typeface="Arial" panose="020B0604020202020204" pitchFamily="34" charset="0"/>
              </a:defRPr>
            </a:lvl3pPr>
            <a:lvl4pPr marL="1733337" indent="-247620">
              <a:defRPr>
                <a:solidFill>
                  <a:schemeClr val="tx1"/>
                </a:solidFill>
                <a:latin typeface="Arial" panose="020B0604020202020204" pitchFamily="34" charset="0"/>
              </a:defRPr>
            </a:lvl4pPr>
            <a:lvl5pPr marL="2228576" indent="-247620">
              <a:defRPr>
                <a:solidFill>
                  <a:schemeClr val="tx1"/>
                </a:solidFill>
                <a:latin typeface="Arial" panose="020B0604020202020204" pitchFamily="34" charset="0"/>
              </a:defRPr>
            </a:lvl5pPr>
            <a:lvl6pPr marL="2723815" indent="-247620" eaLnBrk="0" fontAlgn="base" hangingPunct="0">
              <a:spcBef>
                <a:spcPct val="0"/>
              </a:spcBef>
              <a:spcAft>
                <a:spcPct val="0"/>
              </a:spcAft>
              <a:defRPr>
                <a:solidFill>
                  <a:schemeClr val="tx1"/>
                </a:solidFill>
                <a:latin typeface="Arial" panose="020B0604020202020204" pitchFamily="34" charset="0"/>
              </a:defRPr>
            </a:lvl6pPr>
            <a:lvl7pPr marL="3219054" indent="-247620" eaLnBrk="0" fontAlgn="base" hangingPunct="0">
              <a:spcBef>
                <a:spcPct val="0"/>
              </a:spcBef>
              <a:spcAft>
                <a:spcPct val="0"/>
              </a:spcAft>
              <a:defRPr>
                <a:solidFill>
                  <a:schemeClr val="tx1"/>
                </a:solidFill>
                <a:latin typeface="Arial" panose="020B0604020202020204" pitchFamily="34" charset="0"/>
              </a:defRPr>
            </a:lvl7pPr>
            <a:lvl8pPr marL="3714293" indent="-247620" eaLnBrk="0" fontAlgn="base" hangingPunct="0">
              <a:spcBef>
                <a:spcPct val="0"/>
              </a:spcBef>
              <a:spcAft>
                <a:spcPct val="0"/>
              </a:spcAft>
              <a:defRPr>
                <a:solidFill>
                  <a:schemeClr val="tx1"/>
                </a:solidFill>
                <a:latin typeface="Arial" panose="020B0604020202020204" pitchFamily="34" charset="0"/>
              </a:defRPr>
            </a:lvl8pPr>
            <a:lvl9pPr marL="4209532" indent="-247620" eaLnBrk="0" fontAlgn="base" hangingPunct="0">
              <a:spcBef>
                <a:spcPct val="0"/>
              </a:spcBef>
              <a:spcAft>
                <a:spcPct val="0"/>
              </a:spcAft>
              <a:defRPr>
                <a:solidFill>
                  <a:schemeClr val="tx1"/>
                </a:solidFill>
                <a:latin typeface="Arial" panose="020B0604020202020204" pitchFamily="34" charset="0"/>
              </a:defRPr>
            </a:lvl9pPr>
          </a:lstStyle>
          <a:p>
            <a:fld id="{89009575-A0BB-41D0-AEAF-1BDDE0E04F6F}" type="slidenum">
              <a:rPr lang="en-US" altLang="en-US"/>
              <a:pPr/>
              <a:t>220</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r>
              <a:rPr lang="fr-FR" dirty="0"/>
              <a:t>java -</a:t>
            </a:r>
            <a:r>
              <a:rPr lang="fr-FR" dirty="0" err="1"/>
              <a:t>cp</a:t>
            </a:r>
            <a:r>
              <a:rPr lang="fr-FR" dirty="0"/>
              <a:t> "../</a:t>
            </a:r>
            <a:r>
              <a:rPr lang="fr-FR" dirty="0" err="1"/>
              <a:t>fop</a:t>
            </a:r>
            <a:r>
              <a:rPr lang="fr-FR" dirty="0"/>
              <a:t>-0.93/</a:t>
            </a:r>
            <a:r>
              <a:rPr lang="fr-FR" dirty="0" err="1"/>
              <a:t>build</a:t>
            </a:r>
            <a:r>
              <a:rPr lang="fr-FR" dirty="0"/>
              <a:t>/fop.jar;../</a:t>
            </a:r>
            <a:r>
              <a:rPr lang="fr-FR" dirty="0" err="1"/>
              <a:t>fop</a:t>
            </a:r>
            <a:r>
              <a:rPr lang="fr-FR" dirty="0"/>
              <a:t>-0.93/lib/serializer-</a:t>
            </a:r>
            <a:r>
              <a:rPr lang="fr-FR" i="1" dirty="0"/>
              <a:t>version</a:t>
            </a:r>
            <a:r>
              <a:rPr lang="fr-FR" dirty="0"/>
              <a:t>.jar;\ ../</a:t>
            </a:r>
            <a:r>
              <a:rPr lang="fr-FR" dirty="0" err="1"/>
              <a:t>fop</a:t>
            </a:r>
            <a:r>
              <a:rPr lang="fr-FR" dirty="0"/>
              <a:t>-0.93/lib/commons-logging-</a:t>
            </a:r>
            <a:r>
              <a:rPr lang="fr-FR" i="1" dirty="0"/>
              <a:t>version</a:t>
            </a:r>
            <a:r>
              <a:rPr lang="fr-FR" dirty="0"/>
              <a:t>.jar;../</a:t>
            </a:r>
            <a:r>
              <a:rPr lang="fr-FR" dirty="0" err="1"/>
              <a:t>fop</a:t>
            </a:r>
            <a:r>
              <a:rPr lang="fr-FR" dirty="0"/>
              <a:t>-0.93/lib/commons-io-</a:t>
            </a:r>
            <a:r>
              <a:rPr lang="fr-FR" i="1" dirty="0"/>
              <a:t>version</a:t>
            </a:r>
            <a:r>
              <a:rPr lang="fr-FR" dirty="0"/>
              <a:t>.jar" \ </a:t>
            </a:r>
            <a:r>
              <a:rPr lang="fr-FR" dirty="0" err="1"/>
              <a:t>org.apache.fop.fonts.apps.TTFReader</a:t>
            </a:r>
            <a:r>
              <a:rPr lang="fr-FR" dirty="0"/>
              <a:t> \ /WINDOWS/FONTS/GARA.TTF fonts/garamond.xml</a:t>
            </a:r>
          </a:p>
          <a:p>
            <a:pPr eaLnBrk="1" hangingPunct="1"/>
            <a:endParaRPr lang="fr-FR" altLang="en-US" dirty="0"/>
          </a:p>
          <a:p>
            <a:pPr eaLnBrk="1" hangingPunct="1"/>
            <a:r>
              <a:rPr lang="en-US" sz="1300" b="1" i="1" dirty="0">
                <a:latin typeface="Arial" panose="020B0604020202020204" pitchFamily="34" charset="0"/>
              </a:rPr>
              <a:t>Your Java CLASSPATH must include the </a:t>
            </a:r>
            <a:r>
              <a:rPr lang="en-US" b="1" i="1" dirty="0"/>
              <a:t>fop.jar</a:t>
            </a:r>
            <a:r>
              <a:rPr lang="en-US" sz="1300" b="1" i="1" dirty="0">
                <a:latin typeface="Arial" panose="020B0604020202020204" pitchFamily="34" charset="0"/>
              </a:rPr>
              <a:t> and the other jar files shown in the example. These files are included with the FOP distribution.</a:t>
            </a:r>
            <a:endParaRPr lang="en-GB" altLang="en-US" b="1" i="1" dirty="0"/>
          </a:p>
        </p:txBody>
      </p:sp>
    </p:spTree>
    <p:extLst>
      <p:ext uri="{BB962C8B-B14F-4D97-AF65-F5344CB8AC3E}">
        <p14:creationId xmlns:p14="http://schemas.microsoft.com/office/powerpoint/2010/main" val="385823569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a:noFill/>
        </p:spPr>
        <p:txBody>
          <a:bodyPr/>
          <a:lstStyle/>
          <a:p>
            <a:pPr eaLnBrk="1" hangingPunct="1"/>
            <a:r>
              <a:rPr lang="fr-FR" sz="1050" b="1" dirty="0">
                <a:solidFill>
                  <a:srgbClr val="000000"/>
                </a:solidFill>
                <a:cs typeface="Courier New" pitchFamily="49" charset="0"/>
              </a:rPr>
              <a:t>Exemple d'appel de FOP comme programme JAVA externe en PHP :</a:t>
            </a:r>
            <a:br>
              <a:rPr lang="fr-FR" sz="1050" b="1" dirty="0">
                <a:solidFill>
                  <a:srgbClr val="000000"/>
                </a:solidFill>
                <a:cs typeface="Courier New" pitchFamily="49" charset="0"/>
              </a:rPr>
            </a:br>
            <a:r>
              <a:rPr lang="fr-FR" sz="1050" dirty="0" err="1">
                <a:solidFill>
                  <a:srgbClr val="000000"/>
                </a:solidFill>
                <a:cs typeface="Courier New" pitchFamily="49" charset="0"/>
              </a:rPr>
              <a:t>function</a:t>
            </a:r>
            <a:r>
              <a:rPr lang="fr-FR" sz="1050" dirty="0">
                <a:solidFill>
                  <a:srgbClr val="000000"/>
                </a:solidFill>
                <a:cs typeface="Courier New" pitchFamily="49" charset="0"/>
              </a:rPr>
              <a:t> </a:t>
            </a:r>
            <a:r>
              <a:rPr lang="fr-FR" sz="1050" dirty="0" err="1">
                <a:solidFill>
                  <a:srgbClr val="000000"/>
                </a:solidFill>
                <a:cs typeface="Courier New" pitchFamily="49" charset="0"/>
              </a:rPr>
              <a:t>exec_fop</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r>
              <a:rPr lang="fr-FR" sz="1050" dirty="0" err="1">
                <a:solidFill>
                  <a:srgbClr val="000000"/>
                </a:solidFill>
                <a:cs typeface="Courier New" pitchFamily="49" charset="0"/>
              </a:rPr>
              <a:t>null</a:t>
            </a:r>
            <a:r>
              <a:rPr lang="fr-FR" sz="1050" dirty="0">
                <a:solidFill>
                  <a:srgbClr val="000000"/>
                </a:solidFill>
                <a:cs typeface="Courier New" pitchFamily="49" charset="0"/>
              </a:rPr>
              <a:t>, $retour=false) {</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is_null</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 "C:\…\fop C:\…\myfile.fo …" ;</a:t>
            </a:r>
            <a:br>
              <a:rPr lang="fr-FR" sz="1050" dirty="0">
                <a:solidFill>
                  <a:srgbClr val="000000"/>
                </a:solidFill>
                <a:cs typeface="Courier New" pitchFamily="49" charset="0"/>
              </a:rPr>
            </a:br>
            <a:r>
              <a:rPr lang="fr-FR" sz="1050" dirty="0">
                <a:solidFill>
                  <a:srgbClr val="000000"/>
                </a:solidFill>
                <a:cs typeface="Courier New" pitchFamily="49" charset="0"/>
              </a:rPr>
              <a:t>  $cmd = "java </a:t>
            </a:r>
            <a:r>
              <a:rPr lang="fr-FR" sz="1050" dirty="0" err="1">
                <a:solidFill>
                  <a:srgbClr val="000000"/>
                </a:solidFill>
                <a:cs typeface="Courier New" pitchFamily="49" charset="0"/>
              </a:rPr>
              <a:t>org.apache.fop.apps.Fop</a:t>
            </a:r>
            <a:r>
              <a:rPr lang="fr-FR" sz="1050" dirty="0">
                <a:solidFill>
                  <a:srgbClr val="000000"/>
                </a:solidFill>
                <a:cs typeface="Courier New" pitchFamily="49" charset="0"/>
              </a:rPr>
              <a:t>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f_src</a:t>
            </a:r>
            <a:r>
              <a:rPr lang="fr-FR" sz="1050" dirty="0">
                <a:solidFill>
                  <a:srgbClr val="000000"/>
                </a:solidFill>
                <a:cs typeface="Courier New" pitchFamily="49" charset="0"/>
              </a:rPr>
              <a:t>) . " " . </a:t>
            </a:r>
            <a:r>
              <a:rPr lang="fr-FR" sz="1050" dirty="0" err="1">
                <a:solidFill>
                  <a:srgbClr val="000000"/>
                </a:solidFill>
                <a:cs typeface="Courier New" pitchFamily="49" charset="0"/>
              </a:rPr>
              <a:t>escapeshellarg</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system ($cmd, $</a:t>
            </a:r>
            <a:r>
              <a:rPr lang="fr-FR" sz="1050" dirty="0" err="1">
                <a:solidFill>
                  <a:srgbClr val="000000"/>
                </a:solidFill>
                <a:cs typeface="Courier New" pitchFamily="49" charset="0"/>
              </a:rPr>
              <a:t>retval</a:t>
            </a:r>
            <a:r>
              <a:rPr lang="fr-FR" sz="1050" dirty="0">
                <a:solidFill>
                  <a:srgbClr val="000000"/>
                </a:solidFill>
                <a:cs typeface="Courier New" pitchFamily="49" charset="0"/>
              </a:rPr>
              <a:t>);</a:t>
            </a:r>
            <a:br>
              <a:rPr lang="fr-FR" sz="1050" dirty="0">
                <a:solidFill>
                  <a:srgbClr val="000000"/>
                </a:solidFill>
                <a:cs typeface="Courier New" pitchFamily="49" charset="0"/>
              </a:rPr>
            </a:br>
            <a:r>
              <a:rPr lang="fr-FR" sz="1050" dirty="0">
                <a:solidFill>
                  <a:srgbClr val="000000"/>
                </a:solidFill>
                <a:cs typeface="Courier New" pitchFamily="49" charset="0"/>
              </a:rPr>
              <a:t>  if ($</a:t>
            </a:r>
            <a:r>
              <a:rPr lang="fr-FR" sz="1050" dirty="0" err="1">
                <a:solidFill>
                  <a:srgbClr val="000000"/>
                </a:solidFill>
                <a:cs typeface="Courier New" pitchFamily="49" charset="0"/>
              </a:rPr>
              <a:t>retval</a:t>
            </a:r>
            <a:r>
              <a:rPr lang="fr-FR" sz="1050" dirty="0">
                <a:solidFill>
                  <a:srgbClr val="000000"/>
                </a:solidFill>
                <a:cs typeface="Courier New" pitchFamily="49" charset="0"/>
              </a:rPr>
              <a:t> == 0) { if ($retour) return </a:t>
            </a:r>
            <a:r>
              <a:rPr lang="fr-FR" sz="1050" dirty="0" err="1">
                <a:solidFill>
                  <a:srgbClr val="000000"/>
                </a:solidFill>
                <a:cs typeface="Courier New" pitchFamily="49" charset="0"/>
              </a:rPr>
              <a:t>file_get_contents</a:t>
            </a:r>
            <a:r>
              <a:rPr lang="fr-FR" sz="1050" dirty="0">
                <a:solidFill>
                  <a:srgbClr val="000000"/>
                </a:solidFill>
                <a:cs typeface="Courier New" pitchFamily="49" charset="0"/>
              </a:rPr>
              <a:t> ($</a:t>
            </a:r>
            <a:r>
              <a:rPr lang="fr-FR" sz="1050" dirty="0" err="1">
                <a:solidFill>
                  <a:srgbClr val="000000"/>
                </a:solidFill>
                <a:cs typeface="Courier New" pitchFamily="49" charset="0"/>
              </a:rPr>
              <a:t>f_dest</a:t>
            </a:r>
            <a:r>
              <a:rPr lang="fr-FR" sz="1050" dirty="0">
                <a:solidFill>
                  <a:srgbClr val="000000"/>
                </a:solidFill>
                <a:cs typeface="Courier New" pitchFamily="49" charset="0"/>
              </a:rPr>
              <a:t>); else return </a:t>
            </a:r>
            <a:r>
              <a:rPr lang="fr-FR" sz="1050" dirty="0" err="1">
                <a:solidFill>
                  <a:srgbClr val="000000"/>
                </a:solidFill>
                <a:cs typeface="Courier New" pitchFamily="49" charset="0"/>
              </a:rPr>
              <a:t>true</a:t>
            </a:r>
            <a:r>
              <a:rPr lang="fr-FR" sz="1050" dirty="0">
                <a:solidFill>
                  <a:srgbClr val="000000"/>
                </a:solidFill>
                <a:cs typeface="Courier New" pitchFamily="49" charset="0"/>
              </a:rPr>
              <a:t>; }</a:t>
            </a:r>
            <a:br>
              <a:rPr lang="fr-FR" sz="1050" dirty="0">
                <a:solidFill>
                  <a:srgbClr val="000000"/>
                </a:solidFill>
                <a:cs typeface="Courier New" pitchFamily="49" charset="0"/>
              </a:rPr>
            </a:br>
            <a:r>
              <a:rPr lang="fr-FR" sz="1050" dirty="0">
                <a:solidFill>
                  <a:srgbClr val="000000"/>
                </a:solidFill>
                <a:cs typeface="Courier New" pitchFamily="49" charset="0"/>
              </a:rPr>
              <a:t>  return false; </a:t>
            </a:r>
            <a:br>
              <a:rPr lang="fr-FR" sz="1050" dirty="0">
                <a:solidFill>
                  <a:srgbClr val="000000"/>
                </a:solidFill>
                <a:cs typeface="Courier New" pitchFamily="49" charset="0"/>
              </a:rPr>
            </a:br>
            <a:r>
              <a:rPr lang="fr-FR" sz="1050" dirty="0">
                <a:solidFill>
                  <a:srgbClr val="000000"/>
                </a:solidFill>
                <a:cs typeface="Courier New" pitchFamily="49" charset="0"/>
              </a:rPr>
              <a:t>}</a:t>
            </a:r>
          </a:p>
        </p:txBody>
      </p:sp>
    </p:spTree>
    <p:extLst>
      <p:ext uri="{BB962C8B-B14F-4D97-AF65-F5344CB8AC3E}">
        <p14:creationId xmlns:p14="http://schemas.microsoft.com/office/powerpoint/2010/main" val="63866341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222</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Adresse de téléchargement : https://eclipse.org/downloads/</a:t>
            </a:r>
          </a:p>
          <a:p>
            <a:r>
              <a:rPr lang="fr-FR" dirty="0"/>
              <a:t>http://fappel.github.io/FOP</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23</a:t>
            </a:fld>
            <a:endParaRPr lang="fr-F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223</a:t>
            </a:fld>
            <a:endParaRPr lang="fr-F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224</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618" name="Rectangle 1026"/>
          <p:cNvSpPr>
            <a:spLocks noGrp="1" noRot="1" noChangeAspect="1" noChangeArrowheads="1" noTextEdit="1"/>
          </p:cNvSpPr>
          <p:nvPr>
            <p:ph type="sldImg"/>
          </p:nvPr>
        </p:nvSpPr>
        <p:spPr>
          <a:ln/>
        </p:spPr>
      </p:sp>
      <p:sp>
        <p:nvSpPr>
          <p:cNvPr id="203161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228</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230</a:t>
            </a:fld>
            <a:endParaRPr lang="fr-F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231</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a:t>
            </a:fld>
            <a:endParaRPr lang="fr-F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233</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235</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1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2" name="Rectangle 2"/>
          <p:cNvSpPr>
            <a:spLocks noGrp="1" noRot="1" noChangeAspect="1" noChangeArrowheads="1" noTextEdit="1"/>
          </p:cNvSpPr>
          <p:nvPr>
            <p:ph type="sldImg"/>
          </p:nvPr>
        </p:nvSpPr>
        <p:spPr>
          <a:ln/>
        </p:spPr>
      </p:sp>
      <p:sp>
        <p:nvSpPr>
          <p:cNvPr id="124416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243</a:t>
            </a:fld>
            <a:endParaRPr lang="fr-FR"/>
          </a:p>
        </p:txBody>
      </p:sp>
    </p:spTree>
    <p:extLst>
      <p:ext uri="{BB962C8B-B14F-4D97-AF65-F5344CB8AC3E}">
        <p14:creationId xmlns:p14="http://schemas.microsoft.com/office/powerpoint/2010/main" val="151460760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r>
              <a:rPr lang="fr-FR" sz="1050" b="1" dirty="0">
                <a:ea typeface="MS Mincho" pitchFamily="49" charset="-128"/>
              </a:rPr>
              <a:t>Exemple d'intégration avec &lt;</a:t>
            </a:r>
            <a:r>
              <a:rPr lang="fr-FR" sz="1050" b="1" dirty="0" err="1">
                <a:ea typeface="MS Mincho" pitchFamily="49" charset="-128"/>
              </a:rPr>
              <a:t>embed</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embed</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a:t>
            </a:r>
            <a:r>
              <a:rPr lang="fr-FR" sz="1050" dirty="0" err="1">
                <a:ea typeface="MS Mincho" pitchFamily="49" charset="-128"/>
              </a:rPr>
              <a:t>src</a:t>
            </a:r>
            <a:r>
              <a:rPr lang="fr-FR" sz="1050" dirty="0">
                <a:ea typeface="MS Mincho" pitchFamily="49" charset="-128"/>
              </a:rPr>
              <a:t>="file.svg"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pluginspage</a:t>
            </a:r>
            <a:r>
              <a:rPr lang="fr-FR" sz="1050" dirty="0">
                <a:ea typeface="MS Mincho" pitchFamily="49" charset="-128"/>
              </a:rPr>
              <a:t>="http://www.adobe.com/svg/viewer/install/" </a:t>
            </a:r>
            <a:r>
              <a:rPr lang="fr-FR" sz="1050" dirty="0" err="1">
                <a:ea typeface="MS Mincho" pitchFamily="49" charset="-128"/>
              </a:rPr>
              <a:t>align</a:t>
            </a:r>
            <a:r>
              <a:rPr lang="fr-FR" sz="1050" dirty="0">
                <a:ea typeface="MS Mincho" pitchFamily="49" charset="-128"/>
              </a:rPr>
              <a:t>="right" /&gt;</a:t>
            </a:r>
          </a:p>
          <a:p>
            <a:pPr eaLnBrk="1" hangingPunct="1"/>
            <a:endParaRPr lang="fr-FR" sz="1050" dirty="0">
              <a:ea typeface="MS Mincho" pitchFamily="49" charset="-128"/>
            </a:endParaRPr>
          </a:p>
          <a:p>
            <a:pPr eaLnBrk="1" hangingPunct="1"/>
            <a:r>
              <a:rPr lang="fr-FR" sz="1050" b="1" dirty="0">
                <a:ea typeface="MS Mincho" pitchFamily="49" charset="-128"/>
              </a:rPr>
              <a:t>Exemple d'intégration avec &lt;</a:t>
            </a:r>
            <a:r>
              <a:rPr lang="fr-FR" sz="1050" b="1" dirty="0" err="1">
                <a:ea typeface="MS Mincho" pitchFamily="49" charset="-128"/>
              </a:rPr>
              <a:t>object</a:t>
            </a:r>
            <a:r>
              <a:rPr lang="fr-FR" sz="1050" b="1" dirty="0">
                <a:ea typeface="MS Mincho" pitchFamily="49" charset="-128"/>
              </a:rPr>
              <a:t>&gt; :</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 type="image/</a:t>
            </a:r>
            <a:r>
              <a:rPr lang="fr-FR" sz="1050" dirty="0" err="1">
                <a:ea typeface="MS Mincho" pitchFamily="49" charset="-128"/>
              </a:rPr>
              <a:t>svg</a:t>
            </a:r>
            <a:r>
              <a:rPr lang="fr-FR" sz="1050" dirty="0">
                <a:ea typeface="MS Mincho" pitchFamily="49" charset="-128"/>
              </a:rPr>
              <a:t>+</a:t>
            </a:r>
            <a:r>
              <a:rPr lang="fr-FR" sz="1050" dirty="0" err="1">
                <a:ea typeface="MS Mincho" pitchFamily="49" charset="-128"/>
              </a:rPr>
              <a:t>xml</a:t>
            </a:r>
            <a:r>
              <a:rPr lang="fr-FR" sz="1050" dirty="0">
                <a:ea typeface="MS Mincho" pitchFamily="49" charset="-128"/>
              </a:rPr>
              <a:t>" id="</a:t>
            </a:r>
            <a:r>
              <a:rPr lang="fr-FR" sz="1050" dirty="0" err="1">
                <a:ea typeface="MS Mincho" pitchFamily="49" charset="-128"/>
              </a:rPr>
              <a:t>myfirstsvginhtml</a:t>
            </a:r>
            <a:r>
              <a:rPr lang="fr-FR" sz="1050" dirty="0">
                <a:ea typeface="MS Mincho" pitchFamily="49" charset="-128"/>
              </a:rPr>
              <a:t>" data="file.svg" </a:t>
            </a:r>
            <a:r>
              <a:rPr lang="fr-FR" sz="1050" dirty="0" err="1">
                <a:ea typeface="MS Mincho" pitchFamily="49" charset="-128"/>
              </a:rPr>
              <a:t>width</a:t>
            </a:r>
            <a:r>
              <a:rPr lang="fr-FR" sz="1050" dirty="0">
                <a:ea typeface="MS Mincho" pitchFamily="49" charset="-128"/>
              </a:rPr>
              <a:t>="50%" </a:t>
            </a:r>
            <a:r>
              <a:rPr lang="fr-FR" sz="1050" dirty="0" err="1">
                <a:ea typeface="MS Mincho" pitchFamily="49" charset="-128"/>
              </a:rPr>
              <a:t>height</a:t>
            </a:r>
            <a:r>
              <a:rPr lang="fr-FR" sz="1050" dirty="0">
                <a:ea typeface="MS Mincho" pitchFamily="49" charset="-128"/>
              </a:rPr>
              <a:t>="50%" </a:t>
            </a:r>
            <a:r>
              <a:rPr lang="fr-FR" sz="1050" dirty="0" err="1">
                <a:ea typeface="MS Mincho" pitchFamily="49" charset="-128"/>
              </a:rPr>
              <a:t>align</a:t>
            </a:r>
            <a:r>
              <a:rPr lang="fr-FR" sz="1050" dirty="0">
                <a:ea typeface="MS Mincho" pitchFamily="49" charset="-128"/>
              </a:rPr>
              <a:t>="right" </a:t>
            </a:r>
            <a:r>
              <a:rPr lang="fr-FR" sz="1050" dirty="0" err="1">
                <a:ea typeface="MS Mincho" pitchFamily="49" charset="-128"/>
              </a:rPr>
              <a:t>codebase</a:t>
            </a:r>
            <a:r>
              <a:rPr lang="fr-FR" sz="1050" dirty="0">
                <a:ea typeface="MS Mincho" pitchFamily="49" charset="-128"/>
              </a:rPr>
              <a:t>="http://www.adobe.com/svg/viewer/install/"&gt;</a:t>
            </a:r>
          </a:p>
          <a:p>
            <a:pPr eaLnBrk="1" hangingPunct="1"/>
            <a:r>
              <a:rPr lang="fr-FR" sz="1050" dirty="0">
                <a:ea typeface="MS Mincho" pitchFamily="49" charset="-128"/>
              </a:rPr>
              <a:t>Si vous ne disposez pas d'une visionneuse, cliquez &lt;a </a:t>
            </a:r>
            <a:r>
              <a:rPr lang="fr-FR" sz="1050" dirty="0" err="1">
                <a:ea typeface="MS Mincho" pitchFamily="49" charset="-128"/>
              </a:rPr>
              <a:t>href</a:t>
            </a:r>
            <a:r>
              <a:rPr lang="fr-FR" sz="1050" dirty="0">
                <a:ea typeface="MS Mincho" pitchFamily="49" charset="-128"/>
              </a:rPr>
              <a:t>="http://www.adobe.com/svg/viewer/install/"&gt;ICI&lt;/a&gt;</a:t>
            </a:r>
          </a:p>
          <a:p>
            <a:pPr eaLnBrk="1" hangingPunct="1"/>
            <a:r>
              <a:rPr lang="fr-FR" sz="1050" dirty="0">
                <a:ea typeface="MS Mincho" pitchFamily="49" charset="-128"/>
              </a:rPr>
              <a:t>&lt;/</a:t>
            </a:r>
            <a:r>
              <a:rPr lang="fr-FR" sz="1050" dirty="0" err="1">
                <a:ea typeface="MS Mincho" pitchFamily="49" charset="-128"/>
              </a:rPr>
              <a:t>object</a:t>
            </a:r>
            <a:r>
              <a:rPr lang="fr-FR" sz="1050" dirty="0">
                <a:ea typeface="MS Mincho" pitchFamily="49" charset="-128"/>
              </a:rPr>
              <a:t>&gt;</a:t>
            </a:r>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244</a:t>
            </a:fld>
            <a:endParaRPr lang="fr-FR"/>
          </a:p>
        </p:txBody>
      </p:sp>
    </p:spTree>
    <p:extLst>
      <p:ext uri="{BB962C8B-B14F-4D97-AF65-F5344CB8AC3E}">
        <p14:creationId xmlns:p14="http://schemas.microsoft.com/office/powerpoint/2010/main" val="362756346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245</a:t>
            </a:fld>
            <a:endParaRPr lang="fr-F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XSL-&gt;html</a:t>
            </a:r>
          </a:p>
          <a:p>
            <a:r>
              <a:rPr lang="fr-FR" sz="1050" dirty="0"/>
              <a:t>&lt;</a:t>
            </a:r>
            <a:r>
              <a:rPr lang="fr-FR" sz="1050" dirty="0" err="1"/>
              <a:t>xsl:template</a:t>
            </a:r>
            <a:r>
              <a:rPr lang="fr-FR" sz="1050" dirty="0"/>
              <a:t> match=</a:t>
            </a:r>
            <a:r>
              <a:rPr lang="en-US" sz="1050" dirty="0"/>
              <a:t>"</a:t>
            </a:r>
            <a:r>
              <a:rPr lang="fr-FR" sz="1050" dirty="0"/>
              <a:t>info</a:t>
            </a:r>
            <a:r>
              <a:rPr lang="en-US" sz="1050" dirty="0"/>
              <a:t>“ </a:t>
            </a:r>
            <a:r>
              <a:rPr lang="fr-FR" sz="1050" dirty="0"/>
              <a:t>&gt;</a:t>
            </a:r>
          </a:p>
          <a:p>
            <a:r>
              <a:rPr lang="en-US" sz="1050" dirty="0"/>
              <a:t>    &lt;div&gt;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div</a:t>
            </a:r>
            <a:r>
              <a:rPr lang="fr-FR" sz="1050" dirty="0"/>
              <a:t>&gt;</a:t>
            </a:r>
          </a:p>
          <a:p>
            <a:r>
              <a:rPr lang="fr-FR" sz="1050" dirty="0"/>
              <a:t>&lt;/</a:t>
            </a:r>
            <a:r>
              <a:rPr lang="fr-FR" sz="1050" dirty="0" err="1"/>
              <a:t>xsl:template</a:t>
            </a:r>
            <a:r>
              <a:rPr lang="fr-FR" sz="1050" dirty="0"/>
              <a:t>&gt;</a:t>
            </a:r>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246</a:t>
            </a:fld>
            <a:endParaRPr lang="fr-FR"/>
          </a:p>
        </p:txBody>
      </p:sp>
    </p:spTree>
    <p:extLst>
      <p:ext uri="{BB962C8B-B14F-4D97-AF65-F5344CB8AC3E}">
        <p14:creationId xmlns:p14="http://schemas.microsoft.com/office/powerpoint/2010/main" val="232823027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050" b="1" dirty="0"/>
              <a:t>Usage XSL-&gt;</a:t>
            </a:r>
            <a:r>
              <a:rPr lang="fr-FR" sz="1050" b="1" dirty="0" err="1"/>
              <a:t>pdf</a:t>
            </a:r>
            <a:endParaRPr lang="fr-FR" sz="1050" b="1" dirty="0"/>
          </a:p>
          <a:p>
            <a:r>
              <a:rPr lang="fr-FR" sz="1050" dirty="0"/>
              <a:t>&lt;</a:t>
            </a:r>
            <a:r>
              <a:rPr lang="fr-FR" sz="1050" dirty="0" err="1"/>
              <a:t>xsl:template</a:t>
            </a:r>
            <a:r>
              <a:rPr lang="fr-FR" sz="1050" dirty="0"/>
              <a:t> match=« info » &gt;</a:t>
            </a:r>
          </a:p>
          <a:p>
            <a:r>
              <a:rPr lang="fr-FR" sz="1050" dirty="0"/>
              <a:t>   &lt;</a:t>
            </a:r>
            <a:r>
              <a:rPr lang="fr-FR" sz="1050" dirty="0" err="1"/>
              <a:t>fo:block</a:t>
            </a:r>
            <a:r>
              <a:rPr lang="fr-FR" sz="1050" dirty="0"/>
              <a:t>&gt;</a:t>
            </a:r>
          </a:p>
          <a:p>
            <a:r>
              <a:rPr lang="en-US" sz="1050" dirty="0"/>
              <a:t>       &lt;</a:t>
            </a:r>
            <a:r>
              <a:rPr lang="en-US" sz="1050" dirty="0" err="1"/>
              <a:t>fo:instream</a:t>
            </a:r>
            <a:r>
              <a:rPr lang="en-US" sz="1050" dirty="0"/>
              <a:t>-foreign-object margin-left="10%" scaling="uniform" content-height="scale-to-fit" content-width="scale-to-fit" width="80%"&gt;</a:t>
            </a:r>
          </a:p>
          <a:p>
            <a:r>
              <a:rPr lang="en-US" sz="1050" dirty="0"/>
              <a:t>           &lt;</a:t>
            </a:r>
            <a:r>
              <a:rPr lang="en-US" sz="1050" dirty="0" err="1"/>
              <a:t>svg</a:t>
            </a:r>
            <a:r>
              <a:rPr lang="en-US" sz="1050" dirty="0"/>
              <a:t> </a:t>
            </a:r>
            <a:r>
              <a:rPr lang="en-US" sz="1050" dirty="0" err="1"/>
              <a:t>xmlns</a:t>
            </a:r>
            <a:r>
              <a:rPr lang="en-US" sz="1050" dirty="0"/>
              <a:t>="http://www.w3.org/2000/svg"  width="100%" height="100%" </a:t>
            </a:r>
            <a:r>
              <a:rPr lang="en-US" sz="1050" dirty="0" err="1"/>
              <a:t>viewBox</a:t>
            </a:r>
            <a:r>
              <a:rPr lang="en-US" sz="1050" dirty="0"/>
              <a:t>="0 0 580 310"&gt;</a:t>
            </a:r>
          </a:p>
          <a:p>
            <a:r>
              <a:rPr lang="fr-FR" sz="1050" dirty="0"/>
              <a:t>               &lt;</a:t>
            </a:r>
            <a:r>
              <a:rPr lang="fr-FR" sz="1050" dirty="0" err="1"/>
              <a:t>desc</a:t>
            </a:r>
            <a:r>
              <a:rPr lang="fr-FR" sz="1050" dirty="0"/>
              <a:t>&gt;Insertion de dessin&lt;/</a:t>
            </a:r>
            <a:r>
              <a:rPr lang="fr-FR" sz="1050" dirty="0" err="1"/>
              <a:t>desc</a:t>
            </a:r>
            <a:r>
              <a:rPr lang="fr-FR" sz="1050" dirty="0"/>
              <a:t>&gt;</a:t>
            </a:r>
          </a:p>
          <a:p>
            <a:r>
              <a:rPr lang="fr-FR" sz="1050" dirty="0"/>
              <a:t>	&lt;g&gt;</a:t>
            </a:r>
          </a:p>
          <a:p>
            <a:r>
              <a:rPr lang="fr-FR" sz="1050" dirty="0"/>
              <a:t>	       &lt;</a:t>
            </a:r>
            <a:r>
              <a:rPr lang="fr-FR" sz="1050" dirty="0" err="1"/>
              <a:t>rect</a:t>
            </a:r>
            <a:r>
              <a:rPr lang="fr-FR" sz="1050" dirty="0"/>
              <a:t> x=</a:t>
            </a:r>
            <a:r>
              <a:rPr lang="en-US" sz="1050" dirty="0"/>
              <a:t>“0” y="10“ width</a:t>
            </a:r>
            <a:r>
              <a:rPr lang="fr-FR" sz="1050" dirty="0"/>
              <a:t>=</a:t>
            </a:r>
            <a:r>
              <a:rPr lang="en-US" sz="1050" dirty="0"/>
              <a:t>“10“ height=“10“ fill=“BLUE”/&gt;</a:t>
            </a:r>
            <a:endParaRPr lang="fr-FR" sz="1050" dirty="0"/>
          </a:p>
          <a:p>
            <a:r>
              <a:rPr lang="fr-FR" sz="1050" dirty="0"/>
              <a:t>      	&lt;/g&gt;</a:t>
            </a:r>
          </a:p>
          <a:p>
            <a:r>
              <a:rPr lang="fr-FR" sz="1050" dirty="0"/>
              <a:t>            &lt;/</a:t>
            </a:r>
            <a:r>
              <a:rPr lang="fr-FR" sz="1050" dirty="0" err="1"/>
              <a:t>svg</a:t>
            </a:r>
            <a:r>
              <a:rPr lang="fr-FR" sz="1050" dirty="0"/>
              <a:t>&gt;</a:t>
            </a:r>
          </a:p>
          <a:p>
            <a:r>
              <a:rPr lang="fr-FR" sz="1050" dirty="0"/>
              <a:t>        &lt;/</a:t>
            </a:r>
            <a:r>
              <a:rPr lang="fr-FR" sz="1050" dirty="0" err="1"/>
              <a:t>fo:instream-foreign-object</a:t>
            </a:r>
            <a:r>
              <a:rPr lang="fr-FR" sz="1050" dirty="0"/>
              <a:t>&gt;</a:t>
            </a:r>
          </a:p>
          <a:p>
            <a:r>
              <a:rPr lang="fr-FR" sz="1050" dirty="0"/>
              <a:t>     &lt;/</a:t>
            </a:r>
            <a:r>
              <a:rPr lang="fr-FR" sz="1050" dirty="0" err="1"/>
              <a:t>fo:block</a:t>
            </a:r>
            <a:r>
              <a:rPr lang="fr-FR" sz="1050" dirty="0"/>
              <a:t>&gt;</a:t>
            </a:r>
          </a:p>
          <a:p>
            <a:r>
              <a:rPr lang="fr-FR" sz="1050" dirty="0"/>
              <a:t>&lt;/</a:t>
            </a:r>
            <a:r>
              <a:rPr lang="fr-FR" sz="1050" dirty="0" err="1"/>
              <a:t>xsl:template</a:t>
            </a:r>
            <a:r>
              <a:rPr lang="fr-FR" sz="1050" dirty="0"/>
              <a:t>&gt;</a:t>
            </a:r>
          </a:p>
          <a:p>
            <a:endParaRPr lang="fr-FR" sz="1050" b="1"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247</a:t>
            </a:fld>
            <a:endParaRPr lang="fr-FR"/>
          </a:p>
        </p:txBody>
      </p:sp>
    </p:spTree>
    <p:extLst>
      <p:ext uri="{BB962C8B-B14F-4D97-AF65-F5344CB8AC3E}">
        <p14:creationId xmlns:p14="http://schemas.microsoft.com/office/powerpoint/2010/main" val="54189340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249</a:t>
            </a:fld>
            <a:endParaRPr lang="fr-FR"/>
          </a:p>
        </p:txBody>
      </p:sp>
    </p:spTree>
    <p:extLst>
      <p:ext uri="{BB962C8B-B14F-4D97-AF65-F5344CB8AC3E}">
        <p14:creationId xmlns:p14="http://schemas.microsoft.com/office/powerpoint/2010/main" val="113116465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250</a:t>
            </a:fld>
            <a:endParaRPr lang="fr-F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lnSpcReduction="10000"/>
          </a:bodyPr>
          <a:lstStyle/>
          <a:p>
            <a:pPr eaLnBrk="1" hangingPunct="1"/>
            <a:r>
              <a:rPr lang="fr-FR" sz="1050" b="1" dirty="0"/>
              <a:t>Exemple de traitement XSL-T avec liaison XML dynamique en JS :</a:t>
            </a:r>
          </a:p>
          <a:p>
            <a:pPr eaLnBrk="1" hangingPunct="1"/>
            <a:r>
              <a:rPr lang="fr-FR" sz="1050" dirty="0" err="1"/>
              <a:t>function</a:t>
            </a:r>
            <a:r>
              <a:rPr lang="fr-FR" sz="1050" dirty="0"/>
              <a:t> </a:t>
            </a:r>
            <a:r>
              <a:rPr lang="fr-FR" sz="1050" dirty="0" err="1"/>
              <a:t>loadXMLDoc</a:t>
            </a:r>
            <a:r>
              <a:rPr lang="fr-FR" sz="1050" dirty="0"/>
              <a:t>(</a:t>
            </a:r>
            <a:r>
              <a:rPr lang="fr-FR" sz="1050" dirty="0" err="1"/>
              <a:t>fname</a:t>
            </a:r>
            <a:r>
              <a:rPr lang="fr-FR" sz="1050" dirty="0"/>
              <a:t>) {</a:t>
            </a:r>
            <a:br>
              <a:rPr lang="fr-FR" sz="1050" dirty="0"/>
            </a:br>
            <a:r>
              <a:rPr lang="fr-FR" sz="1050" dirty="0"/>
              <a:t>   var </a:t>
            </a:r>
            <a:r>
              <a:rPr lang="fr-FR" sz="1050" dirty="0" err="1"/>
              <a:t>xmlDoc</a:t>
            </a:r>
            <a:r>
              <a:rPr lang="fr-FR" sz="1050" dirty="0"/>
              <a:t>;</a:t>
            </a:r>
            <a:br>
              <a:rPr lang="fr-FR" sz="1050" dirty="0"/>
            </a:br>
            <a:r>
              <a:rPr lang="fr-FR" sz="1050" dirty="0"/>
              <a:t>   if( </a:t>
            </a:r>
            <a:r>
              <a:rPr lang="fr-FR" sz="1050" dirty="0" err="1"/>
              <a:t>window.ActiveXObject</a:t>
            </a:r>
            <a:r>
              <a:rPr lang="fr-FR" sz="1050" dirty="0"/>
              <a:t>) { // pour MSIE</a:t>
            </a:r>
            <a:br>
              <a:rPr lang="fr-FR" sz="1050" dirty="0"/>
            </a:br>
            <a:r>
              <a:rPr lang="fr-FR" sz="1050" dirty="0"/>
              <a:t>      </a:t>
            </a:r>
            <a:r>
              <a:rPr lang="fr-FR" sz="1050" dirty="0" err="1"/>
              <a:t>xmlDoc</a:t>
            </a:r>
            <a:r>
              <a:rPr lang="fr-FR" sz="1050" dirty="0"/>
              <a:t> = new </a:t>
            </a:r>
            <a:r>
              <a:rPr lang="fr-FR" sz="1050" dirty="0" err="1"/>
              <a:t>ActiveXObject</a:t>
            </a:r>
            <a:r>
              <a:rPr lang="fr-FR" sz="1050" dirty="0"/>
              <a:t>( '</a:t>
            </a:r>
            <a:r>
              <a:rPr lang="fr-FR" sz="1050" dirty="0" err="1"/>
              <a:t>Microsoft.XMLDOM</a:t>
            </a:r>
            <a:r>
              <a:rPr lang="fr-FR" sz="1050" dirty="0"/>
              <a:t>');</a:t>
            </a:r>
            <a:br>
              <a:rPr lang="fr-FR" sz="1050" dirty="0"/>
            </a:br>
            <a:r>
              <a:rPr lang="fr-FR" sz="1050" dirty="0"/>
              <a:t>   }</a:t>
            </a:r>
            <a:br>
              <a:rPr lang="fr-FR" sz="1050" dirty="0"/>
            </a:br>
            <a:r>
              <a:rPr lang="fr-FR" sz="1050" dirty="0"/>
              <a:t>   else if( </a:t>
            </a:r>
            <a:r>
              <a:rPr lang="fr-FR" sz="1050" dirty="0" err="1"/>
              <a:t>document.implementation</a:t>
            </a:r>
            <a:r>
              <a:rPr lang="fr-FR" sz="1050" dirty="0"/>
              <a:t> &amp;&amp; </a:t>
            </a:r>
            <a:r>
              <a:rPr lang="fr-FR" sz="1050" dirty="0" err="1"/>
              <a:t>document.implementation.createDocument</a:t>
            </a:r>
            <a:r>
              <a:rPr lang="fr-FR" sz="1050" dirty="0"/>
              <a:t>) { // code pour MFF</a:t>
            </a:r>
            <a:br>
              <a:rPr lang="fr-FR" sz="1050" dirty="0"/>
            </a:br>
            <a:r>
              <a:rPr lang="fr-FR" sz="1050" dirty="0"/>
              <a:t>      </a:t>
            </a:r>
            <a:r>
              <a:rPr lang="fr-FR" sz="1050" dirty="0" err="1"/>
              <a:t>xmlDoc</a:t>
            </a:r>
            <a:r>
              <a:rPr lang="fr-FR" sz="1050" dirty="0"/>
              <a:t> = </a:t>
            </a:r>
            <a:r>
              <a:rPr lang="fr-FR" sz="1050" dirty="0" err="1"/>
              <a:t>document.implementation.createDocument</a:t>
            </a:r>
            <a:r>
              <a:rPr lang="fr-FR" sz="1050" dirty="0"/>
              <a:t>('','',</a:t>
            </a:r>
            <a:r>
              <a:rPr lang="fr-FR" sz="1050" dirty="0" err="1"/>
              <a:t>null</a:t>
            </a:r>
            <a:r>
              <a:rPr lang="fr-FR" sz="1050" dirty="0"/>
              <a:t>);</a:t>
            </a:r>
            <a:br>
              <a:rPr lang="fr-FR" sz="1050" dirty="0"/>
            </a:br>
            <a:r>
              <a:rPr lang="fr-FR" sz="1050" dirty="0"/>
              <a:t>  } else { /* ne rien faire */ }</a:t>
            </a:r>
            <a:br>
              <a:rPr lang="fr-FR" sz="1050" dirty="0"/>
            </a:br>
            <a:r>
              <a:rPr lang="fr-FR" sz="1050" dirty="0"/>
              <a:t>   </a:t>
            </a:r>
            <a:r>
              <a:rPr lang="fr-FR" sz="1050" dirty="0" err="1"/>
              <a:t>xmlDoc.async</a:t>
            </a:r>
            <a:r>
              <a:rPr lang="fr-FR" sz="1050" dirty="0"/>
              <a:t> = false;</a:t>
            </a:r>
            <a:br>
              <a:rPr lang="fr-FR" sz="1050" dirty="0"/>
            </a:br>
            <a:r>
              <a:rPr lang="fr-FR" sz="1050" dirty="0"/>
              <a:t>   </a:t>
            </a:r>
            <a:r>
              <a:rPr lang="fr-FR" sz="1050" dirty="0" err="1"/>
              <a:t>xmlDoc.load</a:t>
            </a:r>
            <a:r>
              <a:rPr lang="fr-FR" sz="1050" dirty="0"/>
              <a:t>( </a:t>
            </a:r>
            <a:r>
              <a:rPr lang="fr-FR" sz="1050" dirty="0" err="1"/>
              <a:t>fname</a:t>
            </a:r>
            <a:r>
              <a:rPr lang="fr-FR" sz="1050" dirty="0"/>
              <a:t>);</a:t>
            </a:r>
            <a:br>
              <a:rPr lang="fr-FR" sz="1050" dirty="0"/>
            </a:br>
            <a:r>
              <a:rPr lang="fr-FR" sz="1050" dirty="0"/>
              <a:t>   return( </a:t>
            </a:r>
            <a:r>
              <a:rPr lang="fr-FR" sz="1050" dirty="0" err="1"/>
              <a:t>xmlDoc</a:t>
            </a:r>
            <a:r>
              <a:rPr lang="fr-FR" sz="1050" dirty="0"/>
              <a:t>);</a:t>
            </a:r>
            <a:br>
              <a:rPr lang="fr-FR" sz="1050" dirty="0"/>
            </a:br>
            <a:r>
              <a:rPr lang="fr-FR" sz="1050" dirty="0"/>
              <a:t>}</a:t>
            </a:r>
            <a:br>
              <a:rPr lang="fr-FR" sz="1050" dirty="0"/>
            </a:br>
            <a:br>
              <a:rPr lang="fr-FR" sz="1050" dirty="0"/>
            </a:br>
            <a:r>
              <a:rPr lang="fr-FR" sz="1050" dirty="0" err="1"/>
              <a:t>function</a:t>
            </a:r>
            <a:r>
              <a:rPr lang="fr-FR" sz="1050" dirty="0"/>
              <a:t> </a:t>
            </a:r>
            <a:r>
              <a:rPr lang="fr-FR" sz="1050" dirty="0" err="1"/>
              <a:t>displayResult</a:t>
            </a:r>
            <a:r>
              <a:rPr lang="fr-FR" sz="1050" dirty="0"/>
              <a:t>() {</a:t>
            </a:r>
            <a:br>
              <a:rPr lang="fr-FR" sz="1050" dirty="0"/>
            </a:br>
            <a:r>
              <a:rPr lang="fr-FR" sz="1050" dirty="0"/>
              <a:t>   </a:t>
            </a:r>
            <a:r>
              <a:rPr lang="fr-FR" sz="1050" dirty="0" err="1"/>
              <a:t>xml</a:t>
            </a:r>
            <a:r>
              <a:rPr lang="fr-FR" sz="1050" dirty="0"/>
              <a:t> = </a:t>
            </a:r>
            <a:r>
              <a:rPr lang="fr-FR" sz="1050" dirty="0" err="1"/>
              <a:t>loadXMLDoc</a:t>
            </a:r>
            <a:r>
              <a:rPr lang="fr-FR" sz="1050" dirty="0"/>
              <a:t>( 'data.xml');</a:t>
            </a:r>
            <a:br>
              <a:rPr lang="fr-FR" sz="1050" dirty="0"/>
            </a:br>
            <a:r>
              <a:rPr lang="fr-FR" sz="1050" dirty="0"/>
              <a:t>   </a:t>
            </a:r>
            <a:r>
              <a:rPr lang="fr-FR" sz="1050" dirty="0" err="1"/>
              <a:t>xsl</a:t>
            </a:r>
            <a:r>
              <a:rPr lang="fr-FR" sz="1050" dirty="0"/>
              <a:t> = </a:t>
            </a:r>
            <a:r>
              <a:rPr lang="fr-FR" sz="1050" dirty="0" err="1"/>
              <a:t>loadXMLDoc</a:t>
            </a:r>
            <a:r>
              <a:rPr lang="fr-FR" sz="1050" dirty="0"/>
              <a:t>( 'transform.xsl');</a:t>
            </a:r>
            <a:br>
              <a:rPr lang="fr-FR" sz="1050" dirty="0"/>
            </a:br>
            <a:br>
              <a:rPr lang="fr-FR" sz="1050" dirty="0"/>
            </a:br>
            <a:r>
              <a:rPr lang="fr-FR" sz="1050" dirty="0"/>
              <a:t>   if( </a:t>
            </a:r>
            <a:r>
              <a:rPr lang="fr-FR" sz="1050" dirty="0" err="1"/>
              <a:t>window.ActiveXObject</a:t>
            </a:r>
            <a:r>
              <a:rPr lang="fr-FR" sz="1050" dirty="0"/>
              <a:t>) { // MSIE</a:t>
            </a:r>
            <a:br>
              <a:rPr lang="fr-FR" sz="1050" dirty="0"/>
            </a:br>
            <a:r>
              <a:rPr lang="fr-FR" sz="1050" dirty="0"/>
              <a:t>      ex = </a:t>
            </a:r>
            <a:r>
              <a:rPr lang="fr-FR" sz="1050" dirty="0" err="1"/>
              <a:t>xml.transformNode</a:t>
            </a:r>
            <a:r>
              <a:rPr lang="fr-FR" sz="1050" dirty="0"/>
              <a:t>( </a:t>
            </a:r>
            <a:r>
              <a:rPr lang="fr-FR" sz="1050" dirty="0" err="1"/>
              <a:t>xsl</a:t>
            </a:r>
            <a:r>
              <a:rPr lang="fr-FR" sz="1050" dirty="0"/>
              <a:t>);</a:t>
            </a:r>
            <a:br>
              <a:rPr lang="fr-FR" sz="1050" dirty="0"/>
            </a:br>
            <a:r>
              <a:rPr lang="fr-FR" sz="1050" dirty="0"/>
              <a:t>      </a:t>
            </a:r>
            <a:r>
              <a:rPr lang="fr-FR" sz="1050" dirty="0" err="1"/>
              <a:t>document.body</a:t>
            </a:r>
            <a:r>
              <a:rPr lang="fr-FR" sz="1050" dirty="0"/>
              <a:t>.</a:t>
            </a:r>
            <a:r>
              <a:rPr lang="fr-FR" sz="1050" dirty="0" err="1"/>
              <a:t>innerHTML</a:t>
            </a:r>
            <a:r>
              <a:rPr lang="fr-FR" sz="1050" dirty="0"/>
              <a:t> = ex;</a:t>
            </a:r>
            <a:br>
              <a:rPr lang="fr-FR" sz="1050" dirty="0"/>
            </a:br>
            <a:r>
              <a:rPr lang="fr-FR" sz="1050" dirty="0"/>
              <a:t>   } else if( </a:t>
            </a:r>
            <a:r>
              <a:rPr lang="fr-FR" sz="1050" dirty="0" err="1"/>
              <a:t>document.implementation</a:t>
            </a:r>
            <a:r>
              <a:rPr lang="fr-FR" sz="1050" dirty="0"/>
              <a:t> &amp;&amp; </a:t>
            </a:r>
            <a:r>
              <a:rPr lang="fr-FR" sz="1050" dirty="0" err="1"/>
              <a:t>document.implementation.createDocument</a:t>
            </a:r>
            <a:r>
              <a:rPr lang="fr-FR" sz="1050" dirty="0"/>
              <a:t>) { // pour MFF</a:t>
            </a:r>
            <a:br>
              <a:rPr lang="fr-FR" sz="1050" dirty="0"/>
            </a:br>
            <a:r>
              <a:rPr lang="fr-FR" sz="1050" dirty="0"/>
              <a:t>      </a:t>
            </a:r>
            <a:r>
              <a:rPr lang="fr-FR" sz="1050" dirty="0" err="1"/>
              <a:t>xsltProcessor</a:t>
            </a:r>
            <a:r>
              <a:rPr lang="fr-FR" sz="1050" dirty="0"/>
              <a:t> = new </a:t>
            </a:r>
            <a:r>
              <a:rPr lang="fr-FR" sz="1050" dirty="0" err="1"/>
              <a:t>XSLTProcessor</a:t>
            </a:r>
            <a:r>
              <a:rPr lang="fr-FR" sz="1050" dirty="0"/>
              <a:t>();</a:t>
            </a:r>
            <a:br>
              <a:rPr lang="fr-FR" sz="1050" dirty="0"/>
            </a:br>
            <a:r>
              <a:rPr lang="fr-FR" sz="1050" dirty="0"/>
              <a:t>      </a:t>
            </a:r>
            <a:r>
              <a:rPr lang="fr-FR" sz="1050" dirty="0" err="1"/>
              <a:t>xsltProcessor.importStylesheet</a:t>
            </a:r>
            <a:r>
              <a:rPr lang="fr-FR" sz="1050" dirty="0"/>
              <a:t>( </a:t>
            </a:r>
            <a:r>
              <a:rPr lang="fr-FR" sz="1050" dirty="0" err="1"/>
              <a:t>xsl</a:t>
            </a:r>
            <a:r>
              <a:rPr lang="fr-FR" sz="1050" dirty="0"/>
              <a:t>);</a:t>
            </a:r>
            <a:br>
              <a:rPr lang="fr-FR" sz="1050" dirty="0"/>
            </a:br>
            <a:r>
              <a:rPr lang="fr-FR" sz="1050" dirty="0"/>
              <a:t>      </a:t>
            </a:r>
            <a:r>
              <a:rPr lang="fr-FR" sz="1050" dirty="0" err="1"/>
              <a:t>resultDocument</a:t>
            </a:r>
            <a:r>
              <a:rPr lang="fr-FR" sz="1050" dirty="0"/>
              <a:t> = </a:t>
            </a:r>
            <a:r>
              <a:rPr lang="fr-FR" sz="1050" dirty="0" err="1"/>
              <a:t>xsltProcessor.transformToFragment</a:t>
            </a:r>
            <a:r>
              <a:rPr lang="fr-FR" sz="1050" dirty="0"/>
              <a:t>( </a:t>
            </a:r>
            <a:r>
              <a:rPr lang="fr-FR" sz="1050" dirty="0" err="1"/>
              <a:t>xml</a:t>
            </a:r>
            <a:r>
              <a:rPr lang="fr-FR" sz="1050" dirty="0"/>
              <a:t>, document);</a:t>
            </a:r>
            <a:br>
              <a:rPr lang="fr-FR" sz="1050" dirty="0"/>
            </a:br>
            <a:r>
              <a:rPr lang="fr-FR" sz="1050" dirty="0"/>
              <a:t>      </a:t>
            </a:r>
            <a:r>
              <a:rPr lang="fr-FR" sz="1050" dirty="0" err="1"/>
              <a:t>document.body</a:t>
            </a:r>
            <a:r>
              <a:rPr lang="fr-FR" sz="1050" dirty="0"/>
              <a:t>.</a:t>
            </a:r>
            <a:r>
              <a:rPr lang="fr-FR" sz="1050" dirty="0" err="1"/>
              <a:t>appendChild</a:t>
            </a:r>
            <a:r>
              <a:rPr lang="fr-FR" sz="1050" dirty="0"/>
              <a:t>( </a:t>
            </a:r>
            <a:r>
              <a:rPr lang="fr-FR" sz="1050" dirty="0" err="1"/>
              <a:t>resultDocument</a:t>
            </a:r>
            <a:r>
              <a:rPr lang="fr-FR" sz="1050" dirty="0"/>
              <a:t>);</a:t>
            </a:r>
            <a:br>
              <a:rPr lang="fr-FR" sz="1050" dirty="0"/>
            </a:br>
            <a:r>
              <a:rPr lang="fr-FR" sz="1050" dirty="0"/>
              <a:t>   }</a:t>
            </a:r>
            <a:br>
              <a:rPr lang="fr-FR" sz="1050" dirty="0"/>
            </a:br>
            <a:r>
              <a:rPr lang="fr-FR" sz="1050" dirty="0"/>
              <a:t>}</a:t>
            </a:r>
          </a:p>
        </p:txBody>
      </p:sp>
    </p:spTree>
    <p:extLst>
      <p:ext uri="{BB962C8B-B14F-4D97-AF65-F5344CB8AC3E}">
        <p14:creationId xmlns:p14="http://schemas.microsoft.com/office/powerpoint/2010/main" val="57324568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normAutofit/>
          </a:bodyPr>
          <a:lstStyle/>
          <a:p>
            <a:pPr eaLnBrk="1" hangingPunct="1"/>
            <a:r>
              <a:rPr lang="fr-FR" sz="1050" b="1" u="sng" dirty="0" err="1"/>
              <a:t>Xsltjs</a:t>
            </a:r>
            <a:r>
              <a:rPr lang="fr-FR" sz="1050" dirty="0"/>
              <a:t>: http://johannburkard.de/software/xsltjs/</a:t>
            </a:r>
          </a:p>
        </p:txBody>
      </p:sp>
    </p:spTree>
    <p:extLst>
      <p:ext uri="{BB962C8B-B14F-4D97-AF65-F5344CB8AC3E}">
        <p14:creationId xmlns:p14="http://schemas.microsoft.com/office/powerpoint/2010/main" val="1337891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10" name="Rectangle 2"/>
          <p:cNvSpPr>
            <a:spLocks noGrp="1" noRot="1" noChangeAspect="1" noChangeArrowheads="1" noTextEdit="1"/>
          </p:cNvSpPr>
          <p:nvPr>
            <p:ph type="sldImg"/>
          </p:nvPr>
        </p:nvSpPr>
        <p:spPr>
          <a:ln/>
        </p:spPr>
      </p:sp>
      <p:sp>
        <p:nvSpPr>
          <p:cNvPr id="12462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r>
              <a:rPr lang="fr-FR" sz="1050" b="1" dirty="0"/>
              <a:t>Exemple de traitement XSL-T avec liaison XML dynamique coté serveur avec ASP:</a:t>
            </a:r>
            <a:r>
              <a:rPr lang="fr-FR" sz="1050" dirty="0"/>
              <a:t>&lt;%</a:t>
            </a:r>
            <a:br>
              <a:rPr lang="fr-FR" sz="1050" dirty="0"/>
            </a:br>
            <a:r>
              <a:rPr lang="fr-FR" sz="1050" dirty="0"/>
              <a:t>'</a:t>
            </a:r>
            <a:r>
              <a:rPr lang="fr-FR" sz="1050" dirty="0" err="1"/>
              <a:t>Load</a:t>
            </a:r>
            <a:r>
              <a:rPr lang="fr-FR" sz="1050" dirty="0"/>
              <a:t> XML</a:t>
            </a:r>
            <a:br>
              <a:rPr lang="fr-FR" sz="1050" dirty="0"/>
            </a:br>
            <a:r>
              <a:rPr lang="fr-FR" sz="1050" dirty="0"/>
              <a:t>set </a:t>
            </a:r>
            <a:r>
              <a:rPr lang="fr-FR" sz="1050" dirty="0" err="1"/>
              <a:t>xml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xml.async</a:t>
            </a:r>
            <a:r>
              <a:rPr lang="fr-FR" sz="1050" dirty="0"/>
              <a:t> = false</a:t>
            </a:r>
            <a:br>
              <a:rPr lang="fr-FR" sz="1050" dirty="0"/>
            </a:br>
            <a:r>
              <a:rPr lang="fr-FR" sz="1050" dirty="0" err="1"/>
              <a:t>xml.load</a:t>
            </a:r>
            <a:r>
              <a:rPr lang="fr-FR" sz="1050" dirty="0"/>
              <a:t>(</a:t>
            </a:r>
            <a:r>
              <a:rPr lang="fr-FR" sz="1050" dirty="0" err="1"/>
              <a:t>Server.MapPath</a:t>
            </a:r>
            <a:r>
              <a:rPr lang="fr-FR" sz="1050" dirty="0"/>
              <a:t>("cdcatalog.xml"))</a:t>
            </a:r>
            <a:br>
              <a:rPr lang="fr-FR" sz="1050" dirty="0"/>
            </a:br>
            <a:br>
              <a:rPr lang="fr-FR" sz="1050" dirty="0"/>
            </a:br>
            <a:r>
              <a:rPr lang="fr-FR" sz="1050" dirty="0"/>
              <a:t>'</a:t>
            </a:r>
            <a:r>
              <a:rPr lang="fr-FR" sz="1050" dirty="0" err="1"/>
              <a:t>Load</a:t>
            </a:r>
            <a:r>
              <a:rPr lang="fr-FR" sz="1050" dirty="0"/>
              <a:t> XSL</a:t>
            </a:r>
            <a:br>
              <a:rPr lang="fr-FR" sz="1050" dirty="0"/>
            </a:br>
            <a:r>
              <a:rPr lang="fr-FR" sz="1050" dirty="0"/>
              <a:t>set </a:t>
            </a:r>
            <a:r>
              <a:rPr lang="fr-FR" sz="1050" dirty="0" err="1"/>
              <a:t>xsl</a:t>
            </a:r>
            <a:r>
              <a:rPr lang="fr-FR" sz="1050" dirty="0"/>
              <a:t> = </a:t>
            </a:r>
            <a:r>
              <a:rPr lang="fr-FR" sz="1050" dirty="0" err="1"/>
              <a:t>Server.CreateObject</a:t>
            </a:r>
            <a:r>
              <a:rPr lang="fr-FR" sz="1050" dirty="0"/>
              <a:t>("</a:t>
            </a:r>
            <a:r>
              <a:rPr lang="fr-FR" sz="1050" dirty="0" err="1"/>
              <a:t>Microsoft.XMLDOM</a:t>
            </a:r>
            <a:r>
              <a:rPr lang="fr-FR" sz="1050" dirty="0"/>
              <a:t>")</a:t>
            </a:r>
            <a:br>
              <a:rPr lang="fr-FR" sz="1050" dirty="0"/>
            </a:br>
            <a:r>
              <a:rPr lang="fr-FR" sz="1050" dirty="0" err="1"/>
              <a:t>xsl.async</a:t>
            </a:r>
            <a:r>
              <a:rPr lang="fr-FR" sz="1050" dirty="0"/>
              <a:t> = false</a:t>
            </a:r>
            <a:br>
              <a:rPr lang="fr-FR" sz="1050" dirty="0"/>
            </a:br>
            <a:r>
              <a:rPr lang="fr-FR" sz="1050" dirty="0" err="1"/>
              <a:t>xsl.load</a:t>
            </a:r>
            <a:r>
              <a:rPr lang="fr-FR" sz="1050" dirty="0"/>
              <a:t>(</a:t>
            </a:r>
            <a:r>
              <a:rPr lang="fr-FR" sz="1050" dirty="0" err="1"/>
              <a:t>Server.MapPath</a:t>
            </a:r>
            <a:r>
              <a:rPr lang="fr-FR" sz="1050" dirty="0"/>
              <a:t>("cdcatalog.xsl"))</a:t>
            </a:r>
            <a:br>
              <a:rPr lang="fr-FR" sz="1050" dirty="0"/>
            </a:br>
            <a:br>
              <a:rPr lang="fr-FR" sz="1050" dirty="0"/>
            </a:br>
            <a:r>
              <a:rPr lang="fr-FR" sz="1050" dirty="0"/>
              <a:t>'</a:t>
            </a:r>
            <a:r>
              <a:rPr lang="fr-FR" sz="1050" dirty="0" err="1"/>
              <a:t>Transform</a:t>
            </a:r>
            <a:r>
              <a:rPr lang="fr-FR" sz="1050" dirty="0"/>
              <a:t> file</a:t>
            </a:r>
            <a:br>
              <a:rPr lang="fr-FR" sz="1050" dirty="0"/>
            </a:br>
            <a:r>
              <a:rPr lang="fr-FR" sz="1050" dirty="0" err="1"/>
              <a:t>Response.Write</a:t>
            </a:r>
            <a:r>
              <a:rPr lang="fr-FR" sz="1050" dirty="0"/>
              <a:t>(</a:t>
            </a:r>
            <a:r>
              <a:rPr lang="fr-FR" sz="1050" dirty="0" err="1"/>
              <a:t>xml.transformNode</a:t>
            </a:r>
            <a:r>
              <a:rPr lang="fr-FR" sz="1050" dirty="0"/>
              <a:t>(</a:t>
            </a:r>
            <a:r>
              <a:rPr lang="fr-FR" sz="1050" dirty="0" err="1"/>
              <a:t>xsl</a:t>
            </a:r>
            <a:r>
              <a:rPr lang="fr-FR" sz="1050" dirty="0"/>
              <a:t>))</a:t>
            </a:r>
            <a:br>
              <a:rPr lang="fr-FR" sz="1050" dirty="0"/>
            </a:br>
            <a:r>
              <a:rPr lang="fr-FR" sz="1050" dirty="0"/>
              <a:t>%&gt; </a:t>
            </a:r>
          </a:p>
          <a:p>
            <a:pPr eaLnBrk="1" hangingPunct="1"/>
            <a:endParaRPr lang="fr-FR" sz="1050" dirty="0"/>
          </a:p>
          <a:p>
            <a:pPr eaLnBrk="1" hangingPunct="1"/>
            <a:r>
              <a:rPr lang="fr-FR" sz="1050" dirty="0"/>
              <a:t>Un équivalent est bien sûr faisable en </a:t>
            </a:r>
            <a:r>
              <a:rPr lang="fr-FR" sz="1050" dirty="0" err="1"/>
              <a:t>php</a:t>
            </a:r>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382998861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libxslt</a:t>
            </a:r>
            <a:r>
              <a:rPr lang="fr-FR" dirty="0"/>
              <a:t>  :http://xmlsoft.org/XSLT/downloads.html &amp; API: http://xmlsoft.org/XSLT/API.html</a:t>
            </a:r>
          </a:p>
          <a:p>
            <a:r>
              <a:rPr lang="fr-FR" dirty="0" err="1"/>
              <a:t>php</a:t>
            </a:r>
            <a:r>
              <a:rPr lang="fr-FR" dirty="0"/>
              <a:t> http://php.net/manual/fr/book.xsl.php</a:t>
            </a:r>
          </a:p>
          <a:p>
            <a:r>
              <a:rPr lang="fr-FR" dirty="0"/>
              <a:t>c# : https://docs.microsoft.com/fr-fr/dotnet/api/system.xml.xsl.xsltransform.transform?view=netframework-4.7.2</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255</a:t>
            </a:fld>
            <a:endParaRPr lang="fr-FR"/>
          </a:p>
        </p:txBody>
      </p:sp>
    </p:spTree>
    <p:extLst>
      <p:ext uri="{BB962C8B-B14F-4D97-AF65-F5344CB8AC3E}">
        <p14:creationId xmlns:p14="http://schemas.microsoft.com/office/powerpoint/2010/main" val="425120292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http://ant.apache.org/bindownload.cgi</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256</a:t>
            </a:fld>
            <a:endParaRPr lang="fr-FR"/>
          </a:p>
        </p:txBody>
      </p:sp>
    </p:spTree>
    <p:extLst>
      <p:ext uri="{BB962C8B-B14F-4D97-AF65-F5344CB8AC3E}">
        <p14:creationId xmlns:p14="http://schemas.microsoft.com/office/powerpoint/2010/main" val="426059123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257</a:t>
            </a:fld>
            <a:endParaRPr lang="fr-F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258</a:t>
            </a:fld>
            <a:endParaRPr lang="fr-F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https://ant.apache.org/manual/Tasks/style.html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259</a:t>
            </a:fld>
            <a:endParaRPr lang="fr-FR"/>
          </a:p>
        </p:txBody>
      </p:sp>
    </p:spTree>
    <p:extLst>
      <p:ext uri="{BB962C8B-B14F-4D97-AF65-F5344CB8AC3E}">
        <p14:creationId xmlns:p14="http://schemas.microsoft.com/office/powerpoint/2010/main" val="134397473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https://ant.apache.org/manual/targets.html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A910D13B-97ED-431A-BBA4-8325AB1E87D8}" type="slidenum">
              <a:rPr lang="fr-FR" smtClean="0"/>
              <a:pPr/>
              <a:t>260</a:t>
            </a:fld>
            <a:endParaRPr lang="fr-FR"/>
          </a:p>
        </p:txBody>
      </p:sp>
    </p:spTree>
    <p:extLst>
      <p:ext uri="{BB962C8B-B14F-4D97-AF65-F5344CB8AC3E}">
        <p14:creationId xmlns:p14="http://schemas.microsoft.com/office/powerpoint/2010/main" val="184490058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https://ant.apache.org/manual/Tasks/echo.html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261</a:t>
            </a:fld>
            <a:endParaRPr lang="fr-FR"/>
          </a:p>
        </p:txBody>
      </p:sp>
    </p:spTree>
    <p:extLst>
      <p:ext uri="{BB962C8B-B14F-4D97-AF65-F5344CB8AC3E}">
        <p14:creationId xmlns:p14="http://schemas.microsoft.com/office/powerpoint/2010/main" val="151536922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https://ant.apache.org/manual/Tasks/get.html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262</a:t>
            </a:fld>
            <a:endParaRPr lang="fr-FR"/>
          </a:p>
        </p:txBody>
      </p:sp>
    </p:spTree>
    <p:extLst>
      <p:ext uri="{BB962C8B-B14F-4D97-AF65-F5344CB8AC3E}">
        <p14:creationId xmlns:p14="http://schemas.microsoft.com/office/powerpoint/2010/main" val="1039498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p:cNvSpPr>
            <a:spLocks noGrp="1" noRot="1" noChangeAspect="1" noChangeArrowheads="1" noTextEdit="1"/>
          </p:cNvSpPr>
          <p:nvPr>
            <p:ph type="sldImg"/>
          </p:nvPr>
        </p:nvSpPr>
        <p:spPr>
          <a:ln/>
        </p:spPr>
      </p:sp>
      <p:sp>
        <p:nvSpPr>
          <p:cNvPr id="13905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https://ant.apache.org/manual/Tasks/condition.html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263</a:t>
            </a:fld>
            <a:endParaRPr lang="fr-FR"/>
          </a:p>
        </p:txBody>
      </p:sp>
    </p:spTree>
    <p:extLst>
      <p:ext uri="{BB962C8B-B14F-4D97-AF65-F5344CB8AC3E}">
        <p14:creationId xmlns:p14="http://schemas.microsoft.com/office/powerpoint/2010/main" val="144756279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264</a:t>
            </a:fld>
            <a:endParaRPr lang="fr-F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https://ant.apache.org/manual/Tasks/xmlvalidate.html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265</a:t>
            </a:fld>
            <a:endParaRPr lang="fr-FR"/>
          </a:p>
        </p:txBody>
      </p:sp>
    </p:spTree>
    <p:extLst>
      <p:ext uri="{BB962C8B-B14F-4D97-AF65-F5344CB8AC3E}">
        <p14:creationId xmlns:p14="http://schemas.microsoft.com/office/powerpoint/2010/main" val="280938999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https://ant.apache.org/manual/tasklist.html</a:t>
            </a:r>
          </a:p>
        </p:txBody>
      </p:sp>
      <p:sp>
        <p:nvSpPr>
          <p:cNvPr id="4" name="Espace réservé du numéro de diapositive 3"/>
          <p:cNvSpPr>
            <a:spLocks noGrp="1"/>
          </p:cNvSpPr>
          <p:nvPr>
            <p:ph type="sldNum" sz="quarter" idx="10"/>
          </p:nvPr>
        </p:nvSpPr>
        <p:spPr/>
        <p:txBody>
          <a:bodyPr/>
          <a:lstStyle/>
          <a:p>
            <a:fld id="{A910D13B-97ED-431A-BBA4-8325AB1E87D8}" type="slidenum">
              <a:rPr lang="fr-FR" smtClean="0"/>
              <a:pPr/>
              <a:t>266</a:t>
            </a:fld>
            <a:endParaRPr lang="fr-FR"/>
          </a:p>
        </p:txBody>
      </p:sp>
    </p:spTree>
    <p:extLst>
      <p:ext uri="{BB962C8B-B14F-4D97-AF65-F5344CB8AC3E}">
        <p14:creationId xmlns:p14="http://schemas.microsoft.com/office/powerpoint/2010/main" val="35795858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268</a:t>
            </a:fld>
            <a:endParaRPr lang="fr-F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Recommandation </a:t>
            </a:r>
            <a:r>
              <a:rPr lang="fr-FR" dirty="0" err="1"/>
              <a:t>xsl</a:t>
            </a:r>
            <a:r>
              <a:rPr lang="fr-FR" dirty="0"/>
              <a:t> : https://www.w3.org/TR/xslt20/</a:t>
            </a:r>
          </a:p>
          <a:p>
            <a:r>
              <a:rPr lang="fr-FR" dirty="0"/>
              <a:t>RC </a:t>
            </a:r>
            <a:r>
              <a:rPr lang="fr-FR" dirty="0" err="1"/>
              <a:t>Xpath</a:t>
            </a:r>
            <a:r>
              <a:rPr lang="fr-FR" dirty="0"/>
              <a:t> 2.0 :https://www.w3.org/TR/2007/REC-xpath20-20070123/</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RC </a:t>
            </a:r>
            <a:r>
              <a:rPr lang="fr-FR" dirty="0" err="1"/>
              <a:t>Xpath</a:t>
            </a:r>
            <a:r>
              <a:rPr lang="fr-FR" dirty="0"/>
              <a:t> 2.0 seconde</a:t>
            </a:r>
            <a:r>
              <a:rPr lang="fr-FR" baseline="0" dirty="0"/>
              <a:t> édition</a:t>
            </a:r>
            <a:r>
              <a:rPr lang="fr-FR" dirty="0"/>
              <a:t> :https://www.w3.org/TR/xpath-20/</a:t>
            </a:r>
          </a:p>
          <a:p>
            <a:r>
              <a:rPr lang="fr-FR" dirty="0"/>
              <a:t>https://www.w3.org/TR/xslt20/#changes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269</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https://www.w3.org/TR/xslt20/#changes</a:t>
            </a:r>
          </a:p>
          <a:p>
            <a:endParaRPr lang="fr-FR" dirty="0"/>
          </a:p>
          <a:p>
            <a:endParaRPr lang="fr-FR" dirty="0"/>
          </a:p>
          <a:p>
            <a:r>
              <a:rPr lang="fr-FR" dirty="0"/>
              <a:t>http://www.xml.com/pub/a/2002/04/10/xslt2.html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270</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http://www.xml.com/pub/a/2002/04/10/xslt2.html</a:t>
            </a:r>
          </a:p>
          <a:p>
            <a:r>
              <a:rPr lang="fr-FR" dirty="0"/>
              <a:t>http://jean-luc.massat.perso.luminy.univ-amu.fr/ens/xml/09-xsl2.html</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271</a:t>
            </a:fld>
            <a:endParaRPr lang="fr-FR"/>
          </a:p>
        </p:txBody>
      </p:sp>
    </p:spTree>
    <p:extLst>
      <p:ext uri="{BB962C8B-B14F-4D97-AF65-F5344CB8AC3E}">
        <p14:creationId xmlns:p14="http://schemas.microsoft.com/office/powerpoint/2010/main" val="241196312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272</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050" name="Rectangle 2"/>
          <p:cNvSpPr>
            <a:spLocks noGrp="1" noRot="1" noChangeAspect="1" noChangeArrowheads="1" noTextEdit="1"/>
          </p:cNvSpPr>
          <p:nvPr>
            <p:ph type="sldImg"/>
          </p:nvPr>
        </p:nvSpPr>
        <p:spPr>
          <a:ln/>
        </p:spPr>
      </p:sp>
      <p:sp>
        <p:nvSpPr>
          <p:cNvPr id="14100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Recomendation</a:t>
            </a:r>
            <a:r>
              <a:rPr lang="fr-FR" dirty="0"/>
              <a:t> </a:t>
            </a:r>
            <a:r>
              <a:rPr lang="fr-FR" dirty="0" err="1"/>
              <a:t>Xpath</a:t>
            </a:r>
            <a:r>
              <a:rPr lang="fr-FR" dirty="0"/>
              <a:t> 3.0:https://www.w3.org/TR/xpath-30/</a:t>
            </a:r>
          </a:p>
          <a:p>
            <a:r>
              <a:rPr lang="fr-FR" dirty="0"/>
              <a:t>RC </a:t>
            </a:r>
            <a:r>
              <a:rPr lang="fr-FR" dirty="0" err="1"/>
              <a:t>Xpath</a:t>
            </a:r>
            <a:r>
              <a:rPr lang="fr-FR" dirty="0"/>
              <a:t> 3.1 :https://www.w3.org/TR/xpath-31/</a:t>
            </a:r>
          </a:p>
          <a:p>
            <a:r>
              <a:rPr lang="fr-FR" dirty="0"/>
              <a:t>https://www.w3.org/TR/xslt30/#changes</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273</a:t>
            </a:fld>
            <a:endParaRPr lang="fr-FR"/>
          </a:p>
        </p:txBody>
      </p:sp>
    </p:spTree>
    <p:extLst>
      <p:ext uri="{BB962C8B-B14F-4D97-AF65-F5344CB8AC3E}">
        <p14:creationId xmlns:p14="http://schemas.microsoft.com/office/powerpoint/2010/main" val="205452250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Stylus studio </a:t>
            </a:r>
            <a:r>
              <a:rPr lang="fr-FR" dirty="0"/>
              <a:t>: 	http://www.stylusstudio.com/buy/</a:t>
            </a:r>
          </a:p>
          <a:p>
            <a:r>
              <a:rPr lang="fr-FR" b="1" u="sng" dirty="0" err="1"/>
              <a:t>Oxygen</a:t>
            </a:r>
            <a:r>
              <a:rPr lang="fr-FR" b="0" u="none" dirty="0"/>
              <a:t>: 		https://www.oxygenxml.com/buy.html</a:t>
            </a:r>
          </a:p>
          <a:p>
            <a:r>
              <a:rPr lang="fr-FR" b="1" u="sng" dirty="0" err="1"/>
              <a:t>Xml</a:t>
            </a:r>
            <a:r>
              <a:rPr lang="fr-FR" b="1" u="sng" dirty="0"/>
              <a:t> </a:t>
            </a:r>
            <a:r>
              <a:rPr lang="fr-FR" b="1" u="sng" dirty="0" err="1"/>
              <a:t>BluePrint</a:t>
            </a:r>
            <a:r>
              <a:rPr lang="fr-FR" b="0" u="none" dirty="0"/>
              <a:t>: 	https://www.xmlblueprint.com/buy.htm</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274</a:t>
            </a:fld>
            <a:endParaRPr lang="fr-FR"/>
          </a:p>
        </p:txBody>
      </p:sp>
    </p:spTree>
    <p:extLst>
      <p:ext uri="{BB962C8B-B14F-4D97-AF65-F5344CB8AC3E}">
        <p14:creationId xmlns:p14="http://schemas.microsoft.com/office/powerpoint/2010/main" val="1574895760"/>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http://fr.slideshare.net/jakubmaly/xslt-30-new-features</a:t>
            </a:r>
          </a:p>
          <a:p>
            <a:r>
              <a:rPr lang="fr-FR" dirty="0"/>
              <a:t>https://www.xml.com/articles/2017/02/14/why-you-should-be-using-xslt-30/</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275</a:t>
            </a:fld>
            <a:endParaRPr lang="fr-FR"/>
          </a:p>
        </p:txBody>
      </p:sp>
    </p:spTree>
    <p:extLst>
      <p:ext uri="{BB962C8B-B14F-4D97-AF65-F5344CB8AC3E}">
        <p14:creationId xmlns:p14="http://schemas.microsoft.com/office/powerpoint/2010/main" val="3356970801"/>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276</a:t>
            </a:fld>
            <a:endParaRPr lang="fr-FR"/>
          </a:p>
        </p:txBody>
      </p:sp>
    </p:spTree>
    <p:extLst>
      <p:ext uri="{BB962C8B-B14F-4D97-AF65-F5344CB8AC3E}">
        <p14:creationId xmlns:p14="http://schemas.microsoft.com/office/powerpoint/2010/main" val="5003578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277</a:t>
            </a:fld>
            <a:endParaRPr lang="fr-FR"/>
          </a:p>
        </p:txBody>
      </p:sp>
    </p:spTree>
    <p:extLst>
      <p:ext uri="{BB962C8B-B14F-4D97-AF65-F5344CB8AC3E}">
        <p14:creationId xmlns:p14="http://schemas.microsoft.com/office/powerpoint/2010/main" val="336258841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278</a:t>
            </a:fld>
            <a:endParaRPr lang="fr-FR"/>
          </a:p>
        </p:txBody>
      </p:sp>
    </p:spTree>
    <p:extLst>
      <p:ext uri="{BB962C8B-B14F-4D97-AF65-F5344CB8AC3E}">
        <p14:creationId xmlns:p14="http://schemas.microsoft.com/office/powerpoint/2010/main" val="385191571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279</a:t>
            </a:fld>
            <a:endParaRPr lang="fr-FR"/>
          </a:p>
        </p:txBody>
      </p:sp>
    </p:spTree>
    <p:extLst>
      <p:ext uri="{BB962C8B-B14F-4D97-AF65-F5344CB8AC3E}">
        <p14:creationId xmlns:p14="http://schemas.microsoft.com/office/powerpoint/2010/main" val="388536215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44617436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407599548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384474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098" name="Rectangle 2"/>
          <p:cNvSpPr>
            <a:spLocks noGrp="1" noRot="1" noChangeAspect="1" noChangeArrowheads="1" noTextEdit="1"/>
          </p:cNvSpPr>
          <p:nvPr>
            <p:ph type="sldImg"/>
          </p:nvPr>
        </p:nvSpPr>
        <p:spPr>
          <a:ln/>
        </p:spPr>
      </p:sp>
      <p:sp>
        <p:nvSpPr>
          <p:cNvPr id="14120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285</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286</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287</a:t>
            </a:fld>
            <a:endParaRPr lang="fr-F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4130" name="Rectangle 2"/>
          <p:cNvSpPr>
            <a:spLocks noGrp="1" noRot="1" noChangeAspect="1" noChangeArrowheads="1" noTextEdit="1"/>
          </p:cNvSpPr>
          <p:nvPr>
            <p:ph type="sldImg"/>
          </p:nvPr>
        </p:nvSpPr>
        <p:spPr>
          <a:ln/>
        </p:spPr>
      </p:sp>
      <p:sp>
        <p:nvSpPr>
          <p:cNvPr id="22241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6178" name="Rectangle 2"/>
          <p:cNvSpPr>
            <a:spLocks noGrp="1" noRot="1" noChangeAspect="1" noChangeArrowheads="1" noTextEdit="1"/>
          </p:cNvSpPr>
          <p:nvPr>
            <p:ph type="sldImg"/>
          </p:nvPr>
        </p:nvSpPr>
        <p:spPr>
          <a:ln/>
        </p:spPr>
      </p:sp>
      <p:sp>
        <p:nvSpPr>
          <p:cNvPr id="222617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7618" name="Rectangle 2"/>
          <p:cNvSpPr>
            <a:spLocks noGrp="1" noRot="1" noChangeAspect="1" noChangeArrowheads="1" noTextEdit="1"/>
          </p:cNvSpPr>
          <p:nvPr>
            <p:ph type="sldImg"/>
          </p:nvPr>
        </p:nvSpPr>
        <p:spPr>
          <a:ln/>
        </p:spPr>
      </p:sp>
      <p:sp>
        <p:nvSpPr>
          <p:cNvPr id="2287619" name="Rectangle 3"/>
          <p:cNvSpPr>
            <a:spLocks noGrp="1" noChangeArrowheads="1"/>
          </p:cNvSpPr>
          <p:nvPr>
            <p:ph type="body" idx="1"/>
          </p:nvPr>
        </p:nvSpPr>
        <p:spPr>
          <a:ln/>
        </p:spPr>
        <p:txBody>
          <a:bodyPr/>
          <a:lstStyle/>
          <a:p>
            <a:r>
              <a:rPr lang="fr-FR" b="1"/>
              <a:t>Pour faciliter la mise en place du JS discret utilisez la fonction addEvent :</a:t>
            </a:r>
          </a:p>
          <a:p>
            <a:r>
              <a:rPr lang="fr-FR"/>
              <a:t>function addEvent( emt, evt, fnc, bbl)</a:t>
            </a:r>
            <a:br>
              <a:rPr lang="fr-FR"/>
            </a:br>
            <a:r>
              <a:rPr lang="fr-FR"/>
              <a:t>{</a:t>
            </a:r>
            <a:br>
              <a:rPr lang="fr-FR"/>
            </a:br>
            <a:r>
              <a:rPr lang="fr-FR"/>
              <a:t>	if( 'attachEvent' in emt) emt.attachEvent( 'on' + evt, fnc); // MSIE</a:t>
            </a:r>
            <a:br>
              <a:rPr lang="fr-FR"/>
            </a:br>
            <a:r>
              <a:rPr lang="fr-FR"/>
              <a:t>	else if( 'addEventListener' in emt) emt.addEventListener( evt, fnc, bbl); // ECMA ex: MFF</a:t>
            </a:r>
            <a:br>
              <a:rPr lang="fr-FR"/>
            </a:br>
            <a:r>
              <a:rPr lang="fr-FR"/>
              <a:t>}</a:t>
            </a:r>
          </a:p>
          <a:p>
            <a:r>
              <a:rPr lang="fr-FR"/>
              <a:t>…</a:t>
            </a:r>
          </a:p>
          <a:p>
            <a:r>
              <a:rPr lang="fr-FR"/>
              <a:t>function initEvents()</a:t>
            </a:r>
            <a:br>
              <a:rPr lang="fr-FR"/>
            </a:br>
            <a:r>
              <a:rPr lang="fr-FR"/>
              <a:t>{</a:t>
            </a:r>
            <a:br>
              <a:rPr lang="fr-FR"/>
            </a:br>
            <a:r>
              <a:rPr lang="fr-FR"/>
              <a:t>	addEvent( document.getElementById('productListTitle'), 'mouseover', getProductList, false);</a:t>
            </a:r>
            <a:br>
              <a:rPr lang="fr-FR"/>
            </a:br>
            <a:r>
              <a:rPr lang="fr-FR"/>
              <a:t>	addEvent( document.getElementById('categoryCombo'), 'change', getCategoriesList, false);</a:t>
            </a:r>
            <a:br>
              <a:rPr lang="fr-FR"/>
            </a:br>
            <a:r>
              <a:rPr lang="fr-FR"/>
              <a:t>	addEvent( document.getElementById('btnStop'), 'click', stopLastAjaxCommand, false);</a:t>
            </a:r>
            <a:br>
              <a:rPr lang="fr-FR"/>
            </a:br>
            <a:r>
              <a:rPr lang="fr-FR"/>
              <a:t>}</a:t>
            </a:r>
          </a:p>
          <a:p>
            <a:r>
              <a:rPr lang="fr-FR"/>
              <a:t>…</a:t>
            </a:r>
          </a:p>
          <a:p>
            <a:r>
              <a:rPr lang="fr-FR"/>
              <a:t>addEvent( window, 'load', initEvents, false);</a:t>
            </a: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7682" name="Rectangle 2"/>
          <p:cNvSpPr>
            <a:spLocks noGrp="1" noRot="1" noChangeAspect="1" noChangeArrowheads="1" noTextEdit="1"/>
          </p:cNvSpPr>
          <p:nvPr>
            <p:ph type="sldImg"/>
          </p:nvPr>
        </p:nvSpPr>
        <p:spPr>
          <a:ln/>
        </p:spPr>
      </p:sp>
      <p:sp>
        <p:nvSpPr>
          <p:cNvPr id="2247683" name="Rectangle 3"/>
          <p:cNvSpPr>
            <a:spLocks noGrp="1" noChangeArrowheads="1"/>
          </p:cNvSpPr>
          <p:nvPr>
            <p:ph type="body" idx="1"/>
          </p:nvPr>
        </p:nvSpPr>
        <p:spPr>
          <a:ln/>
        </p:spPr>
        <p:txBody>
          <a:bodyPr/>
          <a:lstStyle/>
          <a:p>
            <a:r>
              <a:rPr lang="fr-FR" b="1"/>
              <a:t>Pour en savoir plus sur les Data Islands :</a:t>
            </a:r>
          </a:p>
          <a:p>
            <a:r>
              <a:rPr lang="fr-FR"/>
              <a:t>https://developer.mozilla.org/en/Using_XML_Data_Islands_in_Mozilla</a:t>
            </a:r>
          </a:p>
          <a:p>
            <a:r>
              <a:rPr lang="fr-FR"/>
              <a:t>http://www.devx.com/getHelpOn/10MinuteSolution/16482/1954</a:t>
            </a: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8226" name="Rectangle 2"/>
          <p:cNvSpPr>
            <a:spLocks noGrp="1" noRot="1" noChangeAspect="1" noChangeArrowheads="1" noTextEdit="1"/>
          </p:cNvSpPr>
          <p:nvPr>
            <p:ph type="sldImg"/>
          </p:nvPr>
        </p:nvSpPr>
        <p:spPr>
          <a:ln/>
        </p:spPr>
      </p:sp>
      <p:sp>
        <p:nvSpPr>
          <p:cNvPr id="222822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0274" name="Rectangle 2"/>
          <p:cNvSpPr>
            <a:spLocks noGrp="1" noRot="1" noChangeAspect="1" noChangeArrowheads="1" noTextEdit="1"/>
          </p:cNvSpPr>
          <p:nvPr>
            <p:ph type="sldImg"/>
          </p:nvPr>
        </p:nvSpPr>
        <p:spPr>
          <a:ln/>
        </p:spPr>
      </p:sp>
      <p:sp>
        <p:nvSpPr>
          <p:cNvPr id="223027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22" name="Rectangle 2"/>
          <p:cNvSpPr>
            <a:spLocks noGrp="1" noRot="1" noChangeAspect="1" noChangeArrowheads="1" noTextEdit="1"/>
          </p:cNvSpPr>
          <p:nvPr>
            <p:ph type="sldImg"/>
          </p:nvPr>
        </p:nvSpPr>
        <p:spPr>
          <a:ln/>
        </p:spPr>
      </p:sp>
      <p:sp>
        <p:nvSpPr>
          <p:cNvPr id="223232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p:cNvSpPr>
            <a:spLocks noGrp="1" noRot="1" noChangeAspect="1" noChangeArrowheads="1" noTextEdit="1"/>
          </p:cNvSpPr>
          <p:nvPr>
            <p:ph type="sldImg"/>
          </p:nvPr>
        </p:nvSpPr>
        <p:spPr>
          <a:ln/>
        </p:spPr>
      </p:sp>
      <p:sp>
        <p:nvSpPr>
          <p:cNvPr id="139264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4370" name="Rectangle 2"/>
          <p:cNvSpPr>
            <a:spLocks noGrp="1" noRot="1" noChangeAspect="1" noChangeArrowheads="1" noTextEdit="1"/>
          </p:cNvSpPr>
          <p:nvPr>
            <p:ph type="sldImg"/>
          </p:nvPr>
        </p:nvSpPr>
        <p:spPr>
          <a:ln/>
        </p:spPr>
      </p:sp>
      <p:sp>
        <p:nvSpPr>
          <p:cNvPr id="223437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6418" name="Rectangle 2050"/>
          <p:cNvSpPr>
            <a:spLocks noGrp="1" noRot="1" noChangeAspect="1" noChangeArrowheads="1" noTextEdit="1"/>
          </p:cNvSpPr>
          <p:nvPr>
            <p:ph type="sldImg"/>
          </p:nvPr>
        </p:nvSpPr>
        <p:spPr>
          <a:ln/>
        </p:spPr>
      </p:sp>
      <p:sp>
        <p:nvSpPr>
          <p:cNvPr id="2236419" name="Rectangle 2051"/>
          <p:cNvSpPr>
            <a:spLocks noGrp="1" noChangeArrowheads="1"/>
          </p:cNvSpPr>
          <p:nvPr>
            <p:ph type="body" idx="1"/>
          </p:nvPr>
        </p:nvSpPr>
        <p:spPr>
          <a:ln/>
        </p:spPr>
        <p:txBody>
          <a:bodyPr/>
          <a:lstStyle/>
          <a:p>
            <a:endParaRPr lang="fr-F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8466" name="Rectangle 2050"/>
          <p:cNvSpPr>
            <a:spLocks noGrp="1" noRot="1" noChangeAspect="1" noChangeArrowheads="1" noTextEdit="1"/>
          </p:cNvSpPr>
          <p:nvPr>
            <p:ph type="sldImg"/>
          </p:nvPr>
        </p:nvSpPr>
        <p:spPr>
          <a:ln/>
        </p:spPr>
      </p:sp>
      <p:sp>
        <p:nvSpPr>
          <p:cNvPr id="2238467" name="Rectangle 2051"/>
          <p:cNvSpPr>
            <a:spLocks noGrp="1" noChangeArrowheads="1"/>
          </p:cNvSpPr>
          <p:nvPr>
            <p:ph type="body" idx="1"/>
          </p:nvPr>
        </p:nvSpPr>
        <p:spPr>
          <a:ln/>
        </p:spPr>
        <p:txBody>
          <a:bodyPr/>
          <a:lstStyle/>
          <a:p>
            <a:endParaRPr lang="fr-F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0514" name="Rectangle 7170"/>
          <p:cNvSpPr>
            <a:spLocks noGrp="1" noRot="1" noChangeAspect="1" noChangeArrowheads="1" noTextEdit="1"/>
          </p:cNvSpPr>
          <p:nvPr>
            <p:ph type="sldImg"/>
          </p:nvPr>
        </p:nvSpPr>
        <p:spPr>
          <a:ln/>
        </p:spPr>
      </p:sp>
      <p:sp>
        <p:nvSpPr>
          <p:cNvPr id="2240515" name="Rectangle 7171"/>
          <p:cNvSpPr>
            <a:spLocks noGrp="1" noChangeArrowheads="1"/>
          </p:cNvSpPr>
          <p:nvPr>
            <p:ph type="body" idx="1"/>
          </p:nvPr>
        </p:nvSpPr>
        <p:spPr>
          <a:ln/>
        </p:spPr>
        <p:txBody>
          <a:bodyPr/>
          <a:lstStyle/>
          <a:p>
            <a:endParaRPr lang="fr-F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62" name="Rectangle 2"/>
          <p:cNvSpPr>
            <a:spLocks noGrp="1" noRot="1" noChangeAspect="1" noChangeArrowheads="1" noTextEdit="1"/>
          </p:cNvSpPr>
          <p:nvPr>
            <p:ph type="sldImg"/>
          </p:nvPr>
        </p:nvSpPr>
        <p:spPr>
          <a:ln/>
        </p:spPr>
      </p:sp>
      <p:sp>
        <p:nvSpPr>
          <p:cNvPr id="224256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4610" name="Rectangle 2050"/>
          <p:cNvSpPr>
            <a:spLocks noGrp="1" noRot="1" noChangeAspect="1" noChangeArrowheads="1" noTextEdit="1"/>
          </p:cNvSpPr>
          <p:nvPr>
            <p:ph type="sldImg"/>
          </p:nvPr>
        </p:nvSpPr>
        <p:spPr>
          <a:ln/>
        </p:spPr>
      </p:sp>
      <p:sp>
        <p:nvSpPr>
          <p:cNvPr id="2244611" name="Rectangle 2051"/>
          <p:cNvSpPr>
            <a:spLocks noGrp="1" noChangeArrowheads="1"/>
          </p:cNvSpPr>
          <p:nvPr>
            <p:ph type="body" idx="1"/>
          </p:nvPr>
        </p:nvSpPr>
        <p:spPr>
          <a:ln/>
        </p:spPr>
        <p:txBody>
          <a:bodyPr/>
          <a:lstStyle/>
          <a:p>
            <a:endParaRPr lang="fr-F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Rectangle 2"/>
          <p:cNvSpPr>
            <a:spLocks noGrp="1" noRot="1" noChangeAspect="1" noChangeArrowheads="1" noTextEdit="1"/>
          </p:cNvSpPr>
          <p:nvPr>
            <p:ph type="sldImg"/>
          </p:nvPr>
        </p:nvSpPr>
        <p:spPr>
          <a:ln/>
        </p:spPr>
      </p:sp>
      <p:sp>
        <p:nvSpPr>
          <p:cNvPr id="12625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250" name="Rectangle 2"/>
          <p:cNvSpPr>
            <a:spLocks noGrp="1" noRot="1" noChangeAspect="1" noChangeArrowheads="1" noTextEdit="1"/>
          </p:cNvSpPr>
          <p:nvPr>
            <p:ph type="sldImg"/>
          </p:nvPr>
        </p:nvSpPr>
        <p:spPr>
          <a:ln/>
        </p:spPr>
      </p:sp>
      <p:sp>
        <p:nvSpPr>
          <p:cNvPr id="13332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Rectangle 2"/>
          <p:cNvSpPr>
            <a:spLocks noGrp="1" noRot="1" noChangeAspect="1" noChangeArrowheads="1" noTextEdit="1"/>
          </p:cNvSpPr>
          <p:nvPr>
            <p:ph type="sldImg"/>
          </p:nvPr>
        </p:nvSpPr>
        <p:spPr>
          <a:ln/>
        </p:spPr>
      </p:sp>
      <p:sp>
        <p:nvSpPr>
          <p:cNvPr id="12974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8" name="Rectangle 4098"/>
          <p:cNvSpPr>
            <a:spLocks noGrp="1" noRot="1" noChangeAspect="1" noChangeArrowheads="1" noTextEdit="1"/>
          </p:cNvSpPr>
          <p:nvPr>
            <p:ph type="sldImg"/>
          </p:nvPr>
        </p:nvSpPr>
        <p:spPr>
          <a:ln/>
        </p:spPr>
      </p:sp>
      <p:sp>
        <p:nvSpPr>
          <p:cNvPr id="1299459" name="Rectangle 4099"/>
          <p:cNvSpPr>
            <a:spLocks noGrp="1" noChangeArrowheads="1"/>
          </p:cNvSpPr>
          <p:nvPr>
            <p:ph type="body" idx="1"/>
          </p:nvPr>
        </p:nvSpPr>
        <p:spPr>
          <a:ln/>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B33D20A-A831-4DC2-ADA6-D7371A68BF69}" type="slidenum">
              <a:rPr lang="fr-FR" smtClean="0"/>
              <a:pPr/>
              <a:t>4</a:t>
            </a:fld>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p:cNvSpPr>
            <a:spLocks noGrp="1" noRot="1" noChangeAspect="1" noChangeArrowheads="1" noTextEdit="1"/>
          </p:cNvSpPr>
          <p:nvPr>
            <p:ph type="sldImg"/>
          </p:nvPr>
        </p:nvSpPr>
        <p:spPr>
          <a:ln/>
        </p:spPr>
      </p:sp>
      <p:sp>
        <p:nvSpPr>
          <p:cNvPr id="1394691" name="Rectangle 3"/>
          <p:cNvSpPr>
            <a:spLocks noGrp="1" noChangeArrowheads="1"/>
          </p:cNvSpPr>
          <p:nvPr>
            <p:ph type="body" idx="1"/>
          </p:nvPr>
        </p:nvSpPr>
        <p:spPr>
          <a:ln/>
        </p:spPr>
        <p:txBody>
          <a:bodyPr/>
          <a:lstStyle/>
          <a:p>
            <a:r>
              <a:rPr lang="fr-FR" b="1"/>
              <a:t>Pour en savoir plus sur les API XML :</a:t>
            </a:r>
          </a:p>
          <a:p>
            <a:r>
              <a:rPr lang="fr-FR"/>
              <a:t>http://en.wikipedia.org/wiki/XML</a:t>
            </a:r>
          </a:p>
          <a:p>
            <a:r>
              <a:rPr lang="fr-FR"/>
              <a:t>http://en.wikipedia.org/wiki/XML_data_binding</a:t>
            </a:r>
          </a:p>
          <a:p>
            <a:endParaRPr lang="fr-FR"/>
          </a:p>
          <a:p>
            <a:r>
              <a:rPr lang="fr-FR" b="1"/>
              <a:t>Pour en savoir plus sur Castor XML :</a:t>
            </a:r>
          </a:p>
          <a:p>
            <a:r>
              <a:rPr lang="fr-FR"/>
              <a:t>http://www.castor.org/xml-framework.html</a:t>
            </a:r>
          </a:p>
          <a:p>
            <a:endParaRPr lang="fr-FR"/>
          </a:p>
          <a:p>
            <a:r>
              <a:rPr lang="fr-FR" b="1"/>
              <a:t>Pour en savoir plus sur JAXB :</a:t>
            </a:r>
          </a:p>
          <a:p>
            <a:r>
              <a:rPr lang="fr-FR"/>
              <a:t>http://java.sun.com/developer/technicalArticles/WebServices/jaxb/index.html</a:t>
            </a: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3906" name="Rectangle 2"/>
          <p:cNvSpPr>
            <a:spLocks noGrp="1" noRot="1" noChangeAspect="1" noChangeArrowheads="1" noTextEdit="1"/>
          </p:cNvSpPr>
          <p:nvPr>
            <p:ph type="sldImg"/>
          </p:nvPr>
        </p:nvSpPr>
        <p:spPr>
          <a:ln/>
        </p:spPr>
      </p:sp>
      <p:sp>
        <p:nvSpPr>
          <p:cNvPr id="204390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954" name="Rectangle 1026"/>
          <p:cNvSpPr>
            <a:spLocks noGrp="1" noRot="1" noChangeAspect="1" noChangeArrowheads="1" noTextEdit="1"/>
          </p:cNvSpPr>
          <p:nvPr>
            <p:ph type="sldImg"/>
          </p:nvPr>
        </p:nvSpPr>
        <p:spPr>
          <a:ln/>
        </p:spPr>
      </p:sp>
      <p:sp>
        <p:nvSpPr>
          <p:cNvPr id="2045955"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050" name="Rectangle 1026"/>
          <p:cNvSpPr>
            <a:spLocks noGrp="1" noRot="1" noChangeAspect="1" noChangeArrowheads="1" noTextEdit="1"/>
          </p:cNvSpPr>
          <p:nvPr>
            <p:ph type="sldImg"/>
          </p:nvPr>
        </p:nvSpPr>
        <p:spPr>
          <a:ln/>
        </p:spPr>
      </p:sp>
      <p:sp>
        <p:nvSpPr>
          <p:cNvPr id="2050051" name="Rectangle 1027"/>
          <p:cNvSpPr>
            <a:spLocks noGrp="1" noChangeArrowheads="1"/>
          </p:cNvSpPr>
          <p:nvPr>
            <p:ph type="body" idx="1"/>
          </p:nvPr>
        </p:nvSpPr>
        <p:spPr>
          <a:ln/>
        </p:spPr>
        <p:txBody>
          <a:bodyPr/>
          <a:lstStyle/>
          <a:p>
            <a:r>
              <a:rPr lang="fr-FR" b="1"/>
              <a:t>XAML (</a:t>
            </a:r>
            <a:r>
              <a:rPr lang="fr-FR" b="1" i="1"/>
              <a:t>eXtensible Application Markup Language</a:t>
            </a:r>
            <a:r>
              <a:rPr lang="fr-FR" b="1"/>
              <a:t>) :</a:t>
            </a:r>
            <a:r>
              <a:rPr lang="fr-FR"/>
              <a:t> c'est l'</a:t>
            </a:r>
            <a:r>
              <a:rPr lang="fr-FR">
                <a:ea typeface="MS Mincho" pitchFamily="49" charset="-128"/>
              </a:rPr>
              <a:t>équivalent MS de XUL. Il fonctionne avec Silverlight et est compatible Firefox !</a:t>
            </a:r>
          </a:p>
          <a:p>
            <a:endParaRPr lang="fr-FR"/>
          </a:p>
          <a:p>
            <a:r>
              <a:rPr lang="fr-FR"/>
              <a:t>XAML a été utilisé pour développer Vista. Il fait partie du WPF (</a:t>
            </a:r>
            <a:r>
              <a:rPr lang="fr-FR" i="1"/>
              <a:t>Windows Presentation Foundation</a:t>
            </a:r>
            <a:r>
              <a:rPr lang="fr-FR"/>
              <a:t>) qui devient le point de départ des applications Microsoft.</a:t>
            </a:r>
          </a:p>
          <a:p>
            <a:endParaRPr lang="fr-FR"/>
          </a:p>
          <a:p>
            <a:r>
              <a:rPr lang="fr-FR" b="1"/>
              <a:t>Silverlight :</a:t>
            </a:r>
            <a:r>
              <a:rPr lang="fr-FR"/>
              <a:t> ce lecteur multimédia a été créé pour concurrencer le lecteur Flash. Il offre un très bon rendu, mais ne permet pas encore un bon référencement. La version 2.0 vient d'être lancée (5 mars 2008) et apporte des avancées significatives (PDA, smartphone). Avec l'émergence des RIA et RDA, Microsoft en fait également un environnement d'exécution. Donc Silverlight sera l'équivalent de Flash player et de AIR.</a:t>
            </a:r>
          </a:p>
          <a:p>
            <a:endParaRPr lang="fr-FR"/>
          </a:p>
          <a:p>
            <a:r>
              <a:rPr lang="fr-FR" b="1"/>
              <a:t>Pour en savoir plus sur XAML et SilverLight :</a:t>
            </a:r>
          </a:p>
          <a:p>
            <a:r>
              <a:rPr lang="fr-FR"/>
              <a:t>http://msdn2.microsoft.com/fr-fr/library/ms752059.aspx</a:t>
            </a:r>
          </a:p>
          <a:p>
            <a:r>
              <a:rPr lang="fr-FR"/>
              <a:t>http://www.silverlight.net</a:t>
            </a: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810" name="Rectangle 1026"/>
          <p:cNvSpPr>
            <a:spLocks noGrp="1" noRot="1" noChangeAspect="1" noChangeArrowheads="1" noTextEdit="1"/>
          </p:cNvSpPr>
          <p:nvPr>
            <p:ph type="sldImg"/>
          </p:nvPr>
        </p:nvSpPr>
        <p:spPr>
          <a:ln/>
        </p:spPr>
      </p:sp>
      <p:sp>
        <p:nvSpPr>
          <p:cNvPr id="2039811" name="Rectangle 1027"/>
          <p:cNvSpPr>
            <a:spLocks noGrp="1" noChangeArrowheads="1"/>
          </p:cNvSpPr>
          <p:nvPr>
            <p:ph type="body" idx="1"/>
          </p:nvPr>
        </p:nvSpPr>
        <p:spPr>
          <a:ln/>
        </p:spPr>
        <p:txBody>
          <a:bodyPr/>
          <a:lstStyle/>
          <a:p>
            <a:r>
              <a:rPr lang="fr-FR" b="1"/>
              <a:t>XUL :</a:t>
            </a:r>
            <a:r>
              <a:rPr lang="fr-FR"/>
              <a:t> ce langage a été créé pour le développement de Firefox afin de permettre son enrichissement par les extensions.</a:t>
            </a:r>
          </a:p>
          <a:p>
            <a:endParaRPr lang="fr-FR"/>
          </a:p>
          <a:p>
            <a:r>
              <a:rPr lang="fr-FR" b="1"/>
              <a:t>Firefox 3 :</a:t>
            </a:r>
            <a:r>
              <a:rPr lang="fr-FR"/>
              <a:t> cette nouvelle version du navigateur est disponible en version beta depuis le 19 novembre 2007 et sera disponible en version finale mi-2008. Elle intègre le XRE et permet ainsi aux applications riches de fonctionner en mode déconnecté.</a:t>
            </a: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5714" name="Rectangle 1026"/>
          <p:cNvSpPr>
            <a:spLocks noGrp="1" noRot="1" noChangeAspect="1" noChangeArrowheads="1" noTextEdit="1"/>
          </p:cNvSpPr>
          <p:nvPr>
            <p:ph type="sldImg"/>
          </p:nvPr>
        </p:nvSpPr>
        <p:spPr>
          <a:ln/>
        </p:spPr>
      </p:sp>
      <p:sp>
        <p:nvSpPr>
          <p:cNvPr id="2035715"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3666" name="Rectangle 1026"/>
          <p:cNvSpPr>
            <a:spLocks noGrp="1" noRot="1" noChangeAspect="1" noChangeArrowheads="1" noTextEdit="1"/>
          </p:cNvSpPr>
          <p:nvPr>
            <p:ph type="sldImg"/>
          </p:nvPr>
        </p:nvSpPr>
        <p:spPr>
          <a:ln/>
        </p:spPr>
      </p:sp>
      <p:sp>
        <p:nvSpPr>
          <p:cNvPr id="2033667" name="Rectangle 1027"/>
          <p:cNvSpPr>
            <a:spLocks noGrp="1" noChangeArrowheads="1"/>
          </p:cNvSpPr>
          <p:nvPr>
            <p:ph type="body" idx="1"/>
          </p:nvPr>
        </p:nvSpPr>
        <p:spPr>
          <a:ln/>
        </p:spPr>
        <p:txBody>
          <a:bodyPr/>
          <a:lstStyle/>
          <a:p>
            <a:r>
              <a:rPr lang="fr-FR" b="1">
                <a:solidFill>
                  <a:srgbClr val="000000"/>
                </a:solidFill>
                <a:cs typeface="Courier New" pitchFamily="49" charset="0"/>
              </a:rPr>
              <a:t>Pour en savoir plus sur XUL :</a:t>
            </a:r>
            <a:br>
              <a:rPr lang="fr-FR" b="1">
                <a:solidFill>
                  <a:srgbClr val="000000"/>
                </a:solidFill>
                <a:cs typeface="Courier New" pitchFamily="49" charset="0"/>
              </a:rPr>
            </a:br>
            <a:r>
              <a:rPr lang="fr-FR">
                <a:solidFill>
                  <a:srgbClr val="000000"/>
                </a:solidFill>
                <a:cs typeface="Courier New" pitchFamily="49" charset="0"/>
              </a:rPr>
              <a:t>http://www.mozilla.org/projects/xul/</a:t>
            </a:r>
          </a:p>
          <a:p>
            <a:r>
              <a:rPr lang="fr-FR">
                <a:solidFill>
                  <a:srgbClr val="000000"/>
                </a:solidFill>
                <a:cs typeface="Courier New" pitchFamily="49" charset="0"/>
              </a:rPr>
              <a:t>http://www.xulplanet.com/tutorials/xultu/</a:t>
            </a:r>
            <a:endParaRPr lang="fr-F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311</a:t>
            </a:fld>
            <a:endParaRPr lang="fr-F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882" name="Rectangle 1026"/>
          <p:cNvSpPr>
            <a:spLocks noGrp="1" noRot="1" noChangeAspect="1" noChangeArrowheads="1" noTextEdit="1"/>
          </p:cNvSpPr>
          <p:nvPr>
            <p:ph type="sldImg"/>
          </p:nvPr>
        </p:nvSpPr>
        <p:spPr>
          <a:ln/>
        </p:spPr>
      </p:sp>
      <p:sp>
        <p:nvSpPr>
          <p:cNvPr id="127488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2"/>
          <p:cNvSpPr>
            <a:spLocks noGrp="1" noRot="1" noChangeAspect="1" noChangeArrowheads="1" noTextEdit="1"/>
          </p:cNvSpPr>
          <p:nvPr>
            <p:ph type="sldImg"/>
          </p:nvPr>
        </p:nvSpPr>
        <p:spPr>
          <a:ln/>
        </p:spPr>
      </p:sp>
      <p:sp>
        <p:nvSpPr>
          <p:cNvPr id="12769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a:t>Précisions : </a:t>
            </a:r>
            <a:r>
              <a:rPr lang="fr-FR"/>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a:p>
          <a:p>
            <a:r>
              <a:rPr lang="en-US" b="1"/>
              <a:t>REST (</a:t>
            </a:r>
            <a:r>
              <a:rPr lang="en-US" b="1" i="1"/>
              <a:t>Representational State Transfer</a:t>
            </a:r>
            <a:r>
              <a:rPr lang="en-US"/>
              <a:t>)</a:t>
            </a:r>
            <a:r>
              <a:rPr lang="fr-FR" b="1"/>
              <a:t> :</a:t>
            </a:r>
            <a:r>
              <a:rPr lang="fr-FR"/>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a:p>
          <a:p>
            <a:r>
              <a:rPr lang="fr-FR" b="1">
                <a:ea typeface="MS Mincho" pitchFamily="49" charset="-128"/>
              </a:rPr>
              <a:t>RPC (</a:t>
            </a:r>
            <a:r>
              <a:rPr lang="fr-FR" b="1" i="1">
                <a:ea typeface="MS Mincho" pitchFamily="49" charset="-128"/>
              </a:rPr>
              <a:t>Remote Procedure Call</a:t>
            </a:r>
            <a:r>
              <a:rPr lang="fr-FR" b="1">
                <a:ea typeface="MS Mincho" pitchFamily="49" charset="-128"/>
              </a:rPr>
              <a:t>) :</a:t>
            </a:r>
            <a:r>
              <a:rPr lang="fr-FR">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146" name="Rectangle 2"/>
          <p:cNvSpPr>
            <a:spLocks noGrp="1" noRot="1" noChangeAspect="1" noChangeArrowheads="1" noTextEdit="1"/>
          </p:cNvSpPr>
          <p:nvPr>
            <p:ph type="sldImg"/>
          </p:nvPr>
        </p:nvSpPr>
        <p:spPr>
          <a:ln/>
        </p:spPr>
      </p:sp>
      <p:sp>
        <p:nvSpPr>
          <p:cNvPr id="1414147" name="Rectangle 3"/>
          <p:cNvSpPr>
            <a:spLocks noGrp="1" noChangeArrowheads="1"/>
          </p:cNvSpPr>
          <p:nvPr>
            <p:ph type="body" idx="1"/>
          </p:nvPr>
        </p:nvSpPr>
        <p:spPr>
          <a:ln/>
        </p:spPr>
        <p:txBody>
          <a:bodyPr/>
          <a:lstStyle/>
          <a:p>
            <a:r>
              <a:rPr lang="fr-FR" b="1"/>
              <a:t>Pour en savoir plus sur la VTD :</a:t>
            </a:r>
          </a:p>
          <a:p>
            <a:r>
              <a:rPr lang="fr-FR"/>
              <a:t>http://en.wikipedia.org/wiki/Virtual_Token_Descriptor</a:t>
            </a:r>
          </a:p>
          <a:p>
            <a:r>
              <a:rPr lang="fr-FR"/>
              <a:t>http://en.wikipedia.org/wiki/VTD-XML</a:t>
            </a: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82" name="Rectangle 2"/>
          <p:cNvSpPr>
            <a:spLocks noGrp="1" noRot="1" noChangeAspect="1" noChangeArrowheads="1" noTextEdit="1"/>
          </p:cNvSpPr>
          <p:nvPr>
            <p:ph type="sldImg"/>
          </p:nvPr>
        </p:nvSpPr>
        <p:spPr>
          <a:ln/>
        </p:spPr>
      </p:sp>
      <p:sp>
        <p:nvSpPr>
          <p:cNvPr id="201728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6018" name="Rectangle 2"/>
          <p:cNvSpPr>
            <a:spLocks noGrp="1" noRot="1" noChangeAspect="1" noChangeArrowheads="1" noTextEdit="1"/>
          </p:cNvSpPr>
          <p:nvPr>
            <p:ph type="sldImg"/>
          </p:nvPr>
        </p:nvSpPr>
        <p:spPr>
          <a:ln/>
        </p:spPr>
      </p:sp>
      <p:sp>
        <p:nvSpPr>
          <p:cNvPr id="200601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8066" name="Rectangle 2"/>
          <p:cNvSpPr>
            <a:spLocks noGrp="1" noRot="1" noChangeAspect="1" noChangeArrowheads="1" noTextEdit="1"/>
          </p:cNvSpPr>
          <p:nvPr>
            <p:ph type="sldImg"/>
          </p:nvPr>
        </p:nvSpPr>
        <p:spPr>
          <a:ln/>
        </p:spPr>
      </p:sp>
      <p:sp>
        <p:nvSpPr>
          <p:cNvPr id="200806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114" name="Rectangle 2"/>
          <p:cNvSpPr>
            <a:spLocks noGrp="1" noRot="1" noChangeAspect="1" noChangeArrowheads="1" noTextEdit="1"/>
          </p:cNvSpPr>
          <p:nvPr>
            <p:ph type="sldImg"/>
          </p:nvPr>
        </p:nvSpPr>
        <p:spPr>
          <a:ln/>
        </p:spPr>
      </p:sp>
      <p:sp>
        <p:nvSpPr>
          <p:cNvPr id="201011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2162" name="Rectangle 2"/>
          <p:cNvSpPr>
            <a:spLocks noGrp="1" noRot="1" noChangeAspect="1" noChangeArrowheads="1" noTextEdit="1"/>
          </p:cNvSpPr>
          <p:nvPr>
            <p:ph type="sldImg"/>
          </p:nvPr>
        </p:nvSpPr>
        <p:spPr>
          <a:ln/>
        </p:spPr>
      </p:sp>
      <p:sp>
        <p:nvSpPr>
          <p:cNvPr id="2012163" name="Rectangle 3"/>
          <p:cNvSpPr>
            <a:spLocks noGrp="1" noChangeArrowheads="1"/>
          </p:cNvSpPr>
          <p:nvPr>
            <p:ph type="body" idx="1"/>
          </p:nvPr>
        </p:nvSpPr>
        <p:spPr>
          <a:ln/>
        </p:spPr>
        <p:txBody>
          <a:bodyPr/>
          <a:lstStyle/>
          <a:p>
            <a:r>
              <a:rPr lang="fr-FR" b="1">
                <a:ea typeface="MS Mincho" pitchFamily="49" charset="-128"/>
              </a:rPr>
              <a:t>Pour en savoir plus sur REST :</a:t>
            </a:r>
          </a:p>
          <a:p>
            <a:r>
              <a:rPr lang="fr-FR">
                <a:ea typeface="MS Mincho" pitchFamily="49" charset="-128"/>
              </a:rPr>
              <a:t>http://www.ics.uci.edu/~fielding/pubs/dissertation/rest_arch_style.htm</a:t>
            </a:r>
          </a:p>
          <a:p>
            <a:r>
              <a:rPr lang="fr-FR">
                <a:ea typeface="MS Mincho" pitchFamily="49" charset="-128"/>
              </a:rPr>
              <a:t>http://www.biologeek.com/journal/index.php/pour-ne-plus-etre-en-rest-comprendre-cette-architecture</a:t>
            </a:r>
            <a:endParaRPr lang="fr-F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7826" name="Rectangle 2"/>
          <p:cNvSpPr>
            <a:spLocks noGrp="1" noRot="1" noChangeAspect="1" noChangeArrowheads="1" noTextEdit="1"/>
          </p:cNvSpPr>
          <p:nvPr>
            <p:ph type="sldImg"/>
          </p:nvPr>
        </p:nvSpPr>
        <p:spPr>
          <a:ln/>
        </p:spPr>
      </p:sp>
      <p:sp>
        <p:nvSpPr>
          <p:cNvPr id="1997827" name="Rectangle 3"/>
          <p:cNvSpPr>
            <a:spLocks noGrp="1" noChangeArrowheads="1"/>
          </p:cNvSpPr>
          <p:nvPr>
            <p:ph type="body" idx="1"/>
          </p:nvPr>
        </p:nvSpPr>
        <p:spPr>
          <a:ln/>
        </p:spPr>
        <p:txBody>
          <a:bodyPr/>
          <a:lstStyle/>
          <a:p>
            <a:r>
              <a:rPr lang="fr-FR" b="1"/>
              <a:t>SOAP/WSDL/UDDI :</a:t>
            </a:r>
            <a:r>
              <a:rPr lang="fr-FR"/>
              <a:t> Initialement Simple Access Object Protocol (donc un protocole) puis Service Oriented Architecture Protocol (donc une architecture de service) </a:t>
            </a:r>
            <a:r>
              <a:rPr lang="fr-FR">
                <a:ea typeface="MS Mincho" pitchFamily="49" charset="-128"/>
              </a:rPr>
              <a:t>et aujourd'hui acronyme sans sens (SOAP = savon)</a:t>
            </a:r>
            <a:r>
              <a:rPr lang="fr-FR"/>
              <a:t> est un ensemble de spécifications pour les services Web. SOAP sert à la transmission de messages XML entre les différents acteurs, WSDL (</a:t>
            </a:r>
            <a:r>
              <a:rPr lang="fr-FR" i="1"/>
              <a:t>Web Services Description Language</a:t>
            </a:r>
            <a:r>
              <a:rPr lang="fr-FR"/>
              <a:t>)</a:t>
            </a:r>
            <a:r>
              <a:rPr lang="fr-FR" i="1"/>
              <a:t> </a:t>
            </a:r>
            <a:r>
              <a:rPr lang="fr-FR"/>
              <a:t>décrit le service, UDDI (</a:t>
            </a:r>
            <a:r>
              <a:rPr lang="en-US" i="1"/>
              <a:t>Universal Description Discovery and Integration</a:t>
            </a:r>
            <a:r>
              <a:rPr lang="en-US"/>
              <a:t>) </a:t>
            </a:r>
            <a:r>
              <a:rPr lang="fr-FR"/>
              <a:t>est</a:t>
            </a:r>
            <a:r>
              <a:rPr lang="en-US"/>
              <a:t> un </a:t>
            </a:r>
            <a:r>
              <a:rPr lang="fr-FR"/>
              <a:t>annuaire répertoriant les services. On parle aussi de services WS-*, définis par le WS-I (</a:t>
            </a:r>
            <a:r>
              <a:rPr lang="fr-FR" i="1"/>
              <a:t>Web Services Interoperability</a:t>
            </a:r>
            <a:r>
              <a:rPr lang="fr-FR"/>
              <a:t>). Ce type de service est souvent critiqué par les adeptes du Web agile comme étant complexe et lourd à mettre en œuvre et particulièrement consommateur de ressources (systèmes et/ou réseau).</a:t>
            </a: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4" name="Rectangle 2"/>
          <p:cNvSpPr>
            <a:spLocks noGrp="1" noRot="1" noChangeAspect="1" noChangeArrowheads="1" noTextEdit="1"/>
          </p:cNvSpPr>
          <p:nvPr>
            <p:ph type="sldImg"/>
          </p:nvPr>
        </p:nvSpPr>
        <p:spPr>
          <a:ln/>
        </p:spPr>
      </p:sp>
      <p:sp>
        <p:nvSpPr>
          <p:cNvPr id="199987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1922" name="Rectangle 2"/>
          <p:cNvSpPr>
            <a:spLocks noGrp="1" noRot="1" noChangeAspect="1" noChangeArrowheads="1" noTextEdit="1"/>
          </p:cNvSpPr>
          <p:nvPr>
            <p:ph type="sldImg"/>
          </p:nvPr>
        </p:nvSpPr>
        <p:spPr>
          <a:ln/>
        </p:spPr>
      </p:sp>
      <p:sp>
        <p:nvSpPr>
          <p:cNvPr id="2001923" name="Rectangle 3"/>
          <p:cNvSpPr>
            <a:spLocks noGrp="1" noChangeArrowheads="1"/>
          </p:cNvSpPr>
          <p:nvPr>
            <p:ph type="body" idx="1"/>
          </p:nvPr>
        </p:nvSpPr>
        <p:spPr>
          <a:ln/>
        </p:spPr>
        <p:txBody>
          <a:bodyPr>
            <a:normAutofit fontScale="92500" lnSpcReduction="20000"/>
          </a:bodyPr>
          <a:lstStyle/>
          <a:p>
            <a:r>
              <a:rPr lang="fr-FR" b="1">
                <a:ea typeface="MS Mincho" pitchFamily="49" charset="-128"/>
              </a:rPr>
              <a:t>Structure d'un message SOAP :</a:t>
            </a:r>
            <a:br>
              <a:rPr lang="fr-FR" b="1">
                <a:ea typeface="MS Mincho" pitchFamily="49" charset="-128"/>
              </a:rPr>
            </a:br>
            <a:r>
              <a:rPr lang="fr-FR">
                <a:solidFill>
                  <a:srgbClr val="000000"/>
                </a:solidFill>
                <a:cs typeface="Arial" charset="0"/>
              </a:rPr>
              <a:t>&lt;?xml version="1.0" encoding="iso-8859-1"?&gt;</a:t>
            </a:r>
            <a:br>
              <a:rPr lang="fr-FR">
                <a:solidFill>
                  <a:srgbClr val="000000"/>
                </a:solidFill>
                <a:cs typeface="Arial" charset="0"/>
              </a:rPr>
            </a:br>
            <a:r>
              <a:rPr lang="fr-FR">
                <a:solidFill>
                  <a:srgbClr val="000000"/>
                </a:solidFill>
                <a:cs typeface="Arial" charset="0"/>
              </a:rPr>
              <a:t>&lt;soap:Envelope xmlns:soap="http://www.w3.org/2001/12/soap-envelope" soap:encodingStyle="http://www.w3.org/2001/12/soap-encoding"&gt;</a:t>
            </a:r>
            <a:br>
              <a:rPr lang="fr-FR">
                <a:solidFill>
                  <a:srgbClr val="000000"/>
                </a:solidFill>
                <a:cs typeface="Arial" charset="0"/>
              </a:rPr>
            </a:br>
            <a:r>
              <a:rPr lang="fr-FR">
                <a:solidFill>
                  <a:srgbClr val="000000"/>
                </a:solidFill>
                <a:cs typeface="Arial" charset="0"/>
              </a:rPr>
              <a:t>  &lt;soap:Header&gt; ... &lt;/soap:Header&gt;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Arial" charset="0"/>
              </a:rPr>
              <a:t>    &lt;soap:Fault&gt; ... &lt;/soap:Fault&gt;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Times New Roman" charset="0"/>
              </a:rPr>
              <a:t>&lt;/soap:Envelope&gt;</a:t>
            </a:r>
            <a:br>
              <a:rPr lang="fr-FR">
                <a:solidFill>
                  <a:srgbClr val="000000"/>
                </a:solidFill>
                <a:cs typeface="Times New Roman" charset="0"/>
              </a:rPr>
            </a:br>
            <a:endParaRPr lang="fr-FR">
              <a:solidFill>
                <a:srgbClr val="000000"/>
              </a:solidFill>
              <a:cs typeface="Times New Roman" charset="0"/>
            </a:endParaRPr>
          </a:p>
          <a:p>
            <a:r>
              <a:rPr lang="fr-FR" b="1">
                <a:solidFill>
                  <a:srgbClr val="000000"/>
                </a:solidFill>
                <a:cs typeface="Times New Roman" charset="0"/>
              </a:rPr>
              <a:t>Exemple de requête SOAP :</a:t>
            </a:r>
            <a:br>
              <a:rPr lang="fr-FR" b="1">
                <a:solidFill>
                  <a:srgbClr val="000000"/>
                </a:solidFill>
                <a:cs typeface="Times New Roman" charset="0"/>
              </a:rPr>
            </a:br>
            <a:r>
              <a:rPr lang="fr-FR">
                <a:solidFill>
                  <a:srgbClr val="000000"/>
                </a:solidFill>
                <a:cs typeface="Arial" charset="0"/>
              </a:rPr>
              <a:t>&lt;?xml version="1.0" encoding="iso-8859-1"?&gt;</a:t>
            </a:r>
            <a:br>
              <a:rPr lang="fr-FR">
                <a:solidFill>
                  <a:srgbClr val="000000"/>
                </a:solidFill>
                <a:cs typeface="Arial" charset="0"/>
              </a:rPr>
            </a:br>
            <a:r>
              <a:rPr lang="fr-FR">
                <a:solidFill>
                  <a:srgbClr val="000000"/>
                </a:solidFill>
                <a:cs typeface="Arial" charset="0"/>
              </a:rPr>
              <a:t>&lt;soap:Envelope xmlns:soap="…" soap:encodingStyle="http://www.w3.org/2001/12/soap-encoding"&gt;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Arial" charset="0"/>
              </a:rPr>
              <a:t>    &lt;sr:GetCustNo xmlns:m="http://www.01-it.com/customers"&gt;</a:t>
            </a:r>
            <a:br>
              <a:rPr lang="fr-FR">
                <a:solidFill>
                  <a:srgbClr val="000000"/>
                </a:solidFill>
                <a:cs typeface="Arial" charset="0"/>
              </a:rPr>
            </a:br>
            <a:r>
              <a:rPr lang="fr-FR">
                <a:solidFill>
                  <a:srgbClr val="000000"/>
                </a:solidFill>
                <a:cs typeface="Arial" charset="0"/>
              </a:rPr>
              <a:t>      &lt;sr:CustName SearchOpt="like"&gt;BALL&lt;/sr:CustName&gt;</a:t>
            </a:r>
            <a:br>
              <a:rPr lang="fr-FR">
                <a:solidFill>
                  <a:srgbClr val="000000"/>
                </a:solidFill>
                <a:cs typeface="Arial" charset="0"/>
              </a:rPr>
            </a:br>
            <a:r>
              <a:rPr lang="fr-FR">
                <a:solidFill>
                  <a:srgbClr val="000000"/>
                </a:solidFill>
                <a:cs typeface="Arial" charset="0"/>
              </a:rPr>
              <a:t>   &lt;/sr: GetCustNo&gt;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Times New Roman" charset="0"/>
              </a:rPr>
              <a:t>&lt;/soap:Envelope&gt;</a:t>
            </a:r>
          </a:p>
          <a:p>
            <a:endParaRPr lang="fr-FR">
              <a:solidFill>
                <a:srgbClr val="000000"/>
              </a:solidFill>
              <a:cs typeface="Times New Roman" charset="0"/>
            </a:endParaRPr>
          </a:p>
          <a:p>
            <a:r>
              <a:rPr lang="fr-FR" b="1">
                <a:solidFill>
                  <a:srgbClr val="000000"/>
                </a:solidFill>
                <a:cs typeface="Times New Roman" charset="0"/>
              </a:rPr>
              <a:t>Exemple de réponse :</a:t>
            </a:r>
          </a:p>
          <a:p>
            <a:r>
              <a:rPr lang="fr-FR">
                <a:solidFill>
                  <a:srgbClr val="000000"/>
                </a:solidFill>
                <a:cs typeface="Arial" charset="0"/>
              </a:rPr>
              <a:t>&lt;?xml version="1.0" encoding="iso-8859-1"?&gt;</a:t>
            </a:r>
            <a:br>
              <a:rPr lang="fr-FR">
                <a:solidFill>
                  <a:srgbClr val="000000"/>
                </a:solidFill>
                <a:cs typeface="Arial" charset="0"/>
              </a:rPr>
            </a:br>
            <a:r>
              <a:rPr lang="fr-FR">
                <a:solidFill>
                  <a:srgbClr val="000000"/>
                </a:solidFill>
                <a:cs typeface="Arial" charset="0"/>
              </a:rPr>
              <a:t>&lt;soap:Envelope xmlns:soap="…" soap:encodingStyle="http://www.w3.org/2001/12/soap-encoding"&gt;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Arial" charset="0"/>
              </a:rPr>
              <a:t>     &lt;sr:Customers xmlns:m="http://www.01-it.com/customers"&gt;      </a:t>
            </a:r>
            <a:br>
              <a:rPr lang="fr-FR">
                <a:solidFill>
                  <a:srgbClr val="000000"/>
                </a:solidFill>
                <a:cs typeface="Arial" charset="0"/>
              </a:rPr>
            </a:br>
            <a:r>
              <a:rPr lang="fr-FR">
                <a:solidFill>
                  <a:srgbClr val="000000"/>
                </a:solidFill>
                <a:cs typeface="Arial" charset="0"/>
              </a:rPr>
              <a:t>      &lt;sr:CustNo&gt;1&lt;/sr:CustNo&gt; </a:t>
            </a:r>
            <a:br>
              <a:rPr lang="fr-FR">
                <a:solidFill>
                  <a:srgbClr val="000000"/>
                </a:solidFill>
                <a:cs typeface="Arial" charset="0"/>
              </a:rPr>
            </a:br>
            <a:r>
              <a:rPr lang="fr-FR">
                <a:solidFill>
                  <a:srgbClr val="000000"/>
                </a:solidFill>
                <a:cs typeface="Arial" charset="0"/>
              </a:rPr>
              <a:t>      &lt;sr:CustNo&gt;401&lt;/sr:CustNo&gt;   </a:t>
            </a:r>
            <a:br>
              <a:rPr lang="fr-FR">
                <a:solidFill>
                  <a:srgbClr val="000000"/>
                </a:solidFill>
                <a:cs typeface="Arial" charset="0"/>
              </a:rPr>
            </a:br>
            <a:r>
              <a:rPr lang="fr-FR">
                <a:solidFill>
                  <a:srgbClr val="000000"/>
                </a:solidFill>
                <a:cs typeface="Arial" charset="0"/>
              </a:rPr>
              <a:t>    &lt;/sr:Customers &gt;</a:t>
            </a:r>
            <a:br>
              <a:rPr lang="fr-FR">
                <a:solidFill>
                  <a:srgbClr val="000000"/>
                </a:solidFill>
                <a:cs typeface="Arial" charset="0"/>
              </a:rPr>
            </a:br>
            <a:r>
              <a:rPr lang="fr-FR">
                <a:solidFill>
                  <a:srgbClr val="000000"/>
                </a:solidFill>
                <a:cs typeface="Arial" charset="0"/>
              </a:rPr>
              <a:t>  &lt;/soap:Body&gt;</a:t>
            </a:r>
            <a:br>
              <a:rPr lang="fr-FR">
                <a:solidFill>
                  <a:srgbClr val="000000"/>
                </a:solidFill>
                <a:cs typeface="Arial" charset="0"/>
              </a:rPr>
            </a:br>
            <a:r>
              <a:rPr lang="fr-FR">
                <a:solidFill>
                  <a:srgbClr val="000000"/>
                </a:solidFill>
                <a:cs typeface="Times New Roman" charset="0"/>
              </a:rPr>
              <a:t>&lt;/soap:Envelope&gt;</a:t>
            </a:r>
            <a:endParaRPr lang="fr-F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Rectangle 2"/>
          <p:cNvSpPr>
            <a:spLocks noGrp="1" noRot="1" noChangeAspect="1" noChangeArrowheads="1" noTextEdit="1"/>
          </p:cNvSpPr>
          <p:nvPr>
            <p:ph type="sldImg"/>
          </p:nvPr>
        </p:nvSpPr>
        <p:spPr>
          <a:ln/>
        </p:spPr>
      </p:sp>
      <p:sp>
        <p:nvSpPr>
          <p:cNvPr id="128307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325</a:t>
            </a:fld>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0754" name="Rectangle 2"/>
          <p:cNvSpPr>
            <a:spLocks noGrp="1" noRot="1" noChangeAspect="1" noChangeArrowheads="1" noTextEdit="1"/>
          </p:cNvSpPr>
          <p:nvPr>
            <p:ph type="sldImg"/>
          </p:nvPr>
        </p:nvSpPr>
        <p:spPr>
          <a:ln/>
        </p:spPr>
      </p:sp>
      <p:sp>
        <p:nvSpPr>
          <p:cNvPr id="22507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Rectangle 2"/>
          <p:cNvSpPr>
            <a:spLocks noGrp="1" noRot="1" noChangeAspect="1" noChangeArrowheads="1" noTextEdit="1"/>
          </p:cNvSpPr>
          <p:nvPr>
            <p:ph type="sldImg"/>
          </p:nvPr>
        </p:nvSpPr>
        <p:spPr>
          <a:ln/>
        </p:spPr>
      </p:sp>
      <p:sp>
        <p:nvSpPr>
          <p:cNvPr id="128717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218" name="Rectangle 1026"/>
          <p:cNvSpPr>
            <a:spLocks noGrp="1" noRot="1" noChangeAspect="1" noChangeArrowheads="1" noTextEdit="1"/>
          </p:cNvSpPr>
          <p:nvPr>
            <p:ph type="sldImg"/>
          </p:nvPr>
        </p:nvSpPr>
        <p:spPr>
          <a:ln/>
        </p:spPr>
      </p:sp>
      <p:sp>
        <p:nvSpPr>
          <p:cNvPr id="128921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1906" name="Rectangle 2"/>
          <p:cNvSpPr>
            <a:spLocks noGrp="1" noRot="1" noChangeAspect="1" noChangeArrowheads="1" noTextEdit="1"/>
          </p:cNvSpPr>
          <p:nvPr>
            <p:ph type="sldImg"/>
          </p:nvPr>
        </p:nvSpPr>
        <p:spPr>
          <a:ln/>
        </p:spPr>
      </p:sp>
      <p:sp>
        <p:nvSpPr>
          <p:cNvPr id="217190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5762" name="Rectangle 1026"/>
          <p:cNvSpPr>
            <a:spLocks noGrp="1" noRot="1" noChangeAspect="1" noChangeArrowheads="1" noTextEdit="1"/>
          </p:cNvSpPr>
          <p:nvPr>
            <p:ph type="sldImg"/>
          </p:nvPr>
        </p:nvSpPr>
        <p:spPr>
          <a:ln/>
        </p:spPr>
      </p:sp>
      <p:sp>
        <p:nvSpPr>
          <p:cNvPr id="216576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9858" name="Rectangle 2"/>
          <p:cNvSpPr>
            <a:spLocks noGrp="1" noRot="1" noChangeAspect="1" noChangeArrowheads="1" noTextEdit="1"/>
          </p:cNvSpPr>
          <p:nvPr>
            <p:ph type="sldImg"/>
          </p:nvPr>
        </p:nvSpPr>
        <p:spPr>
          <a:ln/>
        </p:spPr>
      </p:sp>
      <p:sp>
        <p:nvSpPr>
          <p:cNvPr id="2169859" name="Rectangle 3"/>
          <p:cNvSpPr>
            <a:spLocks noGrp="1" noChangeArrowheads="1"/>
          </p:cNvSpPr>
          <p:nvPr>
            <p:ph type="body" idx="1"/>
          </p:nvPr>
        </p:nvSpPr>
        <p:spPr>
          <a:ln/>
        </p:spPr>
        <p:txBody>
          <a:bodyPr/>
          <a:lstStyle/>
          <a:p>
            <a:r>
              <a:rPr lang="fr-FR" b="1"/>
              <a:t>Pour en savoir plus sur Xindice :</a:t>
            </a:r>
          </a:p>
          <a:p>
            <a:r>
              <a:rPr lang="fr-FR"/>
              <a:t>http://xml.apache.org/xindice/</a:t>
            </a: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330" name="Rectangle 2"/>
          <p:cNvSpPr>
            <a:spLocks noGrp="1" noRot="1" noChangeAspect="1" noChangeArrowheads="1" noTextEdit="1"/>
          </p:cNvSpPr>
          <p:nvPr>
            <p:ph type="sldImg"/>
          </p:nvPr>
        </p:nvSpPr>
        <p:spPr>
          <a:ln/>
        </p:spPr>
      </p:sp>
      <p:sp>
        <p:nvSpPr>
          <p:cNvPr id="20193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7810" name="Rectangle 2"/>
          <p:cNvSpPr>
            <a:spLocks noGrp="1" noRot="1" noChangeAspect="1" noChangeArrowheads="1" noTextEdit="1"/>
          </p:cNvSpPr>
          <p:nvPr>
            <p:ph type="sldImg"/>
          </p:nvPr>
        </p:nvSpPr>
        <p:spPr>
          <a:ln/>
        </p:spPr>
      </p:sp>
      <p:sp>
        <p:nvSpPr>
          <p:cNvPr id="21678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794" name="Rectangle 2"/>
          <p:cNvSpPr>
            <a:spLocks noGrp="1" noRot="1" noChangeAspect="1" noChangeArrowheads="1" noTextEdit="1"/>
          </p:cNvSpPr>
          <p:nvPr>
            <p:ph type="sldImg"/>
          </p:nvPr>
        </p:nvSpPr>
        <p:spPr>
          <a:ln/>
        </p:spPr>
      </p:sp>
      <p:sp>
        <p:nvSpPr>
          <p:cNvPr id="2337795" name="Rectangle 3"/>
          <p:cNvSpPr>
            <a:spLocks noGrp="1" noChangeArrowheads="1"/>
          </p:cNvSpPr>
          <p:nvPr>
            <p:ph type="body" idx="1"/>
          </p:nvPr>
        </p:nvSpPr>
        <p:spPr>
          <a:ln/>
        </p:spPr>
        <p:txBody>
          <a:bodyPr>
            <a:normAutofit fontScale="85000" lnSpcReduction="20000"/>
          </a:bodyPr>
          <a:lstStyle/>
          <a:p>
            <a:r>
              <a:rPr lang="fr-FR" b="1"/>
              <a:t>Exemple de page d'utilisation de XQuery :</a:t>
            </a:r>
          </a:p>
          <a:p>
            <a:r>
              <a:rPr lang="fr-FR"/>
              <a:t>xquery version "1.0" encoding "ISO-8859-1";</a:t>
            </a:r>
            <a:br>
              <a:rPr lang="fr-FR"/>
            </a:br>
            <a:r>
              <a:rPr lang="fr-FR"/>
              <a:t>declare boundary-space preserve;</a:t>
            </a:r>
            <a:br>
              <a:rPr lang="fr-FR"/>
            </a:br>
            <a:r>
              <a:rPr lang="fr-FR"/>
              <a:t>declare default element namespace "http://www.w3.org/1999/xhtml";</a:t>
            </a:r>
            <a:br>
              <a:rPr lang="fr-FR"/>
            </a:br>
            <a:r>
              <a:rPr lang="fr-FR"/>
              <a:t>import module namespace nsxq_bs="http://www.01-it.com/xq/bookstore" at "books.xq";</a:t>
            </a:r>
            <a:br>
              <a:rPr lang="fr-FR"/>
            </a:br>
            <a:r>
              <a:rPr lang="fr-FR"/>
              <a:t>&lt;html&gt;</a:t>
            </a:r>
            <a:br>
              <a:rPr lang="fr-FR"/>
            </a:br>
            <a:r>
              <a:rPr lang="fr-FR"/>
              <a:t>  &lt;head&gt;</a:t>
            </a:r>
            <a:br>
              <a:rPr lang="fr-FR"/>
            </a:br>
            <a:r>
              <a:rPr lang="fr-FR"/>
              <a:t>    &lt;title&gt;titre de la page&lt;/title&gt;</a:t>
            </a:r>
            <a:br>
              <a:rPr lang="fr-FR"/>
            </a:br>
            <a:r>
              <a:rPr lang="fr-FR"/>
              <a:t>  &lt;/head&gt;</a:t>
            </a:r>
            <a:br>
              <a:rPr lang="fr-FR"/>
            </a:br>
            <a:r>
              <a:rPr lang="fr-FR"/>
              <a:t>  &lt;body&gt;</a:t>
            </a:r>
            <a:br>
              <a:rPr lang="fr-FR"/>
            </a:br>
            <a:r>
              <a:rPr lang="fr-FR"/>
              <a:t>    &lt;h1&gt;{$nsxq_bs:filePathBs}&lt;/h1&gt;</a:t>
            </a:r>
            <a:br>
              <a:rPr lang="fr-FR"/>
            </a:br>
            <a:r>
              <a:rPr lang="fr-FR"/>
              <a:t>    &lt;ul&gt;{nsxq_bs:getBsBooksTitleIntoLi()}&lt;/ul&gt;</a:t>
            </a:r>
            <a:br>
              <a:rPr lang="fr-FR"/>
            </a:br>
            <a:r>
              <a:rPr lang="fr-FR"/>
              <a:t>    &lt;table border="1"&gt;</a:t>
            </a:r>
            <a:br>
              <a:rPr lang="fr-FR"/>
            </a:br>
            <a:r>
              <a:rPr lang="fr-FR"/>
              <a:t>      &lt;tr&gt; &lt;th&gt;Titre&lt;/th&gt;&lt;th&gt;Auteur&lt;/th&gt;&lt;th&gt;Année&lt;/th&gt;&lt;th&gt;Prix&lt;/th&gt;&lt;/tr&gt;</a:t>
            </a:r>
            <a:br>
              <a:rPr lang="fr-FR"/>
            </a:br>
            <a:r>
              <a:rPr lang="fr-FR"/>
              <a:t>      { nsxq_bs:getBsBooksTitleFromPriceIntoTr(30) }</a:t>
            </a:r>
            <a:br>
              <a:rPr lang="fr-FR"/>
            </a:br>
            <a:r>
              <a:rPr lang="fr-FR"/>
              <a:t>    &lt;/table&gt;</a:t>
            </a:r>
            <a:br>
              <a:rPr lang="fr-FR"/>
            </a:br>
            <a:r>
              <a:rPr lang="fr-FR"/>
              <a:t>&lt;!-- exemple de code inline en xquery --&gt;</a:t>
            </a:r>
            <a:br>
              <a:rPr lang="fr-FR"/>
            </a:br>
            <a:r>
              <a:rPr lang="fr-FR"/>
              <a:t>{ for $i in ( 1 to 7 ) return document {&lt;p recursion_level="{$i}"&gt;{ $i }&lt;/p&gt;} }</a:t>
            </a:r>
            <a:br>
              <a:rPr lang="fr-FR"/>
            </a:br>
            <a:r>
              <a:rPr lang="fr-FR"/>
              <a:t>         &lt;/body&gt;</a:t>
            </a:r>
            <a:br>
              <a:rPr lang="fr-FR"/>
            </a:br>
            <a:r>
              <a:rPr lang="fr-FR"/>
              <a:t>&lt;/html&gt;</a:t>
            </a:r>
            <a:br>
              <a:rPr lang="fr-FR"/>
            </a:br>
            <a:br>
              <a:rPr lang="fr-FR"/>
            </a:br>
            <a:r>
              <a:rPr lang="fr-FR" b="1"/>
              <a:t>Exemple de bibliothèque :</a:t>
            </a:r>
            <a:br>
              <a:rPr lang="fr-FR" b="1"/>
            </a:br>
            <a:r>
              <a:rPr lang="fr-FR">
                <a:cs typeface="Arial" charset="0"/>
              </a:rPr>
              <a:t>xquery version "1.0" encoding "ISO-8859-1";</a:t>
            </a:r>
            <a:br>
              <a:rPr lang="fr-FR">
                <a:cs typeface="Arial" charset="0"/>
              </a:rPr>
            </a:br>
            <a:r>
              <a:rPr lang="fr-FR">
                <a:cs typeface="Arial" charset="0"/>
              </a:rPr>
              <a:t>module namespace nsxq_bs="http://www.01-it.com/xq/bookstore";</a:t>
            </a:r>
            <a:br>
              <a:rPr lang="fr-FR">
                <a:cs typeface="Arial" charset="0"/>
              </a:rPr>
            </a:br>
            <a:r>
              <a:rPr lang="fr-FR">
                <a:cs typeface="Arial" charset="0"/>
              </a:rPr>
              <a:t>declare variable $nsxq_bs:filePathBs := "books.xml";</a:t>
            </a:r>
            <a:br>
              <a:rPr lang="fr-FR">
                <a:cs typeface="Arial" charset="0"/>
              </a:rPr>
            </a:br>
            <a:r>
              <a:rPr lang="fr-FR">
                <a:cs typeface="Arial" charset="0"/>
              </a:rPr>
              <a:t>declare function nsxq_bs:getBsBooksTitleFromPriceIntoTr( $prmPriceMin)</a:t>
            </a:r>
            <a:br>
              <a:rPr lang="fr-FR">
                <a:cs typeface="Arial" charset="0"/>
              </a:rPr>
            </a:br>
            <a:r>
              <a:rPr lang="fr-FR">
                <a:cs typeface="Arial" charset="0"/>
              </a:rPr>
              <a:t>{ </a:t>
            </a:r>
            <a:br>
              <a:rPr lang="fr-FR">
                <a:cs typeface="Arial" charset="0"/>
              </a:rPr>
            </a:br>
            <a:r>
              <a:rPr lang="fr-FR">
                <a:cs typeface="Arial" charset="0"/>
              </a:rPr>
              <a:t>  for $nsxq_bs:x in doc("books.xml")/bookstore/book</a:t>
            </a:r>
            <a:br>
              <a:rPr lang="fr-FR">
                <a:cs typeface="Arial" charset="0"/>
              </a:rPr>
            </a:br>
            <a:r>
              <a:rPr lang="fr-FR">
                <a:cs typeface="Arial" charset="0"/>
              </a:rPr>
              <a:t>  where $nsxq_bs:x/price &gt; $prmPriceMin</a:t>
            </a:r>
            <a:br>
              <a:rPr lang="fr-FR">
                <a:cs typeface="Arial" charset="0"/>
              </a:rPr>
            </a:br>
            <a:r>
              <a:rPr lang="fr-FR">
                <a:cs typeface="Arial" charset="0"/>
              </a:rPr>
              <a:t>  order by $nsxq_bs:x/title</a:t>
            </a:r>
            <a:br>
              <a:rPr lang="fr-FR">
                <a:cs typeface="Arial" charset="0"/>
              </a:rPr>
            </a:br>
            <a:r>
              <a:rPr lang="fr-FR">
                <a:cs typeface="Arial" charset="0"/>
              </a:rPr>
              <a:t>  return &lt;tr&gt;&lt;td&gt;{$nsxq_bs:x/title/text()}&lt;/td&gt;&lt;td&gt;{$nsxq_bs:x/author[1]/text()}&lt;/td&gt;&lt;td&gt;{$nsxq_bs:x/year/text()}&lt;/td&gt;</a:t>
            </a:r>
            <a:br>
              <a:rPr lang="fr-FR">
                <a:cs typeface="Arial" charset="0"/>
              </a:rPr>
            </a:br>
            <a:r>
              <a:rPr lang="fr-FR">
                <a:cs typeface="Arial" charset="0"/>
              </a:rPr>
              <a:t>  &lt;td&gt;{$nsxq_bs:x/price/text()}&lt;/td&gt;&lt;/tr&gt;</a:t>
            </a:r>
            <a:br>
              <a:rPr lang="fr-FR">
                <a:cs typeface="Arial" charset="0"/>
              </a:rPr>
            </a:br>
            <a:r>
              <a:rPr lang="fr-FR">
                <a:cs typeface="Arial" charset="0"/>
              </a:rPr>
              <a:t>};</a:t>
            </a:r>
            <a:endParaRPr lang="fr-F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334</a:t>
            </a:fld>
            <a:endParaRPr lang="fr-F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dirty="0"/>
              <a:t>activation de la base de données exemple :</a:t>
            </a:r>
          </a:p>
          <a:p>
            <a:r>
              <a:rPr lang="fr-FR" dirty="0">
                <a:hlinkClick r:id="rId3"/>
              </a:rPr>
              <a:t>http://docs.oracle.com/cd/B25329_01/doc/admin.102/b25610/toc.htm</a:t>
            </a:r>
            <a:r>
              <a:rPr lang="fr-FR" dirty="0"/>
              <a:t> version 9i XE</a:t>
            </a:r>
          </a:p>
          <a:p>
            <a:r>
              <a:rPr lang="fr-FR" dirty="0">
                <a:hlinkClick r:id="rId4"/>
              </a:rPr>
              <a:t>http://stackoverflow.com/questions/9862364/how-to-login-to-the-scot-account-after-installing-oracle-11g</a:t>
            </a:r>
            <a:r>
              <a:rPr lang="fr-FR" dirty="0"/>
              <a:t> version 11R2 XE</a:t>
            </a:r>
          </a:p>
          <a:p>
            <a:endParaRPr lang="fr-FR" dirty="0"/>
          </a:p>
          <a:p>
            <a:endParaRPr lang="fr-FR" sz="1300" b="1" dirty="0">
              <a:latin typeface="+mn-lt"/>
            </a:endParaRPr>
          </a:p>
          <a:p>
            <a:r>
              <a:rPr lang="fr-FR" sz="1300" b="1" dirty="0">
                <a:latin typeface="+mn-lt"/>
              </a:rPr>
              <a:t>voici le retour de la requête SELECT</a:t>
            </a:r>
          </a:p>
          <a:p>
            <a:r>
              <a:rPr lang="fr-FR" sz="1300" dirty="0">
                <a:latin typeface="+mn-lt"/>
              </a:rPr>
              <a:t>&lt;?</a:t>
            </a:r>
            <a:r>
              <a:rPr lang="fr-FR" sz="1300" dirty="0" err="1">
                <a:latin typeface="+mn-lt"/>
              </a:rPr>
              <a:t>xml</a:t>
            </a:r>
            <a:r>
              <a:rPr lang="fr-FR" sz="1300" dirty="0">
                <a:latin typeface="+mn-lt"/>
              </a:rPr>
              <a:t> version="1.0"?&gt;</a:t>
            </a:r>
          </a:p>
          <a:p>
            <a:r>
              <a:rPr lang="fr-FR" sz="1300" dirty="0">
                <a:latin typeface="+mn-lt"/>
              </a:rPr>
              <a:t>&lt;ROWSET&gt;</a:t>
            </a:r>
          </a:p>
          <a:p>
            <a:r>
              <a:rPr lang="fr-FR" sz="1300" dirty="0">
                <a:latin typeface="+mn-lt"/>
              </a:rPr>
              <a:t>	&lt;ROW&gt;</a:t>
            </a:r>
          </a:p>
          <a:p>
            <a:r>
              <a:rPr lang="fr-FR" sz="1300" dirty="0">
                <a:latin typeface="+mn-lt"/>
              </a:rPr>
              <a:t>		&lt;EMPLOYEE_ID&gt;100&lt;/EMPLOYEE_ID&gt;</a:t>
            </a:r>
          </a:p>
          <a:p>
            <a:r>
              <a:rPr lang="fr-FR" sz="1300" dirty="0">
                <a:latin typeface="+mn-lt"/>
              </a:rPr>
              <a:t>		&lt;FIRST_NAME&gt;Steven&lt;/FIRST_NAME&gt;</a:t>
            </a:r>
          </a:p>
          <a:p>
            <a:r>
              <a:rPr lang="fr-FR" sz="1300" dirty="0">
                <a:latin typeface="+mn-lt"/>
              </a:rPr>
              <a:t>		&lt;LAST_NAME&gt;King&lt;/LAST_NAME&gt;</a:t>
            </a:r>
          </a:p>
          <a:p>
            <a:r>
              <a:rPr lang="fr-FR" sz="1300" dirty="0">
                <a:latin typeface="+mn-lt"/>
              </a:rPr>
              <a:t>		&lt;PHONE_NUMBER&gt;515.123.4567&lt;/PHONE_NUMBER&gt;</a:t>
            </a:r>
          </a:p>
          <a:p>
            <a:r>
              <a:rPr lang="fr-FR" sz="1300" dirty="0">
                <a:latin typeface="+mn-lt"/>
              </a:rPr>
              <a:t>	&lt;/ROW&gt;</a:t>
            </a:r>
          </a:p>
          <a:p>
            <a:r>
              <a:rPr lang="fr-FR" sz="1300" dirty="0">
                <a:latin typeface="+mn-lt"/>
              </a:rPr>
              <a:t>	&lt;ROW&gt;</a:t>
            </a:r>
          </a:p>
          <a:p>
            <a:r>
              <a:rPr lang="fr-FR" sz="1300" dirty="0">
                <a:latin typeface="+mn-lt"/>
              </a:rPr>
              <a:t>		&lt;EMPLOYEE_ID&gt;101&lt;/EMPLOYEE_ID&gt;</a:t>
            </a:r>
          </a:p>
          <a:p>
            <a:r>
              <a:rPr lang="fr-FR" sz="1300" dirty="0">
                <a:latin typeface="+mn-lt"/>
              </a:rPr>
              <a:t>		&lt;FIRST_NAME&gt;</a:t>
            </a:r>
            <a:r>
              <a:rPr lang="fr-FR" sz="1300" dirty="0" err="1">
                <a:latin typeface="+mn-lt"/>
              </a:rPr>
              <a:t>Neena</a:t>
            </a:r>
            <a:r>
              <a:rPr lang="fr-FR" sz="1300" dirty="0">
                <a:latin typeface="+mn-lt"/>
              </a:rPr>
              <a:t>&lt;/FIRST_NAME&gt;</a:t>
            </a:r>
          </a:p>
          <a:p>
            <a:r>
              <a:rPr lang="fr-FR" sz="1300" dirty="0">
                <a:latin typeface="+mn-lt"/>
              </a:rPr>
              <a:t>		&lt;LAST_NAME&gt;</a:t>
            </a:r>
            <a:r>
              <a:rPr lang="fr-FR" sz="1300" dirty="0" err="1">
                <a:latin typeface="+mn-lt"/>
              </a:rPr>
              <a:t>Kochhar</a:t>
            </a:r>
            <a:r>
              <a:rPr lang="fr-FR" sz="1300" dirty="0">
                <a:latin typeface="+mn-lt"/>
              </a:rPr>
              <a:t>&lt;/LAST_NAME&gt;</a:t>
            </a:r>
          </a:p>
          <a:p>
            <a:r>
              <a:rPr lang="fr-FR" sz="1300" dirty="0">
                <a:latin typeface="+mn-lt"/>
              </a:rPr>
              <a:t>		&lt;PHONE_NUMBER&gt;515.123.4568&lt;/PHONE_NUMBER&gt;</a:t>
            </a:r>
          </a:p>
          <a:p>
            <a:r>
              <a:rPr lang="fr-FR" sz="1300" dirty="0">
                <a:latin typeface="+mn-lt"/>
              </a:rPr>
              <a:t>	&lt;/ROW&gt;</a:t>
            </a:r>
          </a:p>
          <a:p>
            <a:r>
              <a:rPr lang="fr-FR" sz="1300" dirty="0">
                <a:latin typeface="+mn-lt"/>
              </a:rPr>
              <a:t>&lt;/ROWSET&gt;</a:t>
            </a:r>
          </a:p>
          <a:p>
            <a:endParaRPr lang="fr-FR" dirty="0"/>
          </a:p>
          <a:p>
            <a:r>
              <a:rPr lang="fr-FR" b="1" dirty="0"/>
              <a:t>lien</a:t>
            </a:r>
            <a:r>
              <a:rPr lang="fr-FR" b="1" baseline="0" dirty="0"/>
              <a:t> :</a:t>
            </a:r>
          </a:p>
          <a:p>
            <a:r>
              <a:rPr lang="fr-FR" dirty="0"/>
              <a:t>http://www.dba-oracle.com/t_format_output_html_xml.htm</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335</a:t>
            </a:fld>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02" name="Rectangle 2"/>
          <p:cNvSpPr>
            <a:spLocks noGrp="1" noRot="1" noChangeAspect="1" noChangeArrowheads="1" noTextEdit="1"/>
          </p:cNvSpPr>
          <p:nvPr>
            <p:ph type="sldImg"/>
          </p:nvPr>
        </p:nvSpPr>
        <p:spPr>
          <a:ln/>
        </p:spPr>
      </p:sp>
      <p:sp>
        <p:nvSpPr>
          <p:cNvPr id="225280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47500" lnSpcReduction="20000"/>
          </a:bodyPr>
          <a:lstStyle/>
          <a:p>
            <a:r>
              <a:rPr lang="fr-FR" sz="1300" dirty="0">
                <a:latin typeface="+mn-lt"/>
              </a:rPr>
              <a:t>Exemple de rendu XML d’un SELECT avec CURSOR</a:t>
            </a:r>
          </a:p>
          <a:p>
            <a:r>
              <a:rPr lang="fr-FR" sz="1300" dirty="0">
                <a:latin typeface="+mn-lt"/>
              </a:rPr>
              <a:t>&lt;?</a:t>
            </a:r>
            <a:r>
              <a:rPr lang="fr-FR" sz="1300" dirty="0" err="1">
                <a:latin typeface="+mn-lt"/>
              </a:rPr>
              <a:t>xml</a:t>
            </a:r>
            <a:r>
              <a:rPr lang="fr-FR" sz="1300" dirty="0">
                <a:latin typeface="+mn-lt"/>
              </a:rPr>
              <a:t> version="1.0"?&gt;</a:t>
            </a:r>
          </a:p>
          <a:p>
            <a:r>
              <a:rPr lang="fr-FR" sz="1300" dirty="0">
                <a:latin typeface="+mn-lt"/>
              </a:rPr>
              <a:t>&lt;ROWSET&gt;</a:t>
            </a:r>
          </a:p>
          <a:p>
            <a:r>
              <a:rPr lang="fr-FR" sz="1300" dirty="0">
                <a:latin typeface="+mn-lt"/>
              </a:rPr>
              <a:t>	&lt;ROW&gt;</a:t>
            </a:r>
          </a:p>
          <a:p>
            <a:r>
              <a:rPr lang="fr-FR" sz="1300" dirty="0">
                <a:latin typeface="+mn-lt"/>
              </a:rPr>
              <a:t>		&lt;DEPARTMENT_ID&gt;10&lt;/DEPARTMENT_ID&gt;</a:t>
            </a:r>
          </a:p>
          <a:p>
            <a:r>
              <a:rPr lang="fr-FR" sz="1300" dirty="0">
                <a:latin typeface="+mn-lt"/>
              </a:rPr>
              <a:t>		&lt;DEPARTMENT_NAME&gt;Administration&lt;/DEPARTMENT_NAME&gt;</a:t>
            </a:r>
          </a:p>
          <a:p>
            <a:r>
              <a:rPr lang="fr-FR" sz="1300" dirty="0">
                <a:latin typeface="+mn-lt"/>
              </a:rPr>
              <a:t>		&lt;EMP_ROW&gt;</a:t>
            </a:r>
          </a:p>
          <a:p>
            <a:r>
              <a:rPr lang="fr-FR" sz="1300" dirty="0">
                <a:latin typeface="+mn-lt"/>
              </a:rPr>
              <a:t>			&lt;EMP_ROW_ROW&gt;</a:t>
            </a:r>
          </a:p>
          <a:p>
            <a:r>
              <a:rPr lang="fr-FR" sz="1300" dirty="0">
                <a:latin typeface="+mn-lt"/>
              </a:rPr>
              <a:t>				&lt;FIRST_NAME&gt;Jennifer&lt;/FIRST_NAME&gt;</a:t>
            </a:r>
          </a:p>
          <a:p>
            <a:r>
              <a:rPr lang="fr-FR" sz="1300" dirty="0">
                <a:latin typeface="+mn-lt"/>
              </a:rPr>
              <a:t>				&lt;LAST_NAME&gt;</a:t>
            </a:r>
            <a:r>
              <a:rPr lang="fr-FR" sz="1300" dirty="0" err="1">
                <a:latin typeface="+mn-lt"/>
              </a:rPr>
              <a:t>Whalen</a:t>
            </a:r>
            <a:r>
              <a:rPr lang="fr-FR" sz="1300" dirty="0">
                <a:latin typeface="+mn-lt"/>
              </a:rPr>
              <a:t>&lt;/LAST_NAME&gt;</a:t>
            </a:r>
          </a:p>
          <a:p>
            <a:r>
              <a:rPr lang="fr-FR" sz="1300" dirty="0">
                <a:latin typeface="+mn-lt"/>
              </a:rPr>
              <a:t>			&lt;/EMP_ROW_ROW&gt;</a:t>
            </a:r>
          </a:p>
          <a:p>
            <a:r>
              <a:rPr lang="fr-FR" sz="1300" dirty="0">
                <a:latin typeface="+mn-lt"/>
              </a:rPr>
              <a:t>		&lt;/EMP_ROW&gt;</a:t>
            </a:r>
          </a:p>
          <a:p>
            <a:r>
              <a:rPr lang="fr-FR" sz="1300" dirty="0">
                <a:latin typeface="+mn-lt"/>
              </a:rPr>
              <a:t>	&lt;/ROW&gt;</a:t>
            </a:r>
          </a:p>
          <a:p>
            <a:r>
              <a:rPr lang="fr-FR" sz="1300" dirty="0">
                <a:latin typeface="+mn-lt"/>
              </a:rPr>
              <a:t>	&lt;ROW&gt;</a:t>
            </a:r>
          </a:p>
          <a:p>
            <a:r>
              <a:rPr lang="fr-FR" sz="1300" dirty="0">
                <a:latin typeface="+mn-lt"/>
              </a:rPr>
              <a:t>		&lt;DEPARTMENT_ID&gt;20&lt;/DEPARTMENT_ID&gt;</a:t>
            </a:r>
          </a:p>
          <a:p>
            <a:r>
              <a:rPr lang="fr-FR" sz="1300" dirty="0">
                <a:latin typeface="+mn-lt"/>
              </a:rPr>
              <a:t>		&lt;DEPARTMENT_NAME&gt;Marketing&lt;/DEPARTMENT_NAME&gt;</a:t>
            </a:r>
          </a:p>
          <a:p>
            <a:r>
              <a:rPr lang="fr-FR" sz="1300" dirty="0">
                <a:latin typeface="+mn-lt"/>
              </a:rPr>
              <a:t>		&lt;EMP_ROW&gt;</a:t>
            </a:r>
          </a:p>
          <a:p>
            <a:r>
              <a:rPr lang="fr-FR" sz="1300" dirty="0">
                <a:latin typeface="+mn-lt"/>
              </a:rPr>
              <a:t>			&lt;EMP_ROW_ROW&gt;</a:t>
            </a:r>
          </a:p>
          <a:p>
            <a:r>
              <a:rPr lang="fr-FR" sz="1300" dirty="0">
                <a:latin typeface="+mn-lt"/>
              </a:rPr>
              <a:t>				&lt;FIRST_NAME&gt;Michael&lt;/FIRST_NAME&gt;</a:t>
            </a:r>
          </a:p>
          <a:p>
            <a:r>
              <a:rPr lang="fr-FR" sz="1300" dirty="0">
                <a:latin typeface="+mn-lt"/>
              </a:rPr>
              <a:t>				&lt;LAST_NAME&gt;</a:t>
            </a:r>
            <a:r>
              <a:rPr lang="fr-FR" sz="1300" dirty="0" err="1">
                <a:latin typeface="+mn-lt"/>
              </a:rPr>
              <a:t>Hartstein</a:t>
            </a:r>
            <a:r>
              <a:rPr lang="fr-FR" sz="1300" dirty="0">
                <a:latin typeface="+mn-lt"/>
              </a:rPr>
              <a:t>&lt;/LAST_NAME&gt;</a:t>
            </a:r>
          </a:p>
          <a:p>
            <a:r>
              <a:rPr lang="fr-FR" sz="1300" dirty="0">
                <a:latin typeface="+mn-lt"/>
              </a:rPr>
              <a:t>			&lt;/EMP_ROW_ROW&gt;</a:t>
            </a:r>
          </a:p>
          <a:p>
            <a:r>
              <a:rPr lang="fr-FR" sz="1300" dirty="0">
                <a:latin typeface="+mn-lt"/>
              </a:rPr>
              <a:t>			&lt;EMP_ROW_ROW&gt;</a:t>
            </a:r>
          </a:p>
          <a:p>
            <a:r>
              <a:rPr lang="fr-FR" sz="1300" dirty="0">
                <a:latin typeface="+mn-lt"/>
              </a:rPr>
              <a:t>				&lt;FIRST_NAME&gt;Pat&lt;/FIRST_NAME&gt;</a:t>
            </a:r>
          </a:p>
          <a:p>
            <a:r>
              <a:rPr lang="fr-FR" sz="1300" dirty="0">
                <a:latin typeface="+mn-lt"/>
              </a:rPr>
              <a:t>				&lt;LAST_NAME&gt;</a:t>
            </a:r>
            <a:r>
              <a:rPr lang="fr-FR" sz="1300" dirty="0" err="1">
                <a:latin typeface="+mn-lt"/>
              </a:rPr>
              <a:t>Fay</a:t>
            </a:r>
            <a:r>
              <a:rPr lang="fr-FR" sz="1300" dirty="0">
                <a:latin typeface="+mn-lt"/>
              </a:rPr>
              <a:t>&lt;/LAST_NAME&gt;</a:t>
            </a:r>
          </a:p>
          <a:p>
            <a:r>
              <a:rPr lang="fr-FR" sz="1300" dirty="0">
                <a:latin typeface="+mn-lt"/>
              </a:rPr>
              <a:t>			&lt;/EMP_ROW_ROW&gt;</a:t>
            </a:r>
          </a:p>
          <a:p>
            <a:r>
              <a:rPr lang="fr-FR" sz="1300" dirty="0">
                <a:latin typeface="+mn-lt"/>
              </a:rPr>
              <a:t>		&lt;/EMP_ROW&gt;</a:t>
            </a:r>
          </a:p>
          <a:p>
            <a:r>
              <a:rPr lang="fr-FR" sz="1300" dirty="0">
                <a:latin typeface="+mn-lt"/>
              </a:rPr>
              <a:t>	&lt;/ROW&gt;</a:t>
            </a:r>
          </a:p>
          <a:p>
            <a:r>
              <a:rPr lang="fr-FR" sz="1300" dirty="0">
                <a:latin typeface="+mn-lt"/>
              </a:rPr>
              <a:t>	&lt;ROW&gt;</a:t>
            </a:r>
          </a:p>
          <a:p>
            <a:r>
              <a:rPr lang="fr-FR" sz="1300" dirty="0">
                <a:latin typeface="+mn-lt"/>
              </a:rPr>
              <a:t>		&lt;DEPARTMENT_ID&gt;30&lt;/DEPARTMENT_ID&gt;</a:t>
            </a:r>
          </a:p>
          <a:p>
            <a:r>
              <a:rPr lang="fr-FR" sz="1300" dirty="0">
                <a:latin typeface="+mn-lt"/>
              </a:rPr>
              <a:t>		&lt;DEPARTMENT_NAME&gt;</a:t>
            </a:r>
            <a:r>
              <a:rPr lang="fr-FR" sz="1300" dirty="0" err="1">
                <a:latin typeface="+mn-lt"/>
              </a:rPr>
              <a:t>Purchasing</a:t>
            </a:r>
            <a:r>
              <a:rPr lang="fr-FR" sz="1300" dirty="0">
                <a:latin typeface="+mn-lt"/>
              </a:rPr>
              <a:t>&lt;/DEPARTMENT_NAME&gt;</a:t>
            </a:r>
          </a:p>
          <a:p>
            <a:r>
              <a:rPr lang="fr-FR" sz="1300" dirty="0">
                <a:latin typeface="+mn-lt"/>
              </a:rPr>
              <a:t>		&lt;EMP_ROW&gt;</a:t>
            </a:r>
          </a:p>
          <a:p>
            <a:r>
              <a:rPr lang="fr-FR" sz="1300" dirty="0">
                <a:latin typeface="+mn-lt"/>
              </a:rPr>
              <a:t>			&lt;EMP_ROW_ROW&gt;</a:t>
            </a:r>
          </a:p>
          <a:p>
            <a:r>
              <a:rPr lang="fr-FR" sz="1300" dirty="0">
                <a:latin typeface="+mn-lt"/>
              </a:rPr>
              <a:t>				&lt;FIRST_NAME&gt;Den&lt;/FIRST_NAME&gt;</a:t>
            </a:r>
          </a:p>
          <a:p>
            <a:r>
              <a:rPr lang="fr-FR" sz="1300" dirty="0">
                <a:latin typeface="+mn-lt"/>
              </a:rPr>
              <a:t>				&lt;LAST_NAME&gt;</a:t>
            </a:r>
            <a:r>
              <a:rPr lang="fr-FR" sz="1300" dirty="0" err="1">
                <a:latin typeface="+mn-lt"/>
              </a:rPr>
              <a:t>Raphaely</a:t>
            </a:r>
            <a:r>
              <a:rPr lang="fr-FR" sz="1300" dirty="0">
                <a:latin typeface="+mn-lt"/>
              </a:rPr>
              <a:t>&lt;/LAST_NAME&gt;</a:t>
            </a:r>
          </a:p>
          <a:p>
            <a:r>
              <a:rPr lang="fr-FR" sz="1300" dirty="0">
                <a:latin typeface="+mn-lt"/>
              </a:rPr>
              <a:t>			&lt;/EMP_ROW_ROW&gt;</a:t>
            </a:r>
          </a:p>
          <a:p>
            <a:r>
              <a:rPr lang="fr-FR" sz="1300" dirty="0">
                <a:latin typeface="+mn-lt"/>
              </a:rPr>
              <a:t>			&lt;EMP_ROW_ROW&gt;</a:t>
            </a:r>
          </a:p>
          <a:p>
            <a:r>
              <a:rPr lang="fr-FR" sz="1300" dirty="0">
                <a:latin typeface="+mn-lt"/>
              </a:rPr>
              <a:t>				&lt;FIRST_NAME&gt;Alexander&lt;/FIRST_NAME&gt;</a:t>
            </a:r>
          </a:p>
          <a:p>
            <a:r>
              <a:rPr lang="fr-FR" sz="1300" dirty="0">
                <a:latin typeface="+mn-lt"/>
              </a:rPr>
              <a:t>				&lt;LAST_NAME&gt;Khoo&lt;/LAST_NAME&gt;</a:t>
            </a:r>
          </a:p>
          <a:p>
            <a:r>
              <a:rPr lang="fr-FR" sz="1300" dirty="0">
                <a:latin typeface="+mn-lt"/>
              </a:rPr>
              <a:t>			&lt;/EMP_ROW_ROW&gt;</a:t>
            </a:r>
          </a:p>
          <a:p>
            <a:r>
              <a:rPr lang="fr-FR" sz="1300" dirty="0">
                <a:latin typeface="+mn-lt"/>
              </a:rPr>
              <a:t>			&lt;EMP_ROW_ROW&gt;</a:t>
            </a:r>
          </a:p>
          <a:p>
            <a:r>
              <a:rPr lang="fr-FR" sz="1300" dirty="0">
                <a:latin typeface="+mn-lt"/>
              </a:rPr>
              <a:t>				&lt;FIRST_NAME&gt;</a:t>
            </a:r>
            <a:r>
              <a:rPr lang="fr-FR" sz="1300" dirty="0" err="1">
                <a:latin typeface="+mn-lt"/>
              </a:rPr>
              <a:t>Shelli</a:t>
            </a:r>
            <a:r>
              <a:rPr lang="fr-FR" sz="1300" dirty="0">
                <a:latin typeface="+mn-lt"/>
              </a:rPr>
              <a:t>&lt;/FIRST_NAME&gt;</a:t>
            </a:r>
          </a:p>
          <a:p>
            <a:r>
              <a:rPr lang="fr-FR" sz="1300" dirty="0">
                <a:latin typeface="+mn-lt"/>
              </a:rPr>
              <a:t>				&lt;LAST_NAME&gt;</a:t>
            </a:r>
            <a:r>
              <a:rPr lang="fr-FR" sz="1300" dirty="0" err="1">
                <a:latin typeface="+mn-lt"/>
              </a:rPr>
              <a:t>Baida</a:t>
            </a:r>
            <a:r>
              <a:rPr lang="fr-FR" sz="1300" dirty="0">
                <a:latin typeface="+mn-lt"/>
              </a:rPr>
              <a:t>&lt;/LAST_NAME&gt;</a:t>
            </a:r>
          </a:p>
          <a:p>
            <a:r>
              <a:rPr lang="fr-FR" sz="1300" dirty="0">
                <a:latin typeface="+mn-lt"/>
              </a:rPr>
              <a:t>			&lt;/EMP_ROW_ROW&gt;</a:t>
            </a:r>
          </a:p>
          <a:p>
            <a:r>
              <a:rPr lang="fr-FR" sz="1300" dirty="0">
                <a:latin typeface="+mn-lt"/>
              </a:rPr>
              <a:t>			&lt;EMP_ROW_ROW&gt;</a:t>
            </a:r>
          </a:p>
          <a:p>
            <a:r>
              <a:rPr lang="fr-FR" sz="1300" dirty="0">
                <a:latin typeface="+mn-lt"/>
              </a:rPr>
              <a:t>				&lt;FIRST_NAME&gt;</a:t>
            </a:r>
            <a:r>
              <a:rPr lang="fr-FR" sz="1300" dirty="0" err="1">
                <a:latin typeface="+mn-lt"/>
              </a:rPr>
              <a:t>Sigal</a:t>
            </a:r>
            <a:r>
              <a:rPr lang="fr-FR" sz="1300" dirty="0">
                <a:latin typeface="+mn-lt"/>
              </a:rPr>
              <a:t>&lt;/FIRST_NAME&gt;</a:t>
            </a:r>
          </a:p>
          <a:p>
            <a:r>
              <a:rPr lang="fr-FR" sz="1300" dirty="0">
                <a:latin typeface="+mn-lt"/>
              </a:rPr>
              <a:t>				&lt;LAST_NAME&gt;Tobias&lt;/LAST_NAME&gt;</a:t>
            </a:r>
          </a:p>
          <a:p>
            <a:r>
              <a:rPr lang="fr-FR" sz="1300" dirty="0">
                <a:latin typeface="+mn-lt"/>
              </a:rPr>
              <a:t>			&lt;/EMP_ROW_ROW&gt;</a:t>
            </a:r>
          </a:p>
          <a:p>
            <a:r>
              <a:rPr lang="fr-FR" sz="1300" dirty="0">
                <a:latin typeface="+mn-lt"/>
              </a:rPr>
              <a:t>			&lt;EMP_ROW_ROW&gt;</a:t>
            </a:r>
          </a:p>
          <a:p>
            <a:r>
              <a:rPr lang="fr-FR" sz="1300" dirty="0">
                <a:latin typeface="+mn-lt"/>
              </a:rPr>
              <a:t>				&lt;FIRST_NAME&gt;Guy&lt;/FIRST_NAME&gt;</a:t>
            </a:r>
          </a:p>
          <a:p>
            <a:r>
              <a:rPr lang="fr-FR" sz="1300" dirty="0">
                <a:latin typeface="+mn-lt"/>
              </a:rPr>
              <a:t>				&lt;LAST_NAME&gt;</a:t>
            </a:r>
            <a:r>
              <a:rPr lang="fr-FR" sz="1300" dirty="0" err="1">
                <a:latin typeface="+mn-lt"/>
              </a:rPr>
              <a:t>Himuro</a:t>
            </a:r>
            <a:r>
              <a:rPr lang="fr-FR" sz="1300" dirty="0">
                <a:latin typeface="+mn-lt"/>
              </a:rPr>
              <a:t>&lt;/LAST_NAME&gt;</a:t>
            </a:r>
          </a:p>
          <a:p>
            <a:r>
              <a:rPr lang="fr-FR" sz="1300" dirty="0">
                <a:latin typeface="+mn-lt"/>
              </a:rPr>
              <a:t>			&lt;/EMP_ROW_ROW&gt;</a:t>
            </a:r>
          </a:p>
          <a:p>
            <a:r>
              <a:rPr lang="fr-FR" sz="1300" dirty="0">
                <a:latin typeface="+mn-lt"/>
              </a:rPr>
              <a:t>			&lt;EMP_ROW_ROW&gt;</a:t>
            </a:r>
          </a:p>
          <a:p>
            <a:r>
              <a:rPr lang="fr-FR" sz="1300" dirty="0">
                <a:latin typeface="+mn-lt"/>
              </a:rPr>
              <a:t>				&lt;FIRST_NAME&gt;Karen&lt;/FIRST_NAME&gt;</a:t>
            </a:r>
          </a:p>
          <a:p>
            <a:r>
              <a:rPr lang="fr-FR" sz="1300" dirty="0">
                <a:latin typeface="+mn-lt"/>
              </a:rPr>
              <a:t>				&lt;LAST_NAME&gt;</a:t>
            </a:r>
            <a:r>
              <a:rPr lang="fr-FR" sz="1300" dirty="0" err="1">
                <a:latin typeface="+mn-lt"/>
              </a:rPr>
              <a:t>Colmenares</a:t>
            </a:r>
            <a:r>
              <a:rPr lang="fr-FR" sz="1300" dirty="0">
                <a:latin typeface="+mn-lt"/>
              </a:rPr>
              <a:t>&lt;/LAST_NAME&gt;</a:t>
            </a:r>
          </a:p>
          <a:p>
            <a:r>
              <a:rPr lang="fr-FR" sz="1300" dirty="0">
                <a:latin typeface="+mn-lt"/>
              </a:rPr>
              <a:t>			&lt;/EMP_ROW_ROW&gt;</a:t>
            </a:r>
          </a:p>
          <a:p>
            <a:r>
              <a:rPr lang="fr-FR" sz="1300" dirty="0">
                <a:latin typeface="+mn-lt"/>
              </a:rPr>
              <a:t>		&lt;/EMP_ROW&gt;</a:t>
            </a:r>
          </a:p>
          <a:p>
            <a:r>
              <a:rPr lang="fr-FR" sz="1300" dirty="0">
                <a:latin typeface="+mn-lt"/>
              </a:rPr>
              <a:t>	&lt;/ROW&gt;</a:t>
            </a:r>
          </a:p>
          <a:p>
            <a:r>
              <a:rPr lang="fr-FR" sz="1300" dirty="0">
                <a:latin typeface="+mn-lt"/>
              </a:rPr>
              <a:t>&lt;/ROWSET&gt;</a:t>
            </a:r>
          </a:p>
          <a:p>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336</a:t>
            </a:fld>
            <a:endParaRPr lang="fr-F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lvl="3" defTabSz="966612" fontAlgn="auto">
              <a:spcBef>
                <a:spcPts val="0"/>
              </a:spcBef>
              <a:spcAft>
                <a:spcPts val="0"/>
              </a:spcAft>
              <a:defRPr/>
            </a:pPr>
            <a:r>
              <a:rPr lang="en-US" b="1" dirty="0" err="1"/>
              <a:t>exemple</a:t>
            </a:r>
            <a:r>
              <a:rPr lang="en-US" b="1" baseline="0" dirty="0"/>
              <a:t> de table pour </a:t>
            </a:r>
            <a:r>
              <a:rPr lang="en-US" b="1" baseline="0" dirty="0" err="1"/>
              <a:t>l’insertion</a:t>
            </a:r>
            <a:r>
              <a:rPr lang="en-US" b="1" baseline="0" dirty="0"/>
              <a:t>:</a:t>
            </a:r>
          </a:p>
          <a:p>
            <a:pPr marL="0" lvl="3" defTabSz="966612" fontAlgn="auto">
              <a:spcBef>
                <a:spcPts val="0"/>
              </a:spcBef>
              <a:spcAft>
                <a:spcPts val="0"/>
              </a:spcAft>
              <a:defRPr/>
            </a:pPr>
            <a:endParaRPr lang="en-US" dirty="0"/>
          </a:p>
          <a:p>
            <a:pPr marL="0" lvl="3" defTabSz="966612" fontAlgn="auto">
              <a:spcBef>
                <a:spcPts val="0"/>
              </a:spcBef>
              <a:spcAft>
                <a:spcPts val="0"/>
              </a:spcAft>
              <a:defRPr/>
            </a:pPr>
            <a:r>
              <a:rPr lang="en-US" dirty="0"/>
              <a:t>CREATE</a:t>
            </a:r>
            <a:r>
              <a:rPr lang="en-US" baseline="0" dirty="0"/>
              <a:t> TABLE</a:t>
            </a:r>
            <a:r>
              <a:rPr lang="en-US" dirty="0"/>
              <a:t> </a:t>
            </a:r>
            <a:r>
              <a:rPr lang="en-US" dirty="0" err="1"/>
              <a:t>emp_xml</a:t>
            </a:r>
            <a:r>
              <a:rPr lang="en-US" dirty="0"/>
              <a:t>(id </a:t>
            </a:r>
            <a:r>
              <a:rPr lang="en-US" dirty="0" err="1"/>
              <a:t>number,empname</a:t>
            </a:r>
            <a:r>
              <a:rPr lang="en-US" dirty="0"/>
              <a:t> varchar2(40),</a:t>
            </a:r>
            <a:r>
              <a:rPr lang="en-US" dirty="0" err="1"/>
              <a:t>empsal</a:t>
            </a:r>
            <a:r>
              <a:rPr lang="en-US" dirty="0"/>
              <a:t> number);</a:t>
            </a:r>
            <a:endParaRPr lang="fr-FR" dirty="0"/>
          </a:p>
          <a:p>
            <a:endParaRPr lang="fr-FR" dirty="0"/>
          </a:p>
          <a:p>
            <a:r>
              <a:rPr lang="fr-FR" b="1" dirty="0"/>
              <a:t>Exemple de fichier XML a </a:t>
            </a:r>
            <a:r>
              <a:rPr lang="fr-FR" b="1" dirty="0" err="1"/>
              <a:t>inserer</a:t>
            </a:r>
            <a:endParaRPr lang="fr-FR" b="1" dirty="0"/>
          </a:p>
          <a:p>
            <a:endParaRPr lang="fr-FR" dirty="0"/>
          </a:p>
          <a:p>
            <a:r>
              <a:rPr lang="fr-FR" sz="1300" dirty="0">
                <a:latin typeface="+mn-lt"/>
              </a:rPr>
              <a:t>&lt;?</a:t>
            </a:r>
            <a:r>
              <a:rPr lang="fr-FR" sz="1300" dirty="0" err="1">
                <a:latin typeface="+mn-lt"/>
              </a:rPr>
              <a:t>xml</a:t>
            </a:r>
            <a:r>
              <a:rPr lang="fr-FR" sz="1300" dirty="0">
                <a:latin typeface="+mn-lt"/>
              </a:rPr>
              <a:t> version="1.0" ?&gt;</a:t>
            </a:r>
          </a:p>
          <a:p>
            <a:r>
              <a:rPr lang="fr-FR" sz="1300" dirty="0">
                <a:latin typeface="+mn-lt"/>
              </a:rPr>
              <a:t>&lt;ROWSET&gt;</a:t>
            </a:r>
          </a:p>
          <a:p>
            <a:r>
              <a:rPr lang="fr-FR" sz="1300" dirty="0">
                <a:latin typeface="+mn-lt"/>
              </a:rPr>
              <a:t>	&lt;ROW ID="10"&gt;</a:t>
            </a:r>
          </a:p>
          <a:p>
            <a:r>
              <a:rPr lang="fr-FR" sz="1300" dirty="0">
                <a:latin typeface="+mn-lt"/>
              </a:rPr>
              <a:t>		&lt;</a:t>
            </a:r>
            <a:r>
              <a:rPr lang="fr-FR" sz="1300" dirty="0" err="1">
                <a:latin typeface="+mn-lt"/>
              </a:rPr>
              <a:t>EmpName</a:t>
            </a:r>
            <a:r>
              <a:rPr lang="fr-FR" sz="1300" dirty="0">
                <a:latin typeface="+mn-lt"/>
              </a:rPr>
              <a:t>&gt;</a:t>
            </a:r>
            <a:r>
              <a:rPr lang="fr-FR" sz="1300" dirty="0" err="1">
                <a:latin typeface="+mn-lt"/>
              </a:rPr>
              <a:t>Gabbar</a:t>
            </a:r>
            <a:r>
              <a:rPr lang="fr-FR" sz="1300" dirty="0">
                <a:latin typeface="+mn-lt"/>
              </a:rPr>
              <a:t>&lt;/</a:t>
            </a:r>
            <a:r>
              <a:rPr lang="fr-FR" sz="1300" dirty="0" err="1">
                <a:latin typeface="+mn-lt"/>
              </a:rPr>
              <a:t>EmpName</a:t>
            </a:r>
            <a:r>
              <a:rPr lang="fr-FR" sz="1300" dirty="0">
                <a:latin typeface="+mn-lt"/>
              </a:rPr>
              <a:t>&gt;</a:t>
            </a:r>
          </a:p>
          <a:p>
            <a:r>
              <a:rPr lang="fr-FR" sz="1300" dirty="0">
                <a:latin typeface="+mn-lt"/>
              </a:rPr>
              <a:t>		&lt;</a:t>
            </a:r>
            <a:r>
              <a:rPr lang="fr-FR" sz="1300" dirty="0" err="1">
                <a:latin typeface="+mn-lt"/>
              </a:rPr>
              <a:t>EmpSal</a:t>
            </a:r>
            <a:r>
              <a:rPr lang="fr-FR" sz="1300" dirty="0">
                <a:latin typeface="+mn-lt"/>
              </a:rPr>
              <a:t>&gt;10000&lt;/</a:t>
            </a:r>
            <a:r>
              <a:rPr lang="fr-FR" sz="1300" dirty="0" err="1">
                <a:latin typeface="+mn-lt"/>
              </a:rPr>
              <a:t>EmpSal</a:t>
            </a:r>
            <a:r>
              <a:rPr lang="fr-FR" sz="1300" dirty="0">
                <a:latin typeface="+mn-lt"/>
              </a:rPr>
              <a:t>&gt;</a:t>
            </a:r>
          </a:p>
          <a:p>
            <a:r>
              <a:rPr lang="fr-FR" sz="1300" dirty="0">
                <a:latin typeface="+mn-lt"/>
              </a:rPr>
              <a:t>	&lt;/ROW&gt;</a:t>
            </a:r>
          </a:p>
          <a:p>
            <a:r>
              <a:rPr lang="fr-FR" sz="1300" dirty="0">
                <a:latin typeface="+mn-lt"/>
              </a:rPr>
              <a:t>	&lt;ROW ID="20"&gt;</a:t>
            </a:r>
          </a:p>
          <a:p>
            <a:r>
              <a:rPr lang="fr-FR" sz="1300" dirty="0">
                <a:latin typeface="+mn-lt"/>
              </a:rPr>
              <a:t>		&lt;</a:t>
            </a:r>
            <a:r>
              <a:rPr lang="fr-FR" sz="1300" dirty="0" err="1">
                <a:latin typeface="+mn-lt"/>
              </a:rPr>
              <a:t>EmpName</a:t>
            </a:r>
            <a:r>
              <a:rPr lang="fr-FR" sz="1300" dirty="0">
                <a:latin typeface="+mn-lt"/>
              </a:rPr>
              <a:t>&gt;Singh&lt;/</a:t>
            </a:r>
            <a:r>
              <a:rPr lang="fr-FR" sz="1300" dirty="0" err="1">
                <a:latin typeface="+mn-lt"/>
              </a:rPr>
              <a:t>EmpName</a:t>
            </a:r>
            <a:r>
              <a:rPr lang="fr-FR" sz="1300" dirty="0">
                <a:latin typeface="+mn-lt"/>
              </a:rPr>
              <a:t>&gt;</a:t>
            </a:r>
          </a:p>
          <a:p>
            <a:r>
              <a:rPr lang="fr-FR" sz="1300" dirty="0">
                <a:latin typeface="+mn-lt"/>
              </a:rPr>
              <a:t>		&lt;</a:t>
            </a:r>
            <a:r>
              <a:rPr lang="fr-FR" sz="1300" dirty="0" err="1">
                <a:latin typeface="+mn-lt"/>
              </a:rPr>
              <a:t>EmpSal</a:t>
            </a:r>
            <a:r>
              <a:rPr lang="fr-FR" sz="1300" dirty="0">
                <a:latin typeface="+mn-lt"/>
              </a:rPr>
              <a:t>&gt;20000&lt;/</a:t>
            </a:r>
            <a:r>
              <a:rPr lang="fr-FR" sz="1300" dirty="0" err="1">
                <a:latin typeface="+mn-lt"/>
              </a:rPr>
              <a:t>EmpSal</a:t>
            </a:r>
            <a:r>
              <a:rPr lang="fr-FR" sz="1300" dirty="0">
                <a:latin typeface="+mn-lt"/>
              </a:rPr>
              <a:t>&gt;</a:t>
            </a:r>
          </a:p>
          <a:p>
            <a:r>
              <a:rPr lang="fr-FR" sz="1300" dirty="0">
                <a:latin typeface="+mn-lt"/>
              </a:rPr>
              <a:t>	&lt;/ROW&gt;</a:t>
            </a:r>
          </a:p>
          <a:p>
            <a:r>
              <a:rPr lang="fr-FR" sz="1300" dirty="0">
                <a:latin typeface="+mn-lt"/>
              </a:rPr>
              <a:t>&lt;/ROWSET&gt;</a:t>
            </a:r>
          </a:p>
          <a:p>
            <a:endParaRPr lang="fr-FR" dirty="0"/>
          </a:p>
          <a:p>
            <a:endParaRPr lang="fr-FR" dirty="0"/>
          </a:p>
          <a:p>
            <a:r>
              <a:rPr lang="fr-FR" b="1" dirty="0"/>
              <a:t>DOC  Oracle XMLTYPE :</a:t>
            </a:r>
          </a:p>
          <a:p>
            <a:r>
              <a:rPr lang="fr-FR" dirty="0"/>
              <a:t>http://docs.oracle.com/cd/B10500_01/appdev.920/a96620/xdb04cre.htm#1032612</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337</a:t>
            </a:fld>
            <a:endParaRPr lang="fr-F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lvl="3" defTabSz="966612" fontAlgn="auto">
              <a:spcBef>
                <a:spcPts val="0"/>
              </a:spcBef>
              <a:spcAft>
                <a:spcPts val="0"/>
              </a:spcAft>
              <a:defRPr/>
            </a:pPr>
            <a:r>
              <a:rPr lang="en-US" b="1" dirty="0"/>
              <a:t>https://www.generacodice.com/en/articolo/230553/Retrieve+value+of+an+xml+element+in+Oracle+PL+SQL</a:t>
            </a:r>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338</a:t>
            </a:fld>
            <a:endParaRPr lang="fr-F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pPr marL="0" lvl="3" defTabSz="966612" fontAlgn="auto">
              <a:spcBef>
                <a:spcPts val="0"/>
              </a:spcBef>
              <a:spcAft>
                <a:spcPts val="0"/>
              </a:spcAft>
              <a:defRPr/>
            </a:pPr>
            <a:r>
              <a:rPr lang="en-US" b="1" dirty="0"/>
              <a:t>http://www.cis.famu.edu/support/10g/Oracle_Database_10g/doc/appdev.102/b14258/d_xslpro.htm#CEGIADBJ</a:t>
            </a:r>
          </a:p>
          <a:p>
            <a:pPr marL="0" lvl="3" defTabSz="966612" fontAlgn="auto">
              <a:spcBef>
                <a:spcPts val="0"/>
              </a:spcBef>
              <a:spcAft>
                <a:spcPts val="0"/>
              </a:spcAft>
              <a:defRPr/>
            </a:pPr>
            <a:endParaRPr lang="en-US" b="1" dirty="0"/>
          </a:p>
          <a:p>
            <a:pPr marL="0" lvl="3" defTabSz="966612" fontAlgn="auto">
              <a:spcBef>
                <a:spcPts val="0"/>
              </a:spcBef>
              <a:spcAft>
                <a:spcPts val="0"/>
              </a:spcAft>
              <a:defRPr/>
            </a:pPr>
            <a:r>
              <a:rPr lang="fr-FR" dirty="0"/>
              <a:t>https://oraclefrontovik.com/2012/12/05/some-different-ways-to-perform-xslt-from-plsql/</a:t>
            </a:r>
          </a:p>
          <a:p>
            <a:pPr marL="0" lvl="3" defTabSz="966612" fontAlgn="auto">
              <a:spcBef>
                <a:spcPts val="0"/>
              </a:spcBef>
              <a:spcAft>
                <a:spcPts val="0"/>
              </a:spcAft>
              <a:defRPr/>
            </a:pPr>
            <a:endParaRPr lang="fr-FR" dirty="0"/>
          </a:p>
          <a:p>
            <a:pPr algn="l" rtl="0" fontAlgn="base"/>
            <a:r>
              <a:rPr lang="fr-FR" b="0" i="0" dirty="0">
                <a:solidFill>
                  <a:srgbClr val="666666"/>
                </a:solidFill>
                <a:effectLst/>
                <a:latin typeface="Monaco" panose="00000400000000000000" pitchFamily="2" charset="0"/>
              </a:rPr>
              <a:t>DECLARE</a:t>
            </a:r>
          </a:p>
          <a:p>
            <a:pPr algn="l" rtl="0" fontAlgn="base"/>
            <a:r>
              <a:rPr lang="fr-FR" b="0" i="0" dirty="0">
                <a:solidFill>
                  <a:srgbClr val="666666"/>
                </a:solidFill>
                <a:effectLst/>
                <a:latin typeface="Monaco" panose="00000400000000000000" pitchFamily="2" charset="0"/>
              </a:rPr>
              <a:t> </a:t>
            </a:r>
          </a:p>
          <a:p>
            <a:pPr algn="l" rtl="0" fontAlgn="base"/>
            <a:r>
              <a:rPr lang="fr-FR" b="0" i="0" dirty="0" err="1">
                <a:solidFill>
                  <a:srgbClr val="666666"/>
                </a:solidFill>
                <a:effectLst/>
                <a:latin typeface="Monaco" panose="00000400000000000000" pitchFamily="2" charset="0"/>
              </a:rPr>
              <a:t>l_xml</a:t>
            </a:r>
            <a:r>
              <a:rPr lang="fr-FR" b="0" i="0" dirty="0">
                <a:solidFill>
                  <a:srgbClr val="666666"/>
                </a:solidFill>
                <a:effectLst/>
                <a:latin typeface="Monaco" panose="00000400000000000000" pitchFamily="2" charset="0"/>
              </a:rPr>
              <a:t> XMLTYPE;</a:t>
            </a:r>
          </a:p>
          <a:p>
            <a:pPr algn="l" rtl="0" fontAlgn="base"/>
            <a:r>
              <a:rPr lang="fr-FR" b="0" i="0" dirty="0" err="1">
                <a:solidFill>
                  <a:srgbClr val="666666"/>
                </a:solidFill>
                <a:effectLst/>
                <a:latin typeface="Monaco" panose="00000400000000000000" pitchFamily="2" charset="0"/>
              </a:rPr>
              <a:t>l_xsl</a:t>
            </a:r>
            <a:r>
              <a:rPr lang="fr-FR" b="0" i="0" dirty="0">
                <a:solidFill>
                  <a:srgbClr val="666666"/>
                </a:solidFill>
                <a:effectLst/>
                <a:latin typeface="Monaco" panose="00000400000000000000" pitchFamily="2" charset="0"/>
              </a:rPr>
              <a:t> XMLTYPE;</a:t>
            </a:r>
          </a:p>
          <a:p>
            <a:pPr algn="l" rtl="0" fontAlgn="base"/>
            <a:r>
              <a:rPr lang="fr-FR" b="0" i="0" dirty="0" err="1">
                <a:solidFill>
                  <a:srgbClr val="666666"/>
                </a:solidFill>
                <a:effectLst/>
                <a:latin typeface="Monaco" panose="00000400000000000000" pitchFamily="2" charset="0"/>
              </a:rPr>
              <a:t>l_transformed</a:t>
            </a:r>
            <a:r>
              <a:rPr lang="fr-FR" b="0" i="0" dirty="0">
                <a:solidFill>
                  <a:srgbClr val="666666"/>
                </a:solidFill>
                <a:effectLst/>
                <a:latin typeface="Monaco" panose="00000400000000000000" pitchFamily="2" charset="0"/>
              </a:rPr>
              <a:t> XMLTYPE;</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BEGIN</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   </a:t>
            </a:r>
            <a:r>
              <a:rPr lang="fr-FR" b="0" i="0" dirty="0" err="1">
                <a:solidFill>
                  <a:srgbClr val="666666"/>
                </a:solidFill>
                <a:effectLst/>
                <a:latin typeface="Monaco" panose="00000400000000000000" pitchFamily="2" charset="0"/>
              </a:rPr>
              <a:t>l_xml</a:t>
            </a:r>
            <a:r>
              <a:rPr lang="fr-FR" b="0" i="0" dirty="0">
                <a:solidFill>
                  <a:srgbClr val="666666"/>
                </a:solidFill>
                <a:effectLst/>
                <a:latin typeface="Monaco" panose="00000400000000000000" pitchFamily="2" charset="0"/>
              </a:rPr>
              <a:t> := XMLTYPE.CREATEXML('&lt;?xml version="1.0"?&gt;&lt;ROWSET&gt;&lt;ROW&gt;&lt;EMPNO&gt;7566&lt;/EMPNO&gt;&lt;ENAME&gt;JONES&lt;/ENAME&gt;&lt;JOB&gt;MANAGER&lt;/JOB&gt;&lt;MGR&gt;7839&lt;/MGR&gt;&lt;HIREDATE&gt;02-APR-1981&lt;/HIREDATE&gt;&lt;SAL&gt;2975&lt;/SAL&gt;&lt;DEPTNO&gt;20&lt;/DEPTNO&gt;&lt;VALID&gt;N&lt;/VALID&gt;&lt;/ROW&gt;&lt;ROW&gt;&lt;EMPNO&gt;7788&lt;/EMPNO&gt;&lt;ENAME&gt;SCOTT&lt;/ENAME&gt;&lt;JOB&gt;ANALYST&lt;/JOB&gt;&lt;MGR&gt;7566&lt;/MGR&gt;&lt;HIREDATE&gt;19-APR-1987&lt;/HIREDATE&gt;&lt;SAL&gt;3000&lt;/SAL&gt;&lt;DEPTNO&gt;20&lt;/DEPTNO&gt;&lt;VALID&gt;N&lt;/VALID&gt;&lt;/ROW&gt;&lt;ROW&gt;&lt;EMPNO&gt;7876&lt;/EMPNO&gt;&lt;ENAME&gt;ADAMS&lt;/ENAME&gt;&lt;JOB&gt;CLERK&lt;/JOB&gt;&lt;MGR&gt;7788&lt;/MGR&gt;&lt;HIREDATE&gt;23-MAY-1987&lt;/HIREDATE&gt;&lt;SAL&gt;1100&lt;/SAL&gt;&lt;DEPTNO&gt;20&lt;/DEPTNO&gt;&lt;VALID&gt;N&lt;/VALID&gt;&lt;/ROW&gt;&lt;ROW&gt;&lt;EMPNO&gt;7902&lt;/EMPNO&gt;&lt;ENAME&gt;FORD&lt;/ENAME&gt;&lt;JOB&gt;ANALYST&lt;/JOB&gt;&lt;MGR&gt;7566&lt;/MGR&gt;&lt;HIREDATE&gt;03-DEC-1981&lt;/HIREDATE&gt;&lt;SAL&gt;3000&lt;/SAL&gt;&lt;DEPTNO&gt;20&lt;/DEPTNO&gt;&lt;VALID&gt;N&lt;/VALID&gt;&lt;/ROW&gt;&lt;/ROWSET&gt;');</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   </a:t>
            </a:r>
            <a:r>
              <a:rPr lang="fr-FR" b="0" i="0" dirty="0" err="1">
                <a:solidFill>
                  <a:srgbClr val="666666"/>
                </a:solidFill>
                <a:effectLst/>
                <a:latin typeface="Monaco" panose="00000400000000000000" pitchFamily="2" charset="0"/>
              </a:rPr>
              <a:t>l_xsl</a:t>
            </a:r>
            <a:r>
              <a:rPr lang="fr-FR" b="0" i="0" dirty="0">
                <a:solidFill>
                  <a:srgbClr val="666666"/>
                </a:solidFill>
                <a:effectLst/>
                <a:latin typeface="Monaco" panose="00000400000000000000" pitchFamily="2" charset="0"/>
              </a:rPr>
              <a:t> := XMLTYPE.CREATEXML('&lt;</a:t>
            </a:r>
            <a:r>
              <a:rPr lang="fr-FR" b="0" i="0" dirty="0" err="1">
                <a:solidFill>
                  <a:srgbClr val="666666"/>
                </a:solidFill>
                <a:effectLst/>
                <a:latin typeface="Monaco" panose="00000400000000000000" pitchFamily="2" charset="0"/>
              </a:rPr>
              <a:t>xsl:stylesheet</a:t>
            </a:r>
            <a:r>
              <a:rPr lang="fr-FR" b="0" i="0" dirty="0">
                <a:solidFill>
                  <a:srgbClr val="666666"/>
                </a:solidFill>
                <a:effectLst/>
                <a:latin typeface="Monaco" panose="00000400000000000000" pitchFamily="2" charset="0"/>
              </a:rPr>
              <a:t> version="1.0" </a:t>
            </a:r>
            <a:r>
              <a:rPr lang="fr-FR" b="0" i="0" dirty="0" err="1">
                <a:solidFill>
                  <a:srgbClr val="666666"/>
                </a:solidFill>
                <a:effectLst/>
                <a:latin typeface="Monaco" panose="00000400000000000000" pitchFamily="2" charset="0"/>
              </a:rPr>
              <a:t>xmlns:xsl</a:t>
            </a:r>
            <a:r>
              <a:rPr lang="fr-FR" b="0" i="0" dirty="0">
                <a:solidFill>
                  <a:srgbClr val="666666"/>
                </a:solidFill>
                <a:effectLst/>
                <a:latin typeface="Monaco" panose="00000400000000000000" pitchFamily="2" charset="0"/>
              </a:rPr>
              <a:t>="</a:t>
            </a:r>
            <a:r>
              <a:rPr lang="fr-FR" b="0" i="0" u="none" strike="noStrike" dirty="0">
                <a:solidFill>
                  <a:srgbClr val="000000"/>
                </a:solidFill>
                <a:effectLst/>
                <a:latin typeface="Monaco" panose="00000400000000000000" pitchFamily="2" charset="0"/>
                <a:hlinkClick r:id="rId3"/>
              </a:rPr>
              <a:t>http://www.w3.org/1999/XSL/Transform</a:t>
            </a:r>
            <a:r>
              <a:rPr lang="fr-FR" b="0" i="0" dirty="0">
                <a:solidFill>
                  <a:srgbClr val="666666"/>
                </a:solidFill>
                <a:effectLst/>
                <a:latin typeface="Monaco" panose="00000400000000000000" pitchFamily="2" charset="0"/>
              </a:rPr>
              <a:t>"&gt;&lt;xsl:template match="/"&gt; &lt;html&gt;&lt;body&gt; &lt;</a:t>
            </a:r>
            <a:r>
              <a:rPr lang="fr-FR" b="0" i="0" dirty="0" err="1">
                <a:solidFill>
                  <a:srgbClr val="666666"/>
                </a:solidFill>
                <a:effectLst/>
                <a:latin typeface="Monaco" panose="00000400000000000000" pitchFamily="2" charset="0"/>
              </a:rPr>
              <a:t>xsl:for-each</a:t>
            </a:r>
            <a:r>
              <a:rPr lang="fr-FR" b="0" i="0" dirty="0">
                <a:solidFill>
                  <a:srgbClr val="666666"/>
                </a:solidFill>
                <a:effectLst/>
                <a:latin typeface="Monaco" panose="00000400000000000000" pitchFamily="2" charset="0"/>
              </a:rPr>
              <a:t> select="ROWSET/ROW"&gt; &lt;h2&gt;&lt;</a:t>
            </a:r>
            <a:r>
              <a:rPr lang="fr-FR" b="0" i="0" dirty="0" err="1">
                <a:solidFill>
                  <a:srgbClr val="666666"/>
                </a:solidFill>
                <a:effectLst/>
                <a:latin typeface="Monaco" panose="00000400000000000000" pitchFamily="2" charset="0"/>
              </a:rPr>
              <a:t>xsl:value-of</a:t>
            </a:r>
            <a:r>
              <a:rPr lang="fr-FR" b="0" i="0" dirty="0">
                <a:solidFill>
                  <a:srgbClr val="666666"/>
                </a:solidFill>
                <a:effectLst/>
                <a:latin typeface="Monaco" panose="00000400000000000000" pitchFamily="2" charset="0"/>
              </a:rPr>
              <a:t> select="ENAME"/&gt;&lt;/h2&gt; &lt;/</a:t>
            </a:r>
            <a:r>
              <a:rPr lang="fr-FR" b="0" i="0" dirty="0" err="1">
                <a:solidFill>
                  <a:srgbClr val="666666"/>
                </a:solidFill>
                <a:effectLst/>
                <a:latin typeface="Monaco" panose="00000400000000000000" pitchFamily="2" charset="0"/>
              </a:rPr>
              <a:t>xsl:for-each</a:t>
            </a:r>
            <a:r>
              <a:rPr lang="fr-FR" b="0" i="0" dirty="0">
                <a:solidFill>
                  <a:srgbClr val="666666"/>
                </a:solidFill>
                <a:effectLst/>
                <a:latin typeface="Monaco" panose="00000400000000000000" pitchFamily="2" charset="0"/>
              </a:rPr>
              <a:t>&gt; &lt;/body&gt;&lt;/html&gt;&lt;/</a:t>
            </a:r>
            <a:r>
              <a:rPr lang="fr-FR" b="0" i="0" dirty="0" err="1">
                <a:solidFill>
                  <a:srgbClr val="666666"/>
                </a:solidFill>
                <a:effectLst/>
                <a:latin typeface="Monaco" panose="00000400000000000000" pitchFamily="2" charset="0"/>
              </a:rPr>
              <a:t>xsl:template</a:t>
            </a:r>
            <a:r>
              <a:rPr lang="fr-FR" b="0" i="0" dirty="0">
                <a:solidFill>
                  <a:srgbClr val="666666"/>
                </a:solidFill>
                <a:effectLst/>
                <a:latin typeface="Monaco" panose="00000400000000000000" pitchFamily="2" charset="0"/>
              </a:rPr>
              <a:t>&gt;&lt;/</a:t>
            </a:r>
            <a:r>
              <a:rPr lang="fr-FR" b="0" i="0" dirty="0" err="1">
                <a:solidFill>
                  <a:srgbClr val="666666"/>
                </a:solidFill>
                <a:effectLst/>
                <a:latin typeface="Monaco" panose="00000400000000000000" pitchFamily="2" charset="0"/>
              </a:rPr>
              <a:t>xsl:stylesheet</a:t>
            </a:r>
            <a:r>
              <a:rPr lang="fr-FR" b="0" i="0" dirty="0">
                <a:solidFill>
                  <a:srgbClr val="666666"/>
                </a:solidFill>
                <a:effectLst/>
                <a:latin typeface="Monaco" panose="00000400000000000000" pitchFamily="2" charset="0"/>
              </a:rPr>
              <a:t>&gt;');</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   SELECT XMLTRANSFORM(</a:t>
            </a:r>
            <a:r>
              <a:rPr lang="fr-FR" b="0" i="0" dirty="0" err="1">
                <a:solidFill>
                  <a:srgbClr val="666666"/>
                </a:solidFill>
                <a:effectLst/>
                <a:latin typeface="Monaco" panose="00000400000000000000" pitchFamily="2" charset="0"/>
              </a:rPr>
              <a:t>l_xml</a:t>
            </a:r>
            <a:r>
              <a:rPr lang="fr-FR" b="0" i="0" dirty="0">
                <a:solidFill>
                  <a:srgbClr val="666666"/>
                </a:solidFill>
                <a:effectLst/>
                <a:latin typeface="Monaco" panose="00000400000000000000" pitchFamily="2" charset="0"/>
              </a:rPr>
              <a:t>, </a:t>
            </a:r>
            <a:r>
              <a:rPr lang="fr-FR" b="0" i="0" dirty="0" err="1">
                <a:solidFill>
                  <a:srgbClr val="666666"/>
                </a:solidFill>
                <a:effectLst/>
                <a:latin typeface="Monaco" panose="00000400000000000000" pitchFamily="2" charset="0"/>
              </a:rPr>
              <a:t>l_xsl</a:t>
            </a:r>
            <a:r>
              <a:rPr lang="fr-FR" b="0" i="0" dirty="0">
                <a:solidFill>
                  <a:srgbClr val="666666"/>
                </a:solidFill>
                <a:effectLst/>
                <a:latin typeface="Monaco" panose="00000400000000000000" pitchFamily="2" charset="0"/>
              </a:rPr>
              <a:t>)</a:t>
            </a:r>
          </a:p>
          <a:p>
            <a:pPr algn="l" rtl="0" fontAlgn="base"/>
            <a:r>
              <a:rPr lang="fr-FR" b="0" i="0" dirty="0">
                <a:solidFill>
                  <a:srgbClr val="666666"/>
                </a:solidFill>
                <a:effectLst/>
                <a:latin typeface="Monaco" panose="00000400000000000000" pitchFamily="2" charset="0"/>
              </a:rPr>
              <a:t>   INTO </a:t>
            </a:r>
            <a:r>
              <a:rPr lang="fr-FR" b="0" i="0" dirty="0" err="1">
                <a:solidFill>
                  <a:srgbClr val="666666"/>
                </a:solidFill>
                <a:effectLst/>
                <a:latin typeface="Monaco" panose="00000400000000000000" pitchFamily="2" charset="0"/>
              </a:rPr>
              <a:t>l_transformed</a:t>
            </a:r>
            <a:endParaRPr lang="fr-FR" b="0" i="0" dirty="0">
              <a:solidFill>
                <a:srgbClr val="666666"/>
              </a:solidFill>
              <a:effectLst/>
              <a:latin typeface="Monaco" panose="00000400000000000000" pitchFamily="2" charset="0"/>
            </a:endParaRPr>
          </a:p>
          <a:p>
            <a:pPr algn="l" rtl="0" fontAlgn="base"/>
            <a:r>
              <a:rPr lang="fr-FR" b="0" i="0" dirty="0">
                <a:solidFill>
                  <a:srgbClr val="666666"/>
                </a:solidFill>
                <a:effectLst/>
                <a:latin typeface="Monaco" panose="00000400000000000000" pitchFamily="2" charset="0"/>
              </a:rPr>
              <a:t>   FROM dual;</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   DBMS_OUTPUT.PUT_LINE(</a:t>
            </a:r>
            <a:r>
              <a:rPr lang="fr-FR" b="0" i="0" dirty="0" err="1">
                <a:solidFill>
                  <a:srgbClr val="666666"/>
                </a:solidFill>
                <a:effectLst/>
                <a:latin typeface="Monaco" panose="00000400000000000000" pitchFamily="2" charset="0"/>
              </a:rPr>
              <a:t>l_transformed.getstringval</a:t>
            </a:r>
            <a:r>
              <a:rPr lang="fr-FR" b="0" i="0" dirty="0">
                <a:solidFill>
                  <a:srgbClr val="666666"/>
                </a:solidFill>
                <a:effectLst/>
                <a:latin typeface="Monaco" panose="00000400000000000000" pitchFamily="2" charset="0"/>
              </a:rPr>
              <a:t>());</a:t>
            </a:r>
          </a:p>
          <a:p>
            <a:pPr algn="l" rtl="0" fontAlgn="base"/>
            <a:r>
              <a:rPr lang="fr-FR" b="0" i="0" dirty="0">
                <a:solidFill>
                  <a:srgbClr val="666666"/>
                </a:solidFill>
                <a:effectLst/>
                <a:latin typeface="Monaco" panose="00000400000000000000" pitchFamily="2" charset="0"/>
              </a:rPr>
              <a:t> </a:t>
            </a:r>
          </a:p>
          <a:p>
            <a:pPr algn="l" rtl="0" fontAlgn="base"/>
            <a:r>
              <a:rPr lang="fr-FR" b="0" i="0" dirty="0">
                <a:solidFill>
                  <a:srgbClr val="666666"/>
                </a:solidFill>
                <a:effectLst/>
                <a:latin typeface="Monaco" panose="00000400000000000000" pitchFamily="2" charset="0"/>
              </a:rPr>
              <a:t>END;</a:t>
            </a:r>
          </a:p>
          <a:p>
            <a:pPr algn="l" rtl="0" fontAlgn="base"/>
            <a:r>
              <a:rPr lang="fr-FR" b="0" i="0" dirty="0">
                <a:solidFill>
                  <a:srgbClr val="666666"/>
                </a:solidFill>
                <a:effectLst/>
                <a:latin typeface="Monaco" panose="00000400000000000000" pitchFamily="2" charset="0"/>
              </a:rPr>
              <a:t>/</a:t>
            </a:r>
          </a:p>
          <a:p>
            <a:pPr marL="0" lvl="3" defTabSz="966612" fontAlgn="auto">
              <a:spcBef>
                <a:spcPts val="0"/>
              </a:spcBef>
              <a:spcAft>
                <a:spcPts val="0"/>
              </a:spcAft>
              <a:defRPr/>
            </a:pPr>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339</a:t>
            </a:fld>
            <a:endParaRPr lang="fr-FR"/>
          </a:p>
        </p:txBody>
      </p:sp>
    </p:spTree>
    <p:extLst>
      <p:ext uri="{BB962C8B-B14F-4D97-AF65-F5344CB8AC3E}">
        <p14:creationId xmlns:p14="http://schemas.microsoft.com/office/powerpoint/2010/main" val="2641632228"/>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table d’exemple:</a:t>
            </a:r>
          </a:p>
          <a:p>
            <a:r>
              <a:rPr lang="fr-FR" b="0" dirty="0"/>
              <a:t>CREATE</a:t>
            </a:r>
            <a:r>
              <a:rPr lang="fr-FR" b="0" baseline="0" dirty="0"/>
              <a:t> TABLE </a:t>
            </a:r>
            <a:r>
              <a:rPr lang="fr-FR" b="0" baseline="0" dirty="0" err="1"/>
              <a:t>Products</a:t>
            </a:r>
            <a:r>
              <a:rPr lang="fr-FR" b="0" baseline="0" dirty="0"/>
              <a:t> (</a:t>
            </a:r>
            <a:r>
              <a:rPr lang="fr-FR" b="0" baseline="0" dirty="0" err="1"/>
              <a:t>ProductID</a:t>
            </a:r>
            <a:r>
              <a:rPr lang="fr-FR" b="0" baseline="0" dirty="0"/>
              <a:t> </a:t>
            </a:r>
            <a:r>
              <a:rPr lang="fr-FR" b="0" baseline="0" dirty="0" err="1"/>
              <a:t>integer</a:t>
            </a:r>
            <a:r>
              <a:rPr lang="fr-FR" b="0" baseline="0" dirty="0"/>
              <a:t> </a:t>
            </a:r>
            <a:r>
              <a:rPr lang="fr-FR" b="0" baseline="0" dirty="0" err="1"/>
              <a:t>primary</a:t>
            </a:r>
            <a:r>
              <a:rPr lang="fr-FR" b="0" baseline="0" dirty="0"/>
              <a:t> </a:t>
            </a:r>
            <a:r>
              <a:rPr lang="fr-FR" b="0" baseline="0" dirty="0" err="1"/>
              <a:t>key</a:t>
            </a:r>
            <a:r>
              <a:rPr lang="fr-FR" b="0" baseline="0" dirty="0"/>
              <a:t>, </a:t>
            </a:r>
            <a:r>
              <a:rPr lang="fr-FR" b="0" baseline="0" dirty="0" err="1"/>
              <a:t>ProductName</a:t>
            </a:r>
            <a:r>
              <a:rPr lang="fr-FR" b="0" baseline="0" dirty="0"/>
              <a:t> </a:t>
            </a:r>
            <a:r>
              <a:rPr lang="fr-FR" b="0" baseline="0" dirty="0" err="1"/>
              <a:t>varchar</a:t>
            </a:r>
            <a:r>
              <a:rPr lang="fr-FR" b="0" baseline="0" dirty="0"/>
              <a:t>(64), </a:t>
            </a:r>
            <a:r>
              <a:rPr lang="fr-FR" b="0" baseline="0" dirty="0" err="1"/>
              <a:t>CategoryID</a:t>
            </a:r>
            <a:r>
              <a:rPr lang="fr-FR" b="0" baseline="0" dirty="0"/>
              <a:t> </a:t>
            </a:r>
            <a:r>
              <a:rPr lang="fr-FR" b="0" baseline="0" dirty="0" err="1"/>
              <a:t>integer</a:t>
            </a:r>
            <a:r>
              <a:rPr lang="fr-FR" b="0" baseline="0" dirty="0"/>
              <a:t>);</a:t>
            </a:r>
          </a:p>
          <a:p>
            <a:r>
              <a:rPr lang="fr-FR" b="0" baseline="0" dirty="0"/>
              <a:t>CREATE TABLE </a:t>
            </a:r>
            <a:r>
              <a:rPr lang="fr-FR" b="0" baseline="0" dirty="0" err="1"/>
              <a:t>Categories</a:t>
            </a:r>
            <a:r>
              <a:rPr lang="fr-FR" b="0" baseline="0" dirty="0"/>
              <a:t> (ID </a:t>
            </a:r>
            <a:r>
              <a:rPr lang="fr-FR" b="0" baseline="0" dirty="0" err="1"/>
              <a:t>integer</a:t>
            </a:r>
            <a:r>
              <a:rPr lang="fr-FR" b="0" baseline="0" dirty="0"/>
              <a:t> PRIMARY KEY, </a:t>
            </a:r>
            <a:r>
              <a:rPr lang="fr-FR" b="0" baseline="0" dirty="0" err="1"/>
              <a:t>CategoryName</a:t>
            </a:r>
            <a:r>
              <a:rPr lang="fr-FR" b="0" baseline="0" dirty="0"/>
              <a:t> </a:t>
            </a:r>
            <a:r>
              <a:rPr lang="fr-FR" b="0" baseline="0" dirty="0" err="1"/>
              <a:t>varchar</a:t>
            </a:r>
            <a:r>
              <a:rPr lang="fr-FR" b="0" baseline="0" dirty="0"/>
              <a:t>(32));</a:t>
            </a:r>
          </a:p>
          <a:p>
            <a:endParaRPr lang="fr-FR" b="0" dirty="0"/>
          </a:p>
          <a:p>
            <a:endParaRPr lang="fr-FR" b="1" dirty="0"/>
          </a:p>
          <a:p>
            <a:r>
              <a:rPr lang="fr-FR" b="1" dirty="0"/>
              <a:t>Lien documentation MSSQL</a:t>
            </a:r>
            <a:r>
              <a:rPr lang="fr-FR" b="1" baseline="0" dirty="0"/>
              <a:t> 2005 XML :</a:t>
            </a:r>
            <a:endParaRPr lang="fr-FR" b="1" dirty="0"/>
          </a:p>
          <a:p>
            <a:r>
              <a:rPr lang="fr-FR" dirty="0"/>
              <a:t>http://technet.microsoft.com/en-us/library/ms345137%28SQL.90%29.aspx#forxml2k5_topic8</a:t>
            </a:r>
          </a:p>
          <a:p>
            <a:r>
              <a:rPr lang="fr-FR" b="1" dirty="0"/>
              <a:t>Lien tutoriel MSSQL SELECT vers XML :</a:t>
            </a:r>
          </a:p>
          <a:p>
            <a:pPr defTabSz="966612" fontAlgn="auto">
              <a:spcBef>
                <a:spcPts val="0"/>
              </a:spcBef>
              <a:spcAft>
                <a:spcPts val="0"/>
              </a:spcAft>
              <a:defRPr/>
            </a:pPr>
            <a:r>
              <a:rPr lang="fr-FR" dirty="0"/>
              <a:t>http://codingsense.wordpress.com/2008/12/31/mssql-output-in-xml-using-for-xml/</a:t>
            </a:r>
            <a:endParaRPr lang="fr-FR" dirty="0">
              <a:hlinkClick r:id="rId3"/>
            </a:endParaRPr>
          </a:p>
          <a:p>
            <a:r>
              <a:rPr lang="fr-FR" dirty="0">
                <a:hlinkClick r:id="rId3"/>
              </a:rPr>
              <a:t>http://www.diaryofaninja.com/blog/2010/08/12/output-data-as-raw-xml-from-ms-sql-ndash-a-little-known-feature</a:t>
            </a:r>
            <a:r>
              <a:rPr lang="fr-FR" dirty="0"/>
              <a:t> (exemple)</a:t>
            </a:r>
          </a:p>
          <a:p>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340</a:t>
            </a:fld>
            <a:endParaRPr lang="fr-F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341</a:t>
            </a:fld>
            <a:endParaRPr lang="fr-F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342</a:t>
            </a:fld>
            <a:endParaRPr lang="fr-F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model</a:t>
            </a:r>
            <a:r>
              <a:rPr lang="fr-FR" b="1" u="sng" baseline="0" dirty="0"/>
              <a:t> de table:</a:t>
            </a:r>
          </a:p>
          <a:p>
            <a:r>
              <a:rPr lang="fr-FR" baseline="0" dirty="0"/>
              <a:t>CREATE TABLE personne(ID </a:t>
            </a:r>
            <a:r>
              <a:rPr lang="fr-FR" baseline="0" dirty="0" err="1"/>
              <a:t>integer</a:t>
            </a:r>
            <a:r>
              <a:rPr lang="fr-FR" baseline="0" dirty="0"/>
              <a:t> </a:t>
            </a:r>
            <a:r>
              <a:rPr lang="fr-FR" baseline="0" dirty="0" err="1"/>
              <a:t>primary</a:t>
            </a:r>
            <a:r>
              <a:rPr lang="fr-FR" baseline="0" dirty="0"/>
              <a:t> </a:t>
            </a:r>
            <a:r>
              <a:rPr lang="fr-FR" baseline="0" dirty="0" err="1"/>
              <a:t>key,nom</a:t>
            </a:r>
            <a:r>
              <a:rPr lang="fr-FR" baseline="0" dirty="0"/>
              <a:t> </a:t>
            </a:r>
            <a:r>
              <a:rPr lang="fr-FR" baseline="0" dirty="0" err="1"/>
              <a:t>varchar</a:t>
            </a:r>
            <a:r>
              <a:rPr lang="fr-FR" baseline="0" dirty="0"/>
              <a:t>(32),</a:t>
            </a:r>
            <a:r>
              <a:rPr lang="fr-FR" baseline="0" dirty="0" err="1"/>
              <a:t>pnom</a:t>
            </a:r>
            <a:r>
              <a:rPr lang="fr-FR" baseline="0" dirty="0"/>
              <a:t> </a:t>
            </a:r>
            <a:r>
              <a:rPr lang="fr-FR" baseline="0" dirty="0" err="1"/>
              <a:t>varchar</a:t>
            </a:r>
            <a:r>
              <a:rPr lang="fr-FR" baseline="0" dirty="0"/>
              <a:t>(32));</a:t>
            </a:r>
          </a:p>
          <a:p>
            <a:r>
              <a:rPr lang="fr-FR" b="1" u="sng" baseline="0" dirty="0"/>
              <a:t>model de fichier XML :</a:t>
            </a:r>
          </a:p>
          <a:p>
            <a:r>
              <a:rPr lang="fr-FR" baseline="0" dirty="0"/>
              <a:t>&lt;personnes&gt;</a:t>
            </a:r>
          </a:p>
          <a:p>
            <a:r>
              <a:rPr lang="fr-FR" baseline="0" dirty="0"/>
              <a:t>    &lt;personne ID=‘1’&gt;</a:t>
            </a:r>
          </a:p>
          <a:p>
            <a:r>
              <a:rPr lang="fr-FR" baseline="0" dirty="0"/>
              <a:t>        &lt;ID&gt;1&lt;/ID&gt;</a:t>
            </a:r>
          </a:p>
          <a:p>
            <a:r>
              <a:rPr lang="fr-FR" baseline="0" dirty="0"/>
              <a:t>        &lt;nom&gt;Alexandre&lt;/nom&gt;</a:t>
            </a:r>
          </a:p>
          <a:p>
            <a:r>
              <a:rPr lang="fr-FR" baseline="0" dirty="0"/>
              <a:t>        &lt;</a:t>
            </a:r>
            <a:r>
              <a:rPr lang="fr-FR" baseline="0" dirty="0" err="1"/>
              <a:t>pnom</a:t>
            </a:r>
            <a:r>
              <a:rPr lang="fr-FR" baseline="0" dirty="0"/>
              <a:t>&gt;DESORBAIX&lt;/</a:t>
            </a:r>
            <a:r>
              <a:rPr lang="fr-FR" baseline="0" dirty="0" err="1"/>
              <a:t>pnom</a:t>
            </a:r>
            <a:r>
              <a:rPr lang="fr-FR" baseline="0" dirty="0"/>
              <a:t>&gt;</a:t>
            </a:r>
          </a:p>
          <a:p>
            <a:r>
              <a:rPr lang="fr-FR" baseline="0" dirty="0"/>
              <a:t>    &lt;/personne&gt;</a:t>
            </a:r>
          </a:p>
          <a:p>
            <a:r>
              <a:rPr lang="fr-FR" baseline="0" dirty="0"/>
              <a:t>&lt;/personnes&gt;</a:t>
            </a:r>
          </a:p>
          <a:p>
            <a:r>
              <a:rPr lang="fr-FR" b="1" i="0" u="sng" baseline="0" dirty="0"/>
              <a:t>Liens d’aide :</a:t>
            </a:r>
          </a:p>
          <a:p>
            <a:r>
              <a:rPr lang="fr-FR" baseline="0" dirty="0"/>
              <a:t>http://msdn.microsoft.com/en-us/library/ms191184.aspx</a:t>
            </a:r>
          </a:p>
          <a:p>
            <a:r>
              <a:rPr lang="fr-FR" baseline="0" dirty="0"/>
              <a:t>http://weblogs.sqlteam.com/mladenp/archive/2007/06/18/60235.aspx</a:t>
            </a:r>
          </a:p>
          <a:p>
            <a:endParaRPr lang="fr-FR" baseline="0" dirty="0"/>
          </a:p>
          <a:p>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343</a:t>
            </a:fld>
            <a:endParaRPr lang="fr-F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Model de table dans DB people :</a:t>
            </a:r>
          </a:p>
          <a:p>
            <a:r>
              <a:rPr lang="fr-FR" dirty="0"/>
              <a:t>CREATE TABLE IF NOT EXISTS `</a:t>
            </a:r>
            <a:r>
              <a:rPr lang="fr-FR" dirty="0" err="1"/>
              <a:t>users</a:t>
            </a:r>
            <a:r>
              <a:rPr lang="fr-FR" dirty="0"/>
              <a:t>` (</a:t>
            </a:r>
          </a:p>
          <a:p>
            <a:r>
              <a:rPr lang="fr-FR" dirty="0"/>
              <a:t>  `id` </a:t>
            </a:r>
            <a:r>
              <a:rPr lang="fr-FR" dirty="0" err="1"/>
              <a:t>int</a:t>
            </a:r>
            <a:r>
              <a:rPr lang="fr-FR" dirty="0"/>
              <a:t>(10) NOT NULL AUTO_INCREMENT,</a:t>
            </a:r>
          </a:p>
          <a:p>
            <a:r>
              <a:rPr lang="fr-FR" dirty="0"/>
              <a:t>  `nom` </a:t>
            </a:r>
            <a:r>
              <a:rPr lang="fr-FR" dirty="0" err="1"/>
              <a:t>varchar</a:t>
            </a:r>
            <a:r>
              <a:rPr lang="fr-FR" dirty="0"/>
              <a:t>(250) NOT NULL,</a:t>
            </a:r>
          </a:p>
          <a:p>
            <a:r>
              <a:rPr lang="fr-FR" dirty="0"/>
              <a:t>  `</a:t>
            </a:r>
            <a:r>
              <a:rPr lang="fr-FR" dirty="0" err="1"/>
              <a:t>pnom</a:t>
            </a:r>
            <a:r>
              <a:rPr lang="fr-FR" dirty="0"/>
              <a:t>` </a:t>
            </a:r>
            <a:r>
              <a:rPr lang="fr-FR" dirty="0" err="1"/>
              <a:t>varchar</a:t>
            </a:r>
            <a:r>
              <a:rPr lang="fr-FR" dirty="0"/>
              <a:t>(250) NOT NULL,</a:t>
            </a:r>
          </a:p>
          <a:p>
            <a:r>
              <a:rPr lang="fr-FR" baseline="0" dirty="0"/>
              <a:t>  </a:t>
            </a:r>
            <a:r>
              <a:rPr lang="fr-FR" dirty="0"/>
              <a:t>`</a:t>
            </a:r>
            <a:r>
              <a:rPr lang="fr-FR" dirty="0" err="1"/>
              <a:t>mdp</a:t>
            </a:r>
            <a:r>
              <a:rPr lang="fr-FR" dirty="0"/>
              <a:t>` </a:t>
            </a:r>
            <a:r>
              <a:rPr lang="fr-FR" dirty="0" err="1"/>
              <a:t>varchar</a:t>
            </a:r>
            <a:r>
              <a:rPr lang="fr-FR" dirty="0"/>
              <a:t>(100) NOT NULL,</a:t>
            </a:r>
          </a:p>
          <a:p>
            <a:r>
              <a:rPr lang="fr-FR" dirty="0"/>
              <a:t>PRIMARY KEY (`id`)</a:t>
            </a:r>
          </a:p>
          <a:p>
            <a:r>
              <a:rPr lang="fr-FR" dirty="0"/>
              <a:t>);</a:t>
            </a:r>
          </a:p>
          <a:p>
            <a:endParaRPr lang="fr-FR" dirty="0"/>
          </a:p>
          <a:p>
            <a:r>
              <a:rPr lang="fr-FR" b="1" i="1" dirty="0"/>
              <a:t>détail  commande </a:t>
            </a:r>
            <a:r>
              <a:rPr lang="fr-FR" b="1" i="1" u="sng" dirty="0"/>
              <a:t>mysql.exe</a:t>
            </a:r>
            <a:r>
              <a:rPr lang="fr-FR" b="1" i="1" dirty="0"/>
              <a:t>:</a:t>
            </a:r>
          </a:p>
          <a:p>
            <a:endParaRPr lang="fr-FR" b="1" i="1" dirty="0"/>
          </a:p>
          <a:p>
            <a:r>
              <a:rPr lang="fr-FR" dirty="0"/>
              <a:t>le paramètre –X peut être remplacer par –</a:t>
            </a:r>
            <a:r>
              <a:rPr lang="fr-FR" dirty="0" err="1"/>
              <a:t>xml</a:t>
            </a:r>
            <a:endParaRPr lang="fr-FR" dirty="0"/>
          </a:p>
          <a:p>
            <a:endParaRPr lang="fr-FR" dirty="0"/>
          </a:p>
          <a:p>
            <a:r>
              <a:rPr lang="fr-FR" dirty="0"/>
              <a:t>En cas</a:t>
            </a:r>
            <a:r>
              <a:rPr lang="fr-FR" baseline="0" dirty="0"/>
              <a:t> de présence de mot de passe pour l’</a:t>
            </a:r>
            <a:r>
              <a:rPr lang="fr-FR" baseline="0" dirty="0" err="1"/>
              <a:t>acces</a:t>
            </a:r>
            <a:r>
              <a:rPr lang="fr-FR" baseline="0" dirty="0"/>
              <a:t> a la BDD,</a:t>
            </a:r>
          </a:p>
          <a:p>
            <a:r>
              <a:rPr lang="fr-FR" baseline="0" dirty="0"/>
              <a:t>le </a:t>
            </a:r>
            <a:r>
              <a:rPr lang="fr-FR" baseline="0" dirty="0" err="1"/>
              <a:t>parametre</a:t>
            </a:r>
            <a:r>
              <a:rPr lang="fr-FR" baseline="0" dirty="0"/>
              <a:t> –p ou –</a:t>
            </a:r>
            <a:r>
              <a:rPr lang="fr-FR" baseline="0" dirty="0" err="1"/>
              <a:t>password</a:t>
            </a:r>
            <a:r>
              <a:rPr lang="fr-FR" baseline="0" dirty="0"/>
              <a:t> suivi du mot de passe, est </a:t>
            </a:r>
            <a:r>
              <a:rPr lang="fr-FR" baseline="0" dirty="0" err="1"/>
              <a:t>necessaire</a:t>
            </a:r>
            <a:endParaRPr lang="fr-FR" dirty="0"/>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344</a:t>
            </a:fld>
            <a:endParaRPr lang="fr-F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Lien d’aide :</a:t>
            </a:r>
          </a:p>
          <a:p>
            <a:r>
              <a:rPr lang="fr-FR" dirty="0"/>
              <a:t>http://www.jasny.net/articles/load-xml-contribution-added-to-mysql/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345</a:t>
            </a:fld>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850" name="Rectangle 2"/>
          <p:cNvSpPr>
            <a:spLocks noGrp="1" noRot="1" noChangeAspect="1" noChangeArrowheads="1" noTextEdit="1"/>
          </p:cNvSpPr>
          <p:nvPr>
            <p:ph type="sldImg"/>
          </p:nvPr>
        </p:nvSpPr>
        <p:spPr>
          <a:ln/>
        </p:spPr>
      </p:sp>
      <p:sp>
        <p:nvSpPr>
          <p:cNvPr id="22548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Lien d’aide :</a:t>
            </a:r>
          </a:p>
          <a:p>
            <a:r>
              <a:rPr lang="fr-FR" dirty="0"/>
              <a:t>http://www.jasny.net/articles/load-xml-contribution-added-to-mysql/</a:t>
            </a:r>
          </a:p>
        </p:txBody>
      </p:sp>
      <p:sp>
        <p:nvSpPr>
          <p:cNvPr id="4" name="Espace réservé du numéro de diapositive 3"/>
          <p:cNvSpPr>
            <a:spLocks noGrp="1"/>
          </p:cNvSpPr>
          <p:nvPr>
            <p:ph type="sldNum" sz="quarter" idx="10"/>
          </p:nvPr>
        </p:nvSpPr>
        <p:spPr>
          <a:xfrm>
            <a:off x="4021294" y="9721106"/>
            <a:ext cx="3076363" cy="511731"/>
          </a:xfrm>
          <a:prstGeom prst="rect">
            <a:avLst/>
          </a:prstGeom>
        </p:spPr>
        <p:txBody>
          <a:bodyPr lIns="96661" tIns="48331" rIns="96661" bIns="48331"/>
          <a:lstStyle/>
          <a:p>
            <a:fld id="{70F5225F-3BFB-4DD2-AD6A-234264DD5129}" type="slidenum">
              <a:rPr lang="fr-FR" smtClean="0"/>
              <a:pPr/>
              <a:t>346</a:t>
            </a:fld>
            <a:endParaRPr lang="fr-F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347</a:t>
            </a:fld>
            <a:endParaRPr lang="fr-F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Rectangle 2"/>
          <p:cNvSpPr>
            <a:spLocks noGrp="1" noRot="1" noChangeAspect="1" noChangeArrowheads="1" noTextEdit="1"/>
          </p:cNvSpPr>
          <p:nvPr>
            <p:ph type="sldImg"/>
          </p:nvPr>
        </p:nvSpPr>
        <p:spPr>
          <a:ln/>
        </p:spPr>
      </p:sp>
      <p:sp>
        <p:nvSpPr>
          <p:cNvPr id="129536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8" name="Rectangle 2"/>
          <p:cNvSpPr>
            <a:spLocks noGrp="1" noRot="1" noChangeAspect="1" noChangeArrowheads="1" noTextEdit="1"/>
          </p:cNvSpPr>
          <p:nvPr>
            <p:ph type="sldImg"/>
          </p:nvPr>
        </p:nvSpPr>
        <p:spPr>
          <a:ln/>
        </p:spPr>
      </p:sp>
      <p:sp>
        <p:nvSpPr>
          <p:cNvPr id="1335299" name="Rectangle 3"/>
          <p:cNvSpPr>
            <a:spLocks noGrp="1" noChangeArrowheads="1"/>
          </p:cNvSpPr>
          <p:nvPr>
            <p:ph type="body" idx="1"/>
          </p:nvPr>
        </p:nvSpPr>
        <p:spPr>
          <a:ln/>
        </p:spPr>
        <p:txBody>
          <a:bodyPr/>
          <a:lstStyle/>
          <a:p>
            <a:r>
              <a:rPr lang="fr-FR" dirty="0"/>
              <a:t>http://snajaint.free.fr/livreblanc/XML_signature_12_01.pdf</a:t>
            </a:r>
          </a:p>
          <a:p>
            <a:r>
              <a:rPr lang="fr-FR" dirty="0"/>
              <a:t>http://www.w3.org/Signature/</a:t>
            </a: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2450" name="Rectangle 2"/>
          <p:cNvSpPr>
            <a:spLocks noGrp="1" noRot="1" noChangeAspect="1" noChangeArrowheads="1" noTextEdit="1"/>
          </p:cNvSpPr>
          <p:nvPr>
            <p:ph type="sldImg"/>
          </p:nvPr>
        </p:nvSpPr>
        <p:spPr>
          <a:ln/>
        </p:spPr>
      </p:sp>
      <p:sp>
        <p:nvSpPr>
          <p:cNvPr id="21524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498" name="Rectangle 2"/>
          <p:cNvSpPr>
            <a:spLocks noGrp="1" noRot="1" noChangeAspect="1" noChangeArrowheads="1" noTextEdit="1"/>
          </p:cNvSpPr>
          <p:nvPr>
            <p:ph type="sldImg"/>
          </p:nvPr>
        </p:nvSpPr>
        <p:spPr>
          <a:ln/>
        </p:spPr>
      </p:sp>
      <p:sp>
        <p:nvSpPr>
          <p:cNvPr id="21544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6546" name="Rectangle 2"/>
          <p:cNvSpPr>
            <a:spLocks noGrp="1" noRot="1" noChangeAspect="1" noChangeArrowheads="1" noTextEdit="1"/>
          </p:cNvSpPr>
          <p:nvPr>
            <p:ph type="sldImg"/>
          </p:nvPr>
        </p:nvSpPr>
        <p:spPr>
          <a:ln/>
        </p:spPr>
      </p:sp>
      <p:sp>
        <p:nvSpPr>
          <p:cNvPr id="2156547" name="Rectangle 3"/>
          <p:cNvSpPr>
            <a:spLocks noGrp="1" noChangeArrowheads="1"/>
          </p:cNvSpPr>
          <p:nvPr>
            <p:ph type="body" idx="1"/>
          </p:nvPr>
        </p:nvSpPr>
        <p:spPr>
          <a:ln/>
        </p:spPr>
        <p:txBody>
          <a:bodyPr/>
          <a:lstStyle/>
          <a:p>
            <a:r>
              <a:rPr lang="fr-FR" b="1">
                <a:ea typeface="MS Mincho" pitchFamily="49" charset="-128"/>
              </a:rPr>
              <a:t>Pour en savoir plus sur la fédération d'identités :</a:t>
            </a:r>
          </a:p>
          <a:p>
            <a:r>
              <a:rPr lang="fr-FR">
                <a:ea typeface="MS Mincho" pitchFamily="49" charset="-128"/>
              </a:rPr>
              <a:t>http://www.journaldunet.com/solutions/systemes-reseaux/analyses/07/0628-federation-identite.shtml</a:t>
            </a:r>
          </a:p>
          <a:p>
            <a:r>
              <a:rPr lang="fr-FR">
                <a:ea typeface="MS Mincho" pitchFamily="49" charset="-128"/>
              </a:rPr>
              <a:t>http://www.synergies-publiques.fr/article.php?id_article=701</a:t>
            </a:r>
            <a:endParaRPr lang="fr-F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Rectangle 2"/>
          <p:cNvSpPr>
            <a:spLocks noGrp="1" noRot="1" noChangeAspect="1" noChangeArrowheads="1" noTextEdit="1"/>
          </p:cNvSpPr>
          <p:nvPr>
            <p:ph type="sldImg"/>
          </p:nvPr>
        </p:nvSpPr>
        <p:spPr>
          <a:ln/>
        </p:spPr>
      </p:sp>
      <p:sp>
        <p:nvSpPr>
          <p:cNvPr id="1337347" name="Rectangle 3"/>
          <p:cNvSpPr>
            <a:spLocks noGrp="1" noChangeArrowheads="1"/>
          </p:cNvSpPr>
          <p:nvPr>
            <p:ph type="body" idx="1"/>
          </p:nvPr>
        </p:nvSpPr>
        <p:spPr>
          <a:ln/>
        </p:spPr>
        <p:txBody>
          <a:bodyPr>
            <a:normAutofit lnSpcReduction="10000"/>
          </a:bodyPr>
          <a:lstStyle/>
          <a:p>
            <a:r>
              <a:rPr lang="fr-FR" b="1"/>
              <a:t>HTTPS :</a:t>
            </a:r>
            <a:r>
              <a:rPr lang="fr-FR"/>
              <a:t> c’est du HTTP sécurisé (S pour </a:t>
            </a:r>
            <a:r>
              <a:rPr lang="fr-FR" i="1"/>
              <a:t>Secured</a:t>
            </a:r>
            <a:r>
              <a:rPr lang="fr-FR"/>
              <a:t>) avec les protocoles SSL et TLS. Il utilise le port 443 par défaut. Cela permet d’encrypter les données entre le serveur et le client et assure la sécurité du transport des informations. Par exemple, si quelqu’un surveille vos communications sur le Web, il pourra les lire en HTTP, pas en HTTPS. Il suffit en général d’activer le module SSL du serveur Web pour que le site puisse utiliser HTTPS. Il faudra vérifier que le port est bien redirigé à partir d’un firewall.</a:t>
            </a:r>
          </a:p>
          <a:p>
            <a:endParaRPr lang="fr-FR"/>
          </a:p>
          <a:p>
            <a:r>
              <a:rPr lang="fr-FR" b="1"/>
              <a:t>SSL :</a:t>
            </a:r>
            <a:r>
              <a:rPr lang="fr-FR"/>
              <a:t> couche 5 (session) du modèle OSI. C’est un protocole de sécurisation des données. Il n’est pas forcément lié à HTTP. On le retrouve utilisé en collaboration avec d’autres protocoles du Web : FTP, POP (</a:t>
            </a:r>
            <a:r>
              <a:rPr lang="fr-FR" i="1"/>
              <a:t>Post Office Protocol</a:t>
            </a:r>
            <a:r>
              <a:rPr lang="fr-FR"/>
              <a:t>), etc… La version 2.0 est petit à petit abandonnée. Une version 3.0 existe. Mais de plus en plus l’utilisation de ce protocole sera remplacée au profit du TLS. SSL est utilisé par extension de langage.</a:t>
            </a:r>
          </a:p>
          <a:p>
            <a:endParaRPr lang="fr-FR"/>
          </a:p>
          <a:p>
            <a:r>
              <a:rPr lang="fr-FR" b="1"/>
              <a:t>TLS :</a:t>
            </a:r>
            <a:r>
              <a:rPr lang="fr-FR"/>
              <a:t> couche 5 (session) du modèle OSI. Comme SSL cette méthode permet d’assurer trois points : l’authentification du serveur par l’envoi d’un certificat numérique X509 délivré par une autorité de certification (AC) , la confidentialité des échanges par encryptage des données échangées et l’intégrité des données par une fonction de hachage.</a:t>
            </a:r>
          </a:p>
          <a:p>
            <a:endParaRPr lang="fr-FR"/>
          </a:p>
          <a:p>
            <a:r>
              <a:rPr lang="fr-FR" b="1"/>
              <a:t>Certificat :</a:t>
            </a:r>
            <a:r>
              <a:rPr lang="fr-FR"/>
              <a:t> les certificats sont des sortes de cartes d’identité virtuelles authentifiées par des sociétés tierces de confiance (Verisign, GlobalSign, Thawte). Ils servent à vérifier que l’interlocuteur avec lequel on communique est bien celui qu’il prétend être. La norme utilisée est X.509. On peut obtenir les informations en double-cliquant sur le cadenas qui apparaît lorsqu’une connexion sécurisée est établie. Il existe différents niveaux de certificats.</a:t>
            </a: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594" name="Rectangle 2"/>
          <p:cNvSpPr>
            <a:spLocks noGrp="1" noRot="1" noChangeAspect="1" noChangeArrowheads="1" noTextEdit="1"/>
          </p:cNvSpPr>
          <p:nvPr>
            <p:ph type="sldImg"/>
          </p:nvPr>
        </p:nvSpPr>
        <p:spPr>
          <a:ln/>
        </p:spPr>
      </p:sp>
      <p:sp>
        <p:nvSpPr>
          <p:cNvPr id="2158595" name="Rectangle 3"/>
          <p:cNvSpPr>
            <a:spLocks noGrp="1" noChangeArrowheads="1"/>
          </p:cNvSpPr>
          <p:nvPr>
            <p:ph type="body" idx="1"/>
          </p:nvPr>
        </p:nvSpPr>
        <p:spPr>
          <a:ln/>
        </p:spPr>
        <p:txBody>
          <a:bodyPr/>
          <a:lstStyle/>
          <a:p>
            <a:r>
              <a:rPr lang="fr-FR" b="1" dirty="0"/>
              <a:t>-Le doc doit ne</a:t>
            </a:r>
            <a:r>
              <a:rPr lang="fr-FR" b="1" baseline="0" dirty="0"/>
              <a:t> doit être que partiellement signé pour permettre l’édition</a:t>
            </a:r>
          </a:p>
          <a:p>
            <a:r>
              <a:rPr lang="fr-FR" b="1" dirty="0"/>
              <a:t>Pour en savoir plus sur XML </a:t>
            </a:r>
            <a:r>
              <a:rPr lang="fr-FR" b="1" dirty="0" err="1"/>
              <a:t>DSig</a:t>
            </a:r>
            <a:r>
              <a:rPr lang="fr-FR" b="1" dirty="0"/>
              <a:t> :</a:t>
            </a:r>
          </a:p>
          <a:p>
            <a:r>
              <a:rPr lang="fr-FR" dirty="0"/>
              <a:t>http://www.w3.org/TR/xmldsig-core/</a:t>
            </a:r>
          </a:p>
          <a:p>
            <a:endParaRPr lang="fr-FR" dirty="0"/>
          </a:p>
          <a:p>
            <a:r>
              <a:rPr lang="fr-FR" b="1" dirty="0"/>
              <a:t>Normes sur XML </a:t>
            </a:r>
            <a:r>
              <a:rPr lang="fr-FR" b="1" dirty="0" err="1"/>
              <a:t>Encryption</a:t>
            </a:r>
            <a:r>
              <a:rPr lang="fr-FR" b="1" dirty="0"/>
              <a:t> :</a:t>
            </a:r>
          </a:p>
          <a:p>
            <a:r>
              <a:rPr lang="fr-FR" dirty="0"/>
              <a:t>http://www.w3.org/TR/xmlenc-core/</a:t>
            </a:r>
          </a:p>
          <a:p>
            <a:r>
              <a:rPr lang="fr-FR" dirty="0"/>
              <a:t>http://www.yoyodesign.org/doc/w3c/xmlenc-core/</a:t>
            </a:r>
          </a:p>
          <a:p>
            <a:endParaRPr lang="fr-FR" dirty="0"/>
          </a:p>
          <a:p>
            <a:r>
              <a:rPr lang="fr-FR" b="1" dirty="0"/>
              <a:t>Explications XML </a:t>
            </a:r>
            <a:r>
              <a:rPr lang="fr-FR" b="1" dirty="0" err="1"/>
              <a:t>Dsig</a:t>
            </a:r>
            <a:r>
              <a:rPr lang="fr-FR" b="1" dirty="0"/>
              <a:t> :</a:t>
            </a:r>
            <a:endParaRPr lang="fr-FR" dirty="0"/>
          </a:p>
          <a:p>
            <a:r>
              <a:rPr lang="fr-FR" dirty="0"/>
              <a:t>http://msdn.microsoft.com/en-us/library/ms996502.aspx</a:t>
            </a:r>
          </a:p>
          <a:p>
            <a:endParaRPr lang="fr-FR" b="1" dirty="0"/>
          </a:p>
          <a:p>
            <a:r>
              <a:rPr lang="fr-FR" b="1" dirty="0"/>
              <a:t>Adresses des algorithmes :</a:t>
            </a:r>
          </a:p>
          <a:p>
            <a:r>
              <a:rPr lang="fr-FR" dirty="0"/>
              <a:t>http://www.w3.org/TR/2013/NOTE-xmlsec-algorithms-20130411/</a:t>
            </a:r>
          </a:p>
          <a:p>
            <a:endParaRPr lang="fr-FR" dirty="0"/>
          </a:p>
          <a:p>
            <a:r>
              <a:rPr lang="fr-FR" b="1" dirty="0"/>
              <a:t>Outils</a:t>
            </a:r>
            <a:r>
              <a:rPr lang="fr-FR" b="1" baseline="0" dirty="0"/>
              <a:t> en ligne pour </a:t>
            </a:r>
            <a:r>
              <a:rPr lang="fr-FR" b="1" baseline="0" dirty="0" err="1"/>
              <a:t>verifier</a:t>
            </a:r>
            <a:r>
              <a:rPr lang="fr-FR" b="1" baseline="0" dirty="0"/>
              <a:t> une signature :</a:t>
            </a:r>
          </a:p>
          <a:p>
            <a:r>
              <a:rPr lang="fr-FR" baseline="0" dirty="0"/>
              <a:t>http://www.aleksey.com/xmlsec/xmldsig-verifier.html </a:t>
            </a:r>
          </a:p>
          <a:p>
            <a:r>
              <a:rPr lang="fr-FR" b="1" baseline="0" dirty="0"/>
              <a:t>API java :</a:t>
            </a:r>
          </a:p>
          <a:p>
            <a:r>
              <a:rPr lang="fr-FR" b="0" baseline="0" dirty="0"/>
              <a:t> JSR 105 XML Digital Signature APIs (</a:t>
            </a:r>
            <a:r>
              <a:rPr lang="fr-FR" b="0" baseline="0" dirty="0" err="1"/>
              <a:t>javax.security.xml.dsig</a:t>
            </a:r>
            <a:r>
              <a:rPr lang="fr-FR" b="0" baseline="0" dirty="0"/>
              <a:t>)</a:t>
            </a:r>
          </a:p>
          <a:p>
            <a:r>
              <a:rPr lang="fr-FR" sz="800" b="1" i="0" kern="1200" dirty="0">
                <a:solidFill>
                  <a:schemeClr val="tx1"/>
                </a:solidFill>
                <a:latin typeface="Arial" charset="0"/>
                <a:ea typeface="+mn-ea"/>
                <a:cs typeface="+mn-cs"/>
              </a:rPr>
              <a:t>[XML-C14N]</a:t>
            </a:r>
            <a:r>
              <a:rPr lang="fr-FR" sz="800" b="0" i="0" kern="1200" dirty="0">
                <a:solidFill>
                  <a:schemeClr val="tx1"/>
                </a:solidFill>
                <a:latin typeface="Arial" charset="0"/>
                <a:ea typeface="+mn-ea"/>
                <a:cs typeface="+mn-cs"/>
              </a:rPr>
              <a:t> RFC 3076 </a:t>
            </a:r>
            <a:r>
              <a:rPr lang="fr-FR" sz="800" b="0" i="1" kern="1200" dirty="0">
                <a:solidFill>
                  <a:schemeClr val="tx1"/>
                </a:solidFill>
                <a:latin typeface="Arial" charset="0"/>
                <a:ea typeface="+mn-ea"/>
                <a:cs typeface="+mn-cs"/>
              </a:rPr>
              <a:t>Canonical XML Version 1.0</a:t>
            </a:r>
            <a:r>
              <a:rPr lang="fr-FR" sz="800" b="0" i="0" kern="1200" dirty="0">
                <a:solidFill>
                  <a:schemeClr val="tx1"/>
                </a:solidFill>
                <a:latin typeface="Arial" charset="0"/>
                <a:ea typeface="+mn-ea"/>
                <a:cs typeface="+mn-cs"/>
              </a:rPr>
              <a:t>, March 2001, &lt;</a:t>
            </a:r>
            <a:r>
              <a:rPr lang="fr-FR" sz="800" b="0" i="0" u="sng" kern="1200" dirty="0">
                <a:solidFill>
                  <a:schemeClr val="tx1"/>
                </a:solidFill>
                <a:latin typeface="Arial" charset="0"/>
                <a:ea typeface="+mn-ea"/>
                <a:cs typeface="+mn-cs"/>
                <a:hlinkClick r:id="rId3"/>
              </a:rPr>
              <a:t>http://www.ietf.org/rfc/rfc3076.txt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[XML-DSIG]</a:t>
            </a:r>
            <a:r>
              <a:rPr lang="fr-FR" sz="800" b="0" i="0" kern="1200" dirty="0">
                <a:solidFill>
                  <a:schemeClr val="tx1"/>
                </a:solidFill>
                <a:latin typeface="Arial" charset="0"/>
                <a:ea typeface="+mn-ea"/>
                <a:cs typeface="+mn-cs"/>
              </a:rPr>
              <a:t> RFC 3275 </a:t>
            </a:r>
            <a:r>
              <a:rPr lang="fr-FR" sz="800" b="0" i="1" kern="1200" dirty="0">
                <a:solidFill>
                  <a:schemeClr val="tx1"/>
                </a:solidFill>
                <a:latin typeface="Arial" charset="0"/>
                <a:ea typeface="+mn-ea"/>
                <a:cs typeface="+mn-cs"/>
              </a:rPr>
              <a:t>XML-Signature </a:t>
            </a:r>
            <a:r>
              <a:rPr lang="fr-FR" sz="800" b="0" i="1" kern="1200" dirty="0" err="1">
                <a:solidFill>
                  <a:schemeClr val="tx1"/>
                </a:solidFill>
                <a:latin typeface="Arial" charset="0"/>
                <a:ea typeface="+mn-ea"/>
                <a:cs typeface="+mn-cs"/>
              </a:rPr>
              <a:t>Syntax</a:t>
            </a:r>
            <a:r>
              <a:rPr lang="fr-FR" sz="800" b="0" i="1" kern="1200" dirty="0">
                <a:solidFill>
                  <a:schemeClr val="tx1"/>
                </a:solidFill>
                <a:latin typeface="Arial" charset="0"/>
                <a:ea typeface="+mn-ea"/>
                <a:cs typeface="+mn-cs"/>
              </a:rPr>
              <a:t> and </a:t>
            </a:r>
            <a:r>
              <a:rPr lang="fr-FR" sz="800" b="0" i="1" kern="1200" dirty="0" err="1">
                <a:solidFill>
                  <a:schemeClr val="tx1"/>
                </a:solidFill>
                <a:latin typeface="Arial" charset="0"/>
                <a:ea typeface="+mn-ea"/>
                <a:cs typeface="+mn-cs"/>
              </a:rPr>
              <a:t>Processing</a:t>
            </a:r>
            <a:r>
              <a:rPr lang="fr-FR" sz="800" b="0" i="0" kern="1200" dirty="0">
                <a:solidFill>
                  <a:schemeClr val="tx1"/>
                </a:solidFill>
                <a:latin typeface="Arial" charset="0"/>
                <a:ea typeface="+mn-ea"/>
                <a:cs typeface="+mn-cs"/>
              </a:rPr>
              <a:t>, March 2002, &lt;</a:t>
            </a:r>
            <a:r>
              <a:rPr lang="fr-FR" sz="800" b="0" i="0" u="sng" kern="1200" dirty="0">
                <a:solidFill>
                  <a:schemeClr val="tx1"/>
                </a:solidFill>
                <a:latin typeface="Arial" charset="0"/>
                <a:ea typeface="+mn-ea"/>
                <a:cs typeface="+mn-cs"/>
                <a:hlinkClick r:id="rId4"/>
              </a:rPr>
              <a:t>http://www.ietf.org/rfc/rfc3275.txt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[SMIME-EX]</a:t>
            </a:r>
            <a:r>
              <a:rPr lang="fr-FR" sz="800" b="0" i="0" kern="1200" dirty="0">
                <a:solidFill>
                  <a:schemeClr val="tx1"/>
                </a:solidFill>
                <a:latin typeface="Arial" charset="0"/>
                <a:ea typeface="+mn-ea"/>
                <a:cs typeface="+mn-cs"/>
              </a:rPr>
              <a:t> RFC 4134 </a:t>
            </a:r>
            <a:r>
              <a:rPr lang="fr-FR" sz="800" b="0" i="1" kern="1200" dirty="0" err="1">
                <a:solidFill>
                  <a:schemeClr val="tx1"/>
                </a:solidFill>
                <a:latin typeface="Arial" charset="0"/>
                <a:ea typeface="+mn-ea"/>
                <a:cs typeface="+mn-cs"/>
              </a:rPr>
              <a:t>Examples</a:t>
            </a:r>
            <a:r>
              <a:rPr lang="fr-FR" sz="800" b="0" i="1" kern="1200" dirty="0">
                <a:solidFill>
                  <a:schemeClr val="tx1"/>
                </a:solidFill>
                <a:latin typeface="Arial" charset="0"/>
                <a:ea typeface="+mn-ea"/>
                <a:cs typeface="+mn-cs"/>
              </a:rPr>
              <a:t> of S/MIME Messages</a:t>
            </a:r>
            <a:r>
              <a:rPr lang="fr-FR" sz="800" b="0" i="0" kern="1200" dirty="0">
                <a:solidFill>
                  <a:schemeClr val="tx1"/>
                </a:solidFill>
                <a:latin typeface="Arial" charset="0"/>
                <a:ea typeface="+mn-ea"/>
                <a:cs typeface="+mn-cs"/>
              </a:rPr>
              <a:t>, July 2005, &lt;</a:t>
            </a:r>
            <a:r>
              <a:rPr lang="fr-FR" sz="800" b="0" i="0" u="sng" kern="1200" dirty="0">
                <a:solidFill>
                  <a:schemeClr val="tx1"/>
                </a:solidFill>
                <a:latin typeface="Arial" charset="0"/>
                <a:ea typeface="+mn-ea"/>
                <a:cs typeface="+mn-cs"/>
                <a:hlinkClick r:id="rId5"/>
              </a:rPr>
              <a:t>http://www.ietf.org/rfc/rfc4134.txt</a:t>
            </a:r>
            <a:r>
              <a:rPr lang="fr-FR" sz="800" b="0" i="0" kern="1200" dirty="0">
                <a:solidFill>
                  <a:schemeClr val="tx1"/>
                </a:solidFill>
                <a:latin typeface="Arial" charset="0"/>
                <a:ea typeface="+mn-ea"/>
                <a:cs typeface="+mn-cs"/>
              </a:rPr>
              <a:t>&gt;.</a:t>
            </a:r>
          </a:p>
          <a:p>
            <a:r>
              <a:rPr lang="fr-FR" sz="800" b="0" i="0" kern="1200" dirty="0">
                <a:solidFill>
                  <a:schemeClr val="tx1"/>
                </a:solidFill>
                <a:latin typeface="Arial" charset="0"/>
                <a:ea typeface="+mn-ea"/>
                <a:cs typeface="+mn-cs"/>
              </a:rPr>
              <a:t>XML Signature WG &lt;</a:t>
            </a:r>
            <a:r>
              <a:rPr lang="fr-FR" sz="800" b="0" i="0" u="sng" kern="1200" dirty="0">
                <a:solidFill>
                  <a:schemeClr val="tx1"/>
                </a:solidFill>
                <a:latin typeface="Arial" charset="0"/>
                <a:ea typeface="+mn-ea"/>
                <a:cs typeface="+mn-cs"/>
                <a:hlinkClick r:id="rId6"/>
              </a:rPr>
              <a:t>http://www.w3.org/Signature/</a:t>
            </a:r>
            <a:r>
              <a:rPr lang="fr-FR" sz="8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XML-Signature </a:t>
            </a:r>
            <a:r>
              <a:rPr lang="fr-FR" sz="1000" b="0" i="1" kern="1200" dirty="0" err="1">
                <a:solidFill>
                  <a:schemeClr val="tx1"/>
                </a:solidFill>
                <a:latin typeface="Arial" charset="0"/>
                <a:ea typeface="+mn-ea"/>
                <a:cs typeface="+mn-cs"/>
              </a:rPr>
              <a:t>Syntax</a:t>
            </a:r>
            <a:r>
              <a:rPr lang="fr-FR" sz="1000" b="0" i="1" kern="1200" dirty="0">
                <a:solidFill>
                  <a:schemeClr val="tx1"/>
                </a:solidFill>
                <a:latin typeface="Arial" charset="0"/>
                <a:ea typeface="+mn-ea"/>
                <a:cs typeface="+mn-cs"/>
              </a:rPr>
              <a:t> and </a:t>
            </a:r>
            <a:r>
              <a:rPr lang="fr-FR" sz="1000" b="0" i="1" kern="1200" dirty="0" err="1">
                <a:solidFill>
                  <a:schemeClr val="tx1"/>
                </a:solidFill>
                <a:latin typeface="Arial" charset="0"/>
                <a:ea typeface="+mn-ea"/>
                <a:cs typeface="+mn-cs"/>
              </a:rPr>
              <a:t>Processing</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7"/>
              </a:rPr>
              <a:t>http://www.w3.org/TR/xmldsig-core/</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Canonical XML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8"/>
              </a:rPr>
              <a:t>http://www.w3.org/TR/2001/REC-xml-c14n-20010315/</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Exclusive XML </a:t>
            </a:r>
            <a:r>
              <a:rPr lang="fr-FR" sz="1000" b="0" i="1" kern="1200" dirty="0" err="1">
                <a:solidFill>
                  <a:schemeClr val="tx1"/>
                </a:solidFill>
                <a:latin typeface="Arial" charset="0"/>
                <a:ea typeface="+mn-ea"/>
                <a:cs typeface="+mn-cs"/>
              </a:rPr>
              <a:t>Canonicalization</a:t>
            </a:r>
            <a:r>
              <a:rPr lang="fr-FR" sz="1000" b="0" i="1" kern="1200" dirty="0">
                <a:solidFill>
                  <a:schemeClr val="tx1"/>
                </a:solidFill>
                <a:latin typeface="Arial" charset="0"/>
                <a:ea typeface="+mn-ea"/>
                <a:cs typeface="+mn-cs"/>
              </a:rPr>
              <a:t>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9"/>
              </a:rPr>
              <a:t>http://www.w3.org/TR/2002/REC-xml-exc-c14n-20020718/</a:t>
            </a:r>
            <a:r>
              <a:rPr lang="fr-FR" sz="1000" b="0" i="0" kern="1200" dirty="0">
                <a:solidFill>
                  <a:schemeClr val="tx1"/>
                </a:solidFill>
                <a:latin typeface="Arial" charset="0"/>
                <a:ea typeface="+mn-ea"/>
                <a:cs typeface="+mn-cs"/>
              </a:rPr>
              <a:t>&gt;</a:t>
            </a:r>
          </a:p>
          <a:p>
            <a:endParaRPr lang="fr-FR" dirty="0"/>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8594" name="Rectangle 2"/>
          <p:cNvSpPr>
            <a:spLocks noGrp="1" noRot="1" noChangeAspect="1" noChangeArrowheads="1" noTextEdit="1"/>
          </p:cNvSpPr>
          <p:nvPr>
            <p:ph type="sldImg"/>
          </p:nvPr>
        </p:nvSpPr>
        <p:spPr>
          <a:ln/>
        </p:spPr>
      </p:sp>
      <p:sp>
        <p:nvSpPr>
          <p:cNvPr id="2158595" name="Rectangle 3"/>
          <p:cNvSpPr>
            <a:spLocks noGrp="1" noChangeArrowheads="1"/>
          </p:cNvSpPr>
          <p:nvPr>
            <p:ph type="body" idx="1"/>
          </p:nvPr>
        </p:nvSpPr>
        <p:spPr>
          <a:ln/>
        </p:spPr>
        <p:txBody>
          <a:bodyPr>
            <a:normAutofit lnSpcReduction="10000"/>
          </a:bodyPr>
          <a:lstStyle/>
          <a:p>
            <a:r>
              <a:rPr lang="fr-FR" b="1" dirty="0"/>
              <a:t>-Le doc doit ne</a:t>
            </a:r>
            <a:r>
              <a:rPr lang="fr-FR" b="1" baseline="0" dirty="0"/>
              <a:t> doit être que partiellement signé pour permettre l’édition</a:t>
            </a:r>
          </a:p>
          <a:p>
            <a:r>
              <a:rPr lang="fr-FR" b="1" dirty="0"/>
              <a:t>-</a:t>
            </a:r>
          </a:p>
          <a:p>
            <a:endParaRPr lang="fr-FR" b="1" dirty="0"/>
          </a:p>
          <a:p>
            <a:r>
              <a:rPr lang="fr-FR" b="1" dirty="0"/>
              <a:t>Pour en savoir plus sur XML </a:t>
            </a:r>
            <a:r>
              <a:rPr lang="fr-FR" b="1" dirty="0" err="1"/>
              <a:t>DSig</a:t>
            </a:r>
            <a:r>
              <a:rPr lang="fr-FR" b="1" dirty="0"/>
              <a:t> :</a:t>
            </a:r>
          </a:p>
          <a:p>
            <a:r>
              <a:rPr lang="fr-FR" dirty="0"/>
              <a:t>http://www.w3.org/TR/xmldsig-core/</a:t>
            </a:r>
          </a:p>
          <a:p>
            <a:endParaRPr lang="fr-FR" dirty="0"/>
          </a:p>
          <a:p>
            <a:r>
              <a:rPr lang="fr-FR" b="1" dirty="0"/>
              <a:t>Normes sur XML </a:t>
            </a:r>
            <a:r>
              <a:rPr lang="fr-FR" b="1" dirty="0" err="1"/>
              <a:t>Encryption</a:t>
            </a:r>
            <a:r>
              <a:rPr lang="fr-FR" b="1" dirty="0"/>
              <a:t> :</a:t>
            </a:r>
          </a:p>
          <a:p>
            <a:r>
              <a:rPr lang="fr-FR" dirty="0"/>
              <a:t>http://www.w3.org/TR/xmlenc-core/</a:t>
            </a:r>
          </a:p>
          <a:p>
            <a:r>
              <a:rPr lang="fr-FR" dirty="0"/>
              <a:t>http://www.yoyodesign.org/doc/w3c/xmlenc-core/</a:t>
            </a:r>
          </a:p>
          <a:p>
            <a:endParaRPr lang="fr-FR" dirty="0"/>
          </a:p>
          <a:p>
            <a:r>
              <a:rPr lang="fr-FR" b="1" dirty="0"/>
              <a:t>Explications XML </a:t>
            </a:r>
            <a:r>
              <a:rPr lang="fr-FR" b="1" dirty="0" err="1"/>
              <a:t>Dsig</a:t>
            </a:r>
            <a:r>
              <a:rPr lang="fr-FR" b="1" dirty="0"/>
              <a:t> :</a:t>
            </a:r>
            <a:endParaRPr lang="fr-FR" dirty="0"/>
          </a:p>
          <a:p>
            <a:r>
              <a:rPr lang="fr-FR" dirty="0"/>
              <a:t>http://msdn.microsoft.com/en-us/library/ms996502.aspx</a:t>
            </a:r>
          </a:p>
          <a:p>
            <a:endParaRPr lang="fr-FR" b="1" dirty="0"/>
          </a:p>
          <a:p>
            <a:r>
              <a:rPr lang="fr-FR" b="1" dirty="0"/>
              <a:t>Adresses des algorithmes :</a:t>
            </a:r>
          </a:p>
          <a:p>
            <a:r>
              <a:rPr lang="fr-FR" dirty="0"/>
              <a:t>http://www.w3.org/TR/2013/NOTE-xmlsec-algorithms-20130411/</a:t>
            </a:r>
          </a:p>
          <a:p>
            <a:endParaRPr lang="fr-FR" dirty="0"/>
          </a:p>
          <a:p>
            <a:r>
              <a:rPr lang="fr-FR" b="1" dirty="0"/>
              <a:t>Outils</a:t>
            </a:r>
            <a:r>
              <a:rPr lang="fr-FR" b="1" baseline="0" dirty="0"/>
              <a:t> en ligne pour </a:t>
            </a:r>
            <a:r>
              <a:rPr lang="fr-FR" b="1" baseline="0" dirty="0" err="1"/>
              <a:t>verifier</a:t>
            </a:r>
            <a:r>
              <a:rPr lang="fr-FR" b="1" baseline="0" dirty="0"/>
              <a:t> une signature :</a:t>
            </a:r>
          </a:p>
          <a:p>
            <a:r>
              <a:rPr lang="fr-FR" baseline="0" dirty="0"/>
              <a:t>http://www.aleksey.com/xmlsec/xmldsig-verifier.html </a:t>
            </a:r>
          </a:p>
          <a:p>
            <a:endParaRPr lang="fr-FR" baseline="0" dirty="0"/>
          </a:p>
          <a:p>
            <a:r>
              <a:rPr lang="fr-FR" sz="800" b="1" i="0" kern="1200" dirty="0">
                <a:solidFill>
                  <a:schemeClr val="tx1"/>
                </a:solidFill>
                <a:latin typeface="Arial" charset="0"/>
                <a:ea typeface="+mn-ea"/>
                <a:cs typeface="+mn-cs"/>
              </a:rPr>
              <a:t>[XML-C14N]</a:t>
            </a:r>
            <a:r>
              <a:rPr lang="fr-FR" sz="800" b="0" i="0" kern="1200" dirty="0">
                <a:solidFill>
                  <a:schemeClr val="tx1"/>
                </a:solidFill>
                <a:latin typeface="Arial" charset="0"/>
                <a:ea typeface="+mn-ea"/>
                <a:cs typeface="+mn-cs"/>
              </a:rPr>
              <a:t> RFC 3076 </a:t>
            </a:r>
            <a:r>
              <a:rPr lang="fr-FR" sz="800" b="0" i="1" kern="1200" dirty="0">
                <a:solidFill>
                  <a:schemeClr val="tx1"/>
                </a:solidFill>
                <a:latin typeface="Arial" charset="0"/>
                <a:ea typeface="+mn-ea"/>
                <a:cs typeface="+mn-cs"/>
              </a:rPr>
              <a:t>Canonical XML Version 1.0</a:t>
            </a:r>
            <a:r>
              <a:rPr lang="fr-FR" sz="800" b="0" i="0" kern="1200" dirty="0">
                <a:solidFill>
                  <a:schemeClr val="tx1"/>
                </a:solidFill>
                <a:latin typeface="Arial" charset="0"/>
                <a:ea typeface="+mn-ea"/>
                <a:cs typeface="+mn-cs"/>
              </a:rPr>
              <a:t>, March 2001, &lt;</a:t>
            </a:r>
            <a:r>
              <a:rPr lang="fr-FR" sz="800" b="0" i="0" u="sng" kern="1200" dirty="0">
                <a:solidFill>
                  <a:schemeClr val="tx1"/>
                </a:solidFill>
                <a:latin typeface="Arial" charset="0"/>
                <a:ea typeface="+mn-ea"/>
                <a:cs typeface="+mn-cs"/>
                <a:hlinkClick r:id="rId3"/>
              </a:rPr>
              <a:t>http://www.ietf.org/rfc/rfc3076.txt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[XML-DSIG]</a:t>
            </a:r>
            <a:r>
              <a:rPr lang="fr-FR" sz="800" b="0" i="0" kern="1200" dirty="0">
                <a:solidFill>
                  <a:schemeClr val="tx1"/>
                </a:solidFill>
                <a:latin typeface="Arial" charset="0"/>
                <a:ea typeface="+mn-ea"/>
                <a:cs typeface="+mn-cs"/>
              </a:rPr>
              <a:t> RFC 3275 </a:t>
            </a:r>
            <a:r>
              <a:rPr lang="fr-FR" sz="800" b="0" i="1" kern="1200" dirty="0">
                <a:solidFill>
                  <a:schemeClr val="tx1"/>
                </a:solidFill>
                <a:latin typeface="Arial" charset="0"/>
                <a:ea typeface="+mn-ea"/>
                <a:cs typeface="+mn-cs"/>
              </a:rPr>
              <a:t>XML-Signature </a:t>
            </a:r>
            <a:r>
              <a:rPr lang="fr-FR" sz="800" b="0" i="1" kern="1200" dirty="0" err="1">
                <a:solidFill>
                  <a:schemeClr val="tx1"/>
                </a:solidFill>
                <a:latin typeface="Arial" charset="0"/>
                <a:ea typeface="+mn-ea"/>
                <a:cs typeface="+mn-cs"/>
              </a:rPr>
              <a:t>Syntax</a:t>
            </a:r>
            <a:r>
              <a:rPr lang="fr-FR" sz="800" b="0" i="1" kern="1200" dirty="0">
                <a:solidFill>
                  <a:schemeClr val="tx1"/>
                </a:solidFill>
                <a:latin typeface="Arial" charset="0"/>
                <a:ea typeface="+mn-ea"/>
                <a:cs typeface="+mn-cs"/>
              </a:rPr>
              <a:t> and </a:t>
            </a:r>
            <a:r>
              <a:rPr lang="fr-FR" sz="800" b="0" i="1" kern="1200" dirty="0" err="1">
                <a:solidFill>
                  <a:schemeClr val="tx1"/>
                </a:solidFill>
                <a:latin typeface="Arial" charset="0"/>
                <a:ea typeface="+mn-ea"/>
                <a:cs typeface="+mn-cs"/>
              </a:rPr>
              <a:t>Processing</a:t>
            </a:r>
            <a:r>
              <a:rPr lang="fr-FR" sz="800" b="0" i="0" kern="1200" dirty="0">
                <a:solidFill>
                  <a:schemeClr val="tx1"/>
                </a:solidFill>
                <a:latin typeface="Arial" charset="0"/>
                <a:ea typeface="+mn-ea"/>
                <a:cs typeface="+mn-cs"/>
              </a:rPr>
              <a:t>, March 2002, &lt;</a:t>
            </a:r>
            <a:r>
              <a:rPr lang="fr-FR" sz="800" b="0" i="0" u="sng" kern="1200" dirty="0">
                <a:solidFill>
                  <a:schemeClr val="tx1"/>
                </a:solidFill>
                <a:latin typeface="Arial" charset="0"/>
                <a:ea typeface="+mn-ea"/>
                <a:cs typeface="+mn-cs"/>
                <a:hlinkClick r:id="rId4"/>
              </a:rPr>
              <a:t>http://www.ietf.org/rfc/rfc3275.txt</a:t>
            </a:r>
            <a:r>
              <a:rPr lang="fr-FR" sz="800" b="0" i="0" kern="1200" dirty="0">
                <a:solidFill>
                  <a:schemeClr val="tx1"/>
                </a:solidFill>
                <a:latin typeface="Arial" charset="0"/>
                <a:ea typeface="+mn-ea"/>
                <a:cs typeface="+mn-cs"/>
              </a:rPr>
              <a:t>&gt;.</a:t>
            </a:r>
          </a:p>
          <a:p>
            <a:r>
              <a:rPr lang="fr-FR" sz="800" b="1" i="0" kern="1200" dirty="0">
                <a:solidFill>
                  <a:schemeClr val="tx1"/>
                </a:solidFill>
                <a:latin typeface="Arial" charset="0"/>
                <a:ea typeface="+mn-ea"/>
                <a:cs typeface="+mn-cs"/>
              </a:rPr>
              <a:t>[SMIME-EX]</a:t>
            </a:r>
            <a:r>
              <a:rPr lang="fr-FR" sz="800" b="0" i="0" kern="1200" dirty="0">
                <a:solidFill>
                  <a:schemeClr val="tx1"/>
                </a:solidFill>
                <a:latin typeface="Arial" charset="0"/>
                <a:ea typeface="+mn-ea"/>
                <a:cs typeface="+mn-cs"/>
              </a:rPr>
              <a:t> RFC 4134 </a:t>
            </a:r>
            <a:r>
              <a:rPr lang="fr-FR" sz="800" b="0" i="1" kern="1200" dirty="0" err="1">
                <a:solidFill>
                  <a:schemeClr val="tx1"/>
                </a:solidFill>
                <a:latin typeface="Arial" charset="0"/>
                <a:ea typeface="+mn-ea"/>
                <a:cs typeface="+mn-cs"/>
              </a:rPr>
              <a:t>Examples</a:t>
            </a:r>
            <a:r>
              <a:rPr lang="fr-FR" sz="800" b="0" i="1" kern="1200" dirty="0">
                <a:solidFill>
                  <a:schemeClr val="tx1"/>
                </a:solidFill>
                <a:latin typeface="Arial" charset="0"/>
                <a:ea typeface="+mn-ea"/>
                <a:cs typeface="+mn-cs"/>
              </a:rPr>
              <a:t> of S/MIME Messages</a:t>
            </a:r>
            <a:r>
              <a:rPr lang="fr-FR" sz="800" b="0" i="0" kern="1200" dirty="0">
                <a:solidFill>
                  <a:schemeClr val="tx1"/>
                </a:solidFill>
                <a:latin typeface="Arial" charset="0"/>
                <a:ea typeface="+mn-ea"/>
                <a:cs typeface="+mn-cs"/>
              </a:rPr>
              <a:t>, July 2005, &lt;</a:t>
            </a:r>
            <a:r>
              <a:rPr lang="fr-FR" sz="800" b="0" i="0" u="sng" kern="1200" dirty="0">
                <a:solidFill>
                  <a:schemeClr val="tx1"/>
                </a:solidFill>
                <a:latin typeface="Arial" charset="0"/>
                <a:ea typeface="+mn-ea"/>
                <a:cs typeface="+mn-cs"/>
                <a:hlinkClick r:id="rId5"/>
              </a:rPr>
              <a:t>http://www.ietf.org/rfc/rfc4134.txt</a:t>
            </a:r>
            <a:r>
              <a:rPr lang="fr-FR" sz="800" b="0" i="0" kern="1200" dirty="0">
                <a:solidFill>
                  <a:schemeClr val="tx1"/>
                </a:solidFill>
                <a:latin typeface="Arial" charset="0"/>
                <a:ea typeface="+mn-ea"/>
                <a:cs typeface="+mn-cs"/>
              </a:rPr>
              <a:t>&gt;.</a:t>
            </a:r>
          </a:p>
          <a:p>
            <a:r>
              <a:rPr lang="fr-FR" sz="800" b="0" i="0" kern="1200" dirty="0">
                <a:solidFill>
                  <a:schemeClr val="tx1"/>
                </a:solidFill>
                <a:latin typeface="Arial" charset="0"/>
                <a:ea typeface="+mn-ea"/>
                <a:cs typeface="+mn-cs"/>
              </a:rPr>
              <a:t>XML Signature WG &lt;</a:t>
            </a:r>
            <a:r>
              <a:rPr lang="fr-FR" sz="800" b="0" i="0" u="sng" kern="1200" dirty="0">
                <a:solidFill>
                  <a:schemeClr val="tx1"/>
                </a:solidFill>
                <a:latin typeface="Arial" charset="0"/>
                <a:ea typeface="+mn-ea"/>
                <a:cs typeface="+mn-cs"/>
                <a:hlinkClick r:id="rId6"/>
              </a:rPr>
              <a:t>http://www.w3.org/Signature/</a:t>
            </a:r>
            <a:r>
              <a:rPr lang="fr-FR" sz="8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XML-Signature </a:t>
            </a:r>
            <a:r>
              <a:rPr lang="fr-FR" sz="1000" b="0" i="1" kern="1200" dirty="0" err="1">
                <a:solidFill>
                  <a:schemeClr val="tx1"/>
                </a:solidFill>
                <a:latin typeface="Arial" charset="0"/>
                <a:ea typeface="+mn-ea"/>
                <a:cs typeface="+mn-cs"/>
              </a:rPr>
              <a:t>Syntax</a:t>
            </a:r>
            <a:r>
              <a:rPr lang="fr-FR" sz="1000" b="0" i="1" kern="1200" dirty="0">
                <a:solidFill>
                  <a:schemeClr val="tx1"/>
                </a:solidFill>
                <a:latin typeface="Arial" charset="0"/>
                <a:ea typeface="+mn-ea"/>
                <a:cs typeface="+mn-cs"/>
              </a:rPr>
              <a:t> and </a:t>
            </a:r>
            <a:r>
              <a:rPr lang="fr-FR" sz="1000" b="0" i="1" kern="1200" dirty="0" err="1">
                <a:solidFill>
                  <a:schemeClr val="tx1"/>
                </a:solidFill>
                <a:latin typeface="Arial" charset="0"/>
                <a:ea typeface="+mn-ea"/>
                <a:cs typeface="+mn-cs"/>
              </a:rPr>
              <a:t>Processing</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7"/>
              </a:rPr>
              <a:t>http://www.w3.org/TR/xmldsig-core/</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Canonical XML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8"/>
              </a:rPr>
              <a:t>http://www.w3.org/TR/2001/REC-xml-c14n-20010315/</a:t>
            </a:r>
            <a:r>
              <a:rPr lang="fr-FR" sz="1000" b="0" i="0" kern="1200" dirty="0">
                <a:solidFill>
                  <a:schemeClr val="tx1"/>
                </a:solidFill>
                <a:latin typeface="Arial" charset="0"/>
                <a:ea typeface="+mn-ea"/>
                <a:cs typeface="+mn-cs"/>
              </a:rPr>
              <a:t>&gt;</a:t>
            </a:r>
          </a:p>
          <a:p>
            <a:pPr lvl="1"/>
            <a:r>
              <a:rPr lang="fr-FR" sz="1000" b="0" i="1" kern="1200" dirty="0">
                <a:solidFill>
                  <a:schemeClr val="tx1"/>
                </a:solidFill>
                <a:latin typeface="Arial" charset="0"/>
                <a:ea typeface="+mn-ea"/>
                <a:cs typeface="+mn-cs"/>
              </a:rPr>
              <a:t>Exclusive XML </a:t>
            </a:r>
            <a:r>
              <a:rPr lang="fr-FR" sz="1000" b="0" i="1" kern="1200" dirty="0" err="1">
                <a:solidFill>
                  <a:schemeClr val="tx1"/>
                </a:solidFill>
                <a:latin typeface="Arial" charset="0"/>
                <a:ea typeface="+mn-ea"/>
                <a:cs typeface="+mn-cs"/>
              </a:rPr>
              <a:t>Canonicalization</a:t>
            </a:r>
            <a:r>
              <a:rPr lang="fr-FR" sz="1000" b="0" i="1" kern="1200" dirty="0">
                <a:solidFill>
                  <a:schemeClr val="tx1"/>
                </a:solidFill>
                <a:latin typeface="Arial" charset="0"/>
                <a:ea typeface="+mn-ea"/>
                <a:cs typeface="+mn-cs"/>
              </a:rPr>
              <a:t> Version 1.0</a:t>
            </a:r>
            <a:r>
              <a:rPr lang="fr-FR" sz="1000" b="0" i="0" kern="1200" dirty="0">
                <a:solidFill>
                  <a:schemeClr val="tx1"/>
                </a:solidFill>
                <a:latin typeface="Arial" charset="0"/>
                <a:ea typeface="+mn-ea"/>
                <a:cs typeface="+mn-cs"/>
              </a:rPr>
              <a:t>, &lt;</a:t>
            </a:r>
            <a:r>
              <a:rPr lang="fr-FR" sz="1000" b="0" i="0" u="sng" kern="1200" dirty="0">
                <a:solidFill>
                  <a:schemeClr val="tx1"/>
                </a:solidFill>
                <a:latin typeface="Arial" charset="0"/>
                <a:ea typeface="+mn-ea"/>
                <a:cs typeface="+mn-cs"/>
                <a:hlinkClick r:id="rId9"/>
              </a:rPr>
              <a:t>http://www.w3.org/TR/2002/REC-xml-exc-c14n-20020718/</a:t>
            </a:r>
            <a:r>
              <a:rPr lang="fr-FR" sz="1000" b="0" i="0" kern="1200" dirty="0">
                <a:solidFill>
                  <a:schemeClr val="tx1"/>
                </a:solidFill>
                <a:latin typeface="Arial" charset="0"/>
                <a:ea typeface="+mn-ea"/>
                <a:cs typeface="+mn-cs"/>
              </a:rPr>
              <a:t>&gt;</a:t>
            </a:r>
          </a:p>
          <a:p>
            <a:endParaRPr lang="fr-F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6898" name="Rectangle 2"/>
          <p:cNvSpPr>
            <a:spLocks noGrp="1" noRot="1" noChangeAspect="1" noChangeArrowheads="1" noTextEdit="1"/>
          </p:cNvSpPr>
          <p:nvPr>
            <p:ph type="sldImg"/>
          </p:nvPr>
        </p:nvSpPr>
        <p:spPr>
          <a:ln/>
        </p:spPr>
      </p:sp>
      <p:sp>
        <p:nvSpPr>
          <p:cNvPr id="22568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Rot="1" noChangeAspect="1" noChangeArrowheads="1" noTextEdit="1"/>
          </p:cNvSpPr>
          <p:nvPr>
            <p:ph type="sldImg"/>
          </p:nvPr>
        </p:nvSpPr>
        <p:spPr>
          <a:ln/>
        </p:spPr>
      </p:sp>
      <p:sp>
        <p:nvSpPr>
          <p:cNvPr id="2160643" name="Rectangle 3"/>
          <p:cNvSpPr>
            <a:spLocks noGrp="1" noChangeArrowheads="1"/>
          </p:cNvSpPr>
          <p:nvPr>
            <p:ph type="body" idx="1"/>
          </p:nvPr>
        </p:nvSpPr>
        <p:spPr>
          <a:ln/>
        </p:spPr>
        <p:txBody>
          <a:bodyPr/>
          <a:lstStyle/>
          <a:p>
            <a:r>
              <a:rPr lang="fr-FR" b="0" dirty="0"/>
              <a:t>Ces</a:t>
            </a:r>
            <a:r>
              <a:rPr lang="fr-FR" b="0" baseline="0" dirty="0"/>
              <a:t> 3 (avec </a:t>
            </a:r>
            <a:r>
              <a:rPr lang="fr-FR" b="0" baseline="0" dirty="0" err="1"/>
              <a:t>wss</a:t>
            </a:r>
            <a:r>
              <a:rPr lang="fr-FR" b="0" baseline="0" dirty="0"/>
              <a:t>) technologies sont très puissantes et expressives, mais aussi très compliqué a mettre en œuvre, pour les « non experts » de ce domaine.</a:t>
            </a:r>
          </a:p>
          <a:p>
            <a:endParaRPr lang="fr-FR" b="0" baseline="0" dirty="0"/>
          </a:p>
          <a:p>
            <a:pPr marL="0" marR="0" lvl="1" indent="0" algn="l" defTabSz="914400" rtl="0" eaLnBrk="1" fontAlgn="base" latinLnBrk="0" hangingPunct="1">
              <a:lnSpc>
                <a:spcPct val="100000"/>
              </a:lnSpc>
              <a:spcBef>
                <a:spcPct val="30000"/>
              </a:spcBef>
              <a:spcAft>
                <a:spcPct val="0"/>
              </a:spcAft>
              <a:buClrTx/>
              <a:buSzTx/>
              <a:buFontTx/>
              <a:buNone/>
              <a:tabLst/>
              <a:defRPr/>
            </a:pPr>
            <a:r>
              <a:rPr lang="fr-FR" dirty="0"/>
              <a:t> XACL a été développé par le laboratoire de recherche d'IBM de Tokyo pour faciliter la mise en place de tels contrôles et est soutenu par OASIS</a:t>
            </a:r>
          </a:p>
          <a:p>
            <a:endParaRPr lang="fr-FR" b="1" baseline="0" dirty="0"/>
          </a:p>
          <a:p>
            <a:r>
              <a:rPr lang="fr-FR" b="1" dirty="0"/>
              <a:t>Pour en savoir plus sur XACML :</a:t>
            </a:r>
          </a:p>
          <a:p>
            <a:r>
              <a:rPr lang="fr-FR" dirty="0"/>
              <a:t>http://xml.coverpages.org/xacl.html</a:t>
            </a:r>
          </a:p>
          <a:p>
            <a:r>
              <a:rPr lang="fr-FR" dirty="0"/>
              <a:t>http://www.ibm.com/developerworks/xml/library/x-xacml/</a:t>
            </a:r>
          </a:p>
          <a:p>
            <a:endParaRPr lang="fr-FR" dirty="0"/>
          </a:p>
          <a:p>
            <a:r>
              <a:rPr lang="fr-FR" b="1" dirty="0"/>
              <a:t>Pour en savoir plus sur WSS :</a:t>
            </a:r>
          </a:p>
          <a:p>
            <a:r>
              <a:rPr lang="fr-FR" dirty="0"/>
              <a:t>http://www.journaldunet.com/developpeur/tutoriel/xml/070502-xml-ws-security.shtml</a:t>
            </a:r>
          </a:p>
          <a:p>
            <a:endParaRPr lang="fr-FR" dirty="0"/>
          </a:p>
          <a:p>
            <a:r>
              <a:rPr lang="fr-FR" b="1" dirty="0" err="1"/>
              <a:t>These</a:t>
            </a:r>
            <a:r>
              <a:rPr lang="fr-FR" b="1" dirty="0"/>
              <a:t> en consultation libre :</a:t>
            </a:r>
          </a:p>
          <a:p>
            <a:r>
              <a:rPr lang="fr-FR" dirty="0"/>
              <a:t>http://hal.archives-ouvertes.fr/docs/00/30/86/26/PDF/D06.pdf</a:t>
            </a: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804998964"/>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1103345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37</a:t>
            </a:fld>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8946" name="Rectangle 2"/>
          <p:cNvSpPr>
            <a:spLocks noGrp="1" noRot="1" noChangeAspect="1" noChangeArrowheads="1" noTextEdit="1"/>
          </p:cNvSpPr>
          <p:nvPr>
            <p:ph type="sldImg"/>
          </p:nvPr>
        </p:nvSpPr>
        <p:spPr>
          <a:ln/>
        </p:spPr>
      </p:sp>
      <p:sp>
        <p:nvSpPr>
          <p:cNvPr id="225894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298" name="Rectangle 2"/>
          <p:cNvSpPr>
            <a:spLocks noGrp="1" noRot="1" noChangeAspect="1" noChangeArrowheads="1" noTextEdit="1"/>
          </p:cNvSpPr>
          <p:nvPr>
            <p:ph type="sldImg"/>
          </p:nvPr>
        </p:nvSpPr>
        <p:spPr>
          <a:ln/>
        </p:spPr>
      </p:sp>
      <p:sp>
        <p:nvSpPr>
          <p:cNvPr id="14632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346" name="Rectangle 2"/>
          <p:cNvSpPr>
            <a:spLocks noGrp="1" noRot="1" noChangeAspect="1" noChangeArrowheads="1" noTextEdit="1"/>
          </p:cNvSpPr>
          <p:nvPr>
            <p:ph type="sldImg"/>
          </p:nvPr>
        </p:nvSpPr>
        <p:spPr>
          <a:ln/>
        </p:spPr>
      </p:sp>
      <p:sp>
        <p:nvSpPr>
          <p:cNvPr id="1465347" name="Rectangle 3"/>
          <p:cNvSpPr>
            <a:spLocks noGrp="1" noChangeArrowheads="1"/>
          </p:cNvSpPr>
          <p:nvPr>
            <p:ph type="body" idx="1"/>
          </p:nvPr>
        </p:nvSpPr>
        <p:spPr>
          <a:xfrm>
            <a:off x="651694" y="4675635"/>
            <a:ext cx="5780506" cy="4420107"/>
          </a:xfrm>
          <a:ln/>
        </p:spPr>
        <p:txBody>
          <a:bodyPr>
            <a:normAutofit lnSpcReduction="10000"/>
          </a:bodyPr>
          <a:lstStyle/>
          <a:p>
            <a:r>
              <a:rPr lang="fr-FR" b="1" dirty="0"/>
              <a:t>Document XML</a:t>
            </a:r>
            <a:br>
              <a:rPr lang="fr-FR" b="1" dirty="0"/>
            </a:br>
            <a:r>
              <a:rPr lang="fr-FR" dirty="0">
                <a:cs typeface="Courier New" pitchFamily="49" charset="0"/>
              </a:rPr>
              <a:t>Voyons la syntaxe XML pour la représentation d’un carnet d’adresse (ex tiré de http://relaxng.org/) :</a:t>
            </a:r>
            <a:br>
              <a:rPr lang="fr-FR" dirty="0">
                <a:cs typeface="Courier New" pitchFamily="49" charset="0"/>
              </a:rPr>
            </a:br>
            <a:r>
              <a:rPr lang="fr-FR" dirty="0">
                <a:cs typeface="Courier New" pitchFamily="49" charset="0"/>
              </a:rPr>
              <a:t>&lt;</a:t>
            </a:r>
            <a:r>
              <a:rPr lang="fr-FR" dirty="0" err="1">
                <a:cs typeface="Courier New" pitchFamily="49" charset="0"/>
              </a:rPr>
              <a:t>addressBook</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name</a:t>
            </a:r>
            <a:r>
              <a:rPr lang="fr-FR" dirty="0">
                <a:cs typeface="Courier New" pitchFamily="49" charset="0"/>
              </a:rPr>
              <a:t>&gt;John Smith&lt;/</a:t>
            </a:r>
            <a:r>
              <a:rPr lang="fr-FR" dirty="0" err="1">
                <a:cs typeface="Courier New" pitchFamily="49" charset="0"/>
              </a:rPr>
              <a:t>name</a:t>
            </a:r>
            <a:r>
              <a:rPr lang="fr-FR" dirty="0">
                <a:cs typeface="Courier New" pitchFamily="49" charset="0"/>
              </a:rPr>
              <a:t>&gt;</a:t>
            </a:r>
            <a:br>
              <a:rPr lang="fr-FR" dirty="0">
                <a:cs typeface="Courier New" pitchFamily="49" charset="0"/>
              </a:rPr>
            </a:br>
            <a:r>
              <a:rPr lang="fr-FR" dirty="0">
                <a:cs typeface="Courier New" pitchFamily="49" charset="0"/>
              </a:rPr>
              <a:t>    &lt;email&gt;js@example.com&lt;/email&gt;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    &lt;</a:t>
            </a:r>
            <a:r>
              <a:rPr lang="fr-FR" dirty="0" err="1">
                <a:cs typeface="Courier New" pitchFamily="49" charset="0"/>
              </a:rPr>
              <a:t>name</a:t>
            </a:r>
            <a:r>
              <a:rPr lang="fr-FR" dirty="0">
                <a:cs typeface="Courier New" pitchFamily="49" charset="0"/>
              </a:rPr>
              <a:t>&gt;Fred </a:t>
            </a:r>
            <a:r>
              <a:rPr lang="fr-FR" dirty="0" err="1">
                <a:cs typeface="Courier New" pitchFamily="49" charset="0"/>
              </a:rPr>
              <a:t>Bloggs</a:t>
            </a:r>
            <a:r>
              <a:rPr lang="fr-FR" dirty="0">
                <a:cs typeface="Courier New" pitchFamily="49" charset="0"/>
              </a:rPr>
              <a:t>&lt;/</a:t>
            </a:r>
            <a:r>
              <a:rPr lang="fr-FR" dirty="0" err="1">
                <a:cs typeface="Courier New" pitchFamily="49" charset="0"/>
              </a:rPr>
              <a:t>name</a:t>
            </a:r>
            <a:r>
              <a:rPr lang="fr-FR" dirty="0">
                <a:cs typeface="Courier New" pitchFamily="49" charset="0"/>
              </a:rPr>
              <a:t>&gt;</a:t>
            </a:r>
            <a:br>
              <a:rPr lang="fr-FR" dirty="0">
                <a:cs typeface="Courier New" pitchFamily="49" charset="0"/>
              </a:rPr>
            </a:br>
            <a:r>
              <a:rPr lang="fr-FR" dirty="0">
                <a:cs typeface="Courier New" pitchFamily="49" charset="0"/>
              </a:rPr>
              <a:t>    &lt;email&gt;fb@example.net&lt;/email&gt;</a:t>
            </a:r>
            <a:br>
              <a:rPr lang="fr-FR" dirty="0">
                <a:cs typeface="Courier New" pitchFamily="49" charset="0"/>
              </a:rPr>
            </a:br>
            <a:r>
              <a:rPr lang="fr-FR" dirty="0">
                <a:cs typeface="Courier New" pitchFamily="49" charset="0"/>
              </a:rPr>
              <a:t>  &lt;/</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&lt;/</a:t>
            </a:r>
            <a:r>
              <a:rPr lang="fr-FR" dirty="0" err="1">
                <a:cs typeface="Courier New" pitchFamily="49" charset="0"/>
              </a:rPr>
              <a:t>addressBook</a:t>
            </a:r>
            <a:r>
              <a:rPr lang="fr-FR" dirty="0">
                <a:cs typeface="Courier New" pitchFamily="49" charset="0"/>
              </a:rPr>
              <a:t>&gt;</a:t>
            </a:r>
          </a:p>
          <a:p>
            <a:r>
              <a:rPr lang="fr-FR" b="1" dirty="0">
                <a:cs typeface="Courier New" pitchFamily="49" charset="0"/>
              </a:rPr>
              <a:t>DTD</a:t>
            </a:r>
            <a:br>
              <a:rPr lang="fr-FR" b="1" dirty="0">
                <a:cs typeface="Courier New" pitchFamily="49" charset="0"/>
              </a:rPr>
            </a:br>
            <a:r>
              <a:rPr lang="fr-FR" dirty="0">
                <a:cs typeface="Courier New" pitchFamily="49" charset="0"/>
              </a:rPr>
              <a:t>&lt;!DOCTYPE </a:t>
            </a:r>
            <a:r>
              <a:rPr lang="fr-FR" dirty="0" err="1">
                <a:cs typeface="Courier New" pitchFamily="49" charset="0"/>
              </a:rPr>
              <a:t>addressBook</a:t>
            </a:r>
            <a:r>
              <a:rPr lang="fr-FR" dirty="0">
                <a:cs typeface="Courier New" pitchFamily="49" charset="0"/>
              </a:rPr>
              <a:t> [</a:t>
            </a:r>
            <a:br>
              <a:rPr lang="fr-FR" dirty="0">
                <a:cs typeface="Courier New" pitchFamily="49" charset="0"/>
              </a:rPr>
            </a:br>
            <a:r>
              <a:rPr lang="fr-FR" dirty="0">
                <a:cs typeface="Courier New" pitchFamily="49" charset="0"/>
              </a:rPr>
              <a:t>&lt;!ELEMENT </a:t>
            </a:r>
            <a:r>
              <a:rPr lang="fr-FR" dirty="0" err="1">
                <a:cs typeface="Courier New" pitchFamily="49" charset="0"/>
              </a:rPr>
              <a:t>addressBook</a:t>
            </a:r>
            <a:r>
              <a:rPr lang="fr-FR" dirty="0">
                <a:cs typeface="Courier New" pitchFamily="49" charset="0"/>
              </a:rPr>
              <a:t> (</a:t>
            </a:r>
            <a:r>
              <a:rPr lang="fr-FR" dirty="0" err="1">
                <a:cs typeface="Courier New" pitchFamily="49" charset="0"/>
              </a:rPr>
              <a:t>card</a:t>
            </a:r>
            <a:r>
              <a:rPr lang="fr-FR" dirty="0">
                <a:cs typeface="Courier New" pitchFamily="49" charset="0"/>
              </a:rPr>
              <a:t>*)&gt;</a:t>
            </a:r>
            <a:br>
              <a:rPr lang="fr-FR" dirty="0">
                <a:cs typeface="Courier New" pitchFamily="49" charset="0"/>
              </a:rPr>
            </a:br>
            <a:r>
              <a:rPr lang="fr-FR" dirty="0">
                <a:cs typeface="Courier New" pitchFamily="49" charset="0"/>
              </a:rPr>
              <a:t>&lt;!ELEMENT </a:t>
            </a:r>
            <a:r>
              <a:rPr lang="fr-FR" dirty="0" err="1">
                <a:cs typeface="Courier New" pitchFamily="49" charset="0"/>
              </a:rPr>
              <a:t>card</a:t>
            </a:r>
            <a:r>
              <a:rPr lang="fr-FR" dirty="0">
                <a:cs typeface="Courier New" pitchFamily="49" charset="0"/>
              </a:rPr>
              <a:t> (</a:t>
            </a:r>
            <a:r>
              <a:rPr lang="fr-FR" dirty="0" err="1">
                <a:cs typeface="Courier New" pitchFamily="49" charset="0"/>
              </a:rPr>
              <a:t>name</a:t>
            </a:r>
            <a:r>
              <a:rPr lang="fr-FR" dirty="0">
                <a:cs typeface="Courier New" pitchFamily="49" charset="0"/>
              </a:rPr>
              <a:t>, email)&gt;</a:t>
            </a:r>
            <a:br>
              <a:rPr lang="fr-FR" dirty="0">
                <a:cs typeface="Courier New" pitchFamily="49" charset="0"/>
              </a:rPr>
            </a:br>
            <a:r>
              <a:rPr lang="fr-FR" dirty="0">
                <a:cs typeface="Courier New" pitchFamily="49" charset="0"/>
              </a:rPr>
              <a:t>&lt;!ELEMENT </a:t>
            </a:r>
            <a:r>
              <a:rPr lang="fr-FR" dirty="0" err="1">
                <a:cs typeface="Courier New" pitchFamily="49" charset="0"/>
              </a:rPr>
              <a:t>name</a:t>
            </a:r>
            <a:r>
              <a:rPr lang="fr-FR" dirty="0">
                <a:cs typeface="Courier New" pitchFamily="49" charset="0"/>
              </a:rPr>
              <a:t> (#PCDATA)&gt;</a:t>
            </a:r>
            <a:br>
              <a:rPr lang="fr-FR" dirty="0">
                <a:cs typeface="Courier New" pitchFamily="49" charset="0"/>
              </a:rPr>
            </a:br>
            <a:r>
              <a:rPr lang="fr-FR" dirty="0">
                <a:cs typeface="Courier New" pitchFamily="49" charset="0"/>
              </a:rPr>
              <a:t>&lt;!ELEMENT email (#PCDATA)&gt; ]&gt;</a:t>
            </a:r>
          </a:p>
          <a:p>
            <a:r>
              <a:rPr lang="fr-FR" b="1" dirty="0">
                <a:cs typeface="Courier New" pitchFamily="49" charset="0"/>
              </a:rPr>
              <a:t>Un modèle RELAX NG compact pour la même chose donnerai</a:t>
            </a:r>
            <a:br>
              <a:rPr lang="fr-FR" b="1" dirty="0">
                <a:cs typeface="Courier New" pitchFamily="49" charset="0"/>
              </a:rPr>
            </a:br>
            <a:r>
              <a:rPr lang="fr-FR" dirty="0" err="1">
                <a:cs typeface="Courier New" pitchFamily="49" charset="0"/>
              </a:rPr>
              <a:t>element</a:t>
            </a:r>
            <a:r>
              <a:rPr lang="fr-FR" dirty="0">
                <a:cs typeface="Courier New" pitchFamily="49" charset="0"/>
              </a:rPr>
              <a:t> </a:t>
            </a:r>
            <a:r>
              <a:rPr lang="fr-FR" dirty="0" err="1">
                <a:cs typeface="Courier New" pitchFamily="49" charset="0"/>
              </a:rPr>
              <a:t>addressBook</a:t>
            </a:r>
            <a:r>
              <a:rPr lang="fr-FR" dirty="0">
                <a:cs typeface="Courier New" pitchFamily="49" charset="0"/>
              </a:rPr>
              <a:t> {</a:t>
            </a:r>
            <a:br>
              <a:rPr lang="fr-FR" dirty="0">
                <a:cs typeface="Courier New" pitchFamily="49" charset="0"/>
              </a:rPr>
            </a:br>
            <a:r>
              <a:rPr lang="fr-FR" dirty="0">
                <a:cs typeface="Courier New" pitchFamily="49" charset="0"/>
              </a:rPr>
              <a:t>  </a:t>
            </a:r>
            <a:r>
              <a:rPr lang="fr-FR" dirty="0" err="1">
                <a:cs typeface="Courier New" pitchFamily="49" charset="0"/>
              </a:rPr>
              <a:t>element</a:t>
            </a:r>
            <a:r>
              <a:rPr lang="fr-FR" dirty="0">
                <a:cs typeface="Courier New" pitchFamily="49" charset="0"/>
              </a:rPr>
              <a:t> </a:t>
            </a:r>
            <a:r>
              <a:rPr lang="fr-FR" dirty="0" err="1">
                <a:cs typeface="Courier New" pitchFamily="49" charset="0"/>
              </a:rPr>
              <a:t>card</a:t>
            </a:r>
            <a:r>
              <a:rPr lang="fr-FR" dirty="0">
                <a:cs typeface="Courier New" pitchFamily="49" charset="0"/>
              </a:rPr>
              <a:t> {</a:t>
            </a:r>
            <a:br>
              <a:rPr lang="fr-FR" dirty="0">
                <a:cs typeface="Courier New" pitchFamily="49" charset="0"/>
              </a:rPr>
            </a:br>
            <a:r>
              <a:rPr lang="fr-FR" dirty="0">
                <a:cs typeface="Courier New" pitchFamily="49" charset="0"/>
              </a:rPr>
              <a:t>    </a:t>
            </a:r>
            <a:r>
              <a:rPr lang="fr-FR" dirty="0" err="1">
                <a:cs typeface="Courier New" pitchFamily="49" charset="0"/>
              </a:rPr>
              <a:t>element</a:t>
            </a:r>
            <a:r>
              <a:rPr lang="fr-FR" dirty="0">
                <a:cs typeface="Courier New" pitchFamily="49" charset="0"/>
              </a:rPr>
              <a:t> </a:t>
            </a:r>
            <a:r>
              <a:rPr lang="fr-FR" dirty="0" err="1">
                <a:cs typeface="Courier New" pitchFamily="49" charset="0"/>
              </a:rPr>
              <a:t>name</a:t>
            </a:r>
            <a:r>
              <a:rPr lang="fr-FR" dirty="0">
                <a:cs typeface="Courier New" pitchFamily="49" charset="0"/>
              </a:rPr>
              <a:t> { </a:t>
            </a:r>
            <a:r>
              <a:rPr lang="fr-FR" dirty="0" err="1">
                <a:cs typeface="Courier New" pitchFamily="49" charset="0"/>
              </a:rPr>
              <a:t>text</a:t>
            </a:r>
            <a:r>
              <a:rPr lang="fr-FR" dirty="0">
                <a:cs typeface="Courier New" pitchFamily="49" charset="0"/>
              </a:rPr>
              <a:t> },</a:t>
            </a:r>
            <a:br>
              <a:rPr lang="fr-FR" dirty="0">
                <a:cs typeface="Courier New" pitchFamily="49" charset="0"/>
              </a:rPr>
            </a:br>
            <a:r>
              <a:rPr lang="fr-FR" dirty="0">
                <a:cs typeface="Courier New" pitchFamily="49" charset="0"/>
              </a:rPr>
              <a:t>    </a:t>
            </a:r>
            <a:r>
              <a:rPr lang="fr-FR" dirty="0" err="1">
                <a:cs typeface="Courier New" pitchFamily="49" charset="0"/>
              </a:rPr>
              <a:t>element</a:t>
            </a:r>
            <a:r>
              <a:rPr lang="fr-FR" dirty="0">
                <a:cs typeface="Courier New" pitchFamily="49" charset="0"/>
              </a:rPr>
              <a:t> email { </a:t>
            </a:r>
            <a:r>
              <a:rPr lang="fr-FR" dirty="0" err="1">
                <a:cs typeface="Courier New" pitchFamily="49" charset="0"/>
              </a:rPr>
              <a:t>text</a:t>
            </a:r>
            <a:r>
              <a:rPr lang="fr-FR" dirty="0">
                <a:cs typeface="Courier New" pitchFamily="49" charset="0"/>
              </a:rPr>
              <a:t> }</a:t>
            </a:r>
            <a:br>
              <a:rPr lang="fr-FR" dirty="0">
                <a:cs typeface="Courier New" pitchFamily="49" charset="0"/>
              </a:rPr>
            </a:br>
            <a:r>
              <a:rPr lang="fr-FR" dirty="0">
                <a:cs typeface="Courier New" pitchFamily="49" charset="0"/>
              </a:rPr>
              <a:t>  }*   ou + si l’ </a:t>
            </a:r>
            <a:r>
              <a:rPr lang="fr-FR" dirty="0" err="1">
                <a:cs typeface="Courier New" pitchFamily="49" charset="0"/>
              </a:rPr>
              <a:t>addressBook</a:t>
            </a:r>
            <a:r>
              <a:rPr lang="fr-FR" dirty="0">
                <a:cs typeface="Courier New" pitchFamily="49" charset="0"/>
              </a:rPr>
              <a:t> est REQUIRED</a:t>
            </a:r>
            <a:br>
              <a:rPr lang="fr-FR" dirty="0">
                <a:cs typeface="Courier New" pitchFamily="49" charset="0"/>
              </a:rPr>
            </a:br>
            <a:r>
              <a:rPr lang="fr-FR" dirty="0">
                <a:cs typeface="Courier New" pitchFamily="49" charset="0"/>
              </a:rPr>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B33D20A-A831-4DC2-ADA6-D7371A68BF69}" type="slidenum">
              <a:rPr lang="fr-FR" smtClean="0"/>
              <a:pPr/>
              <a:t>5</a:t>
            </a:fld>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Rectangle 2"/>
          <p:cNvSpPr>
            <a:spLocks noGrp="1" noRot="1" noChangeAspect="1" noChangeArrowheads="1" noTextEdit="1"/>
          </p:cNvSpPr>
          <p:nvPr>
            <p:ph type="sldImg"/>
          </p:nvPr>
        </p:nvSpPr>
        <p:spPr>
          <a:ln/>
        </p:spPr>
      </p:sp>
      <p:sp>
        <p:nvSpPr>
          <p:cNvPr id="14673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442" name="Rectangle 2"/>
          <p:cNvSpPr>
            <a:spLocks noGrp="1" noRot="1" noChangeAspect="1" noChangeArrowheads="1" noTextEdit="1"/>
          </p:cNvSpPr>
          <p:nvPr>
            <p:ph type="sldImg"/>
          </p:nvPr>
        </p:nvSpPr>
        <p:spPr>
          <a:ln/>
        </p:spPr>
      </p:sp>
      <p:sp>
        <p:nvSpPr>
          <p:cNvPr id="146944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Rectangle 2"/>
          <p:cNvSpPr>
            <a:spLocks noGrp="1" noRot="1" noChangeAspect="1" noChangeArrowheads="1" noTextEdit="1"/>
          </p:cNvSpPr>
          <p:nvPr>
            <p:ph type="sldImg"/>
          </p:nvPr>
        </p:nvSpPr>
        <p:spPr>
          <a:ln/>
        </p:spPr>
      </p:sp>
      <p:sp>
        <p:nvSpPr>
          <p:cNvPr id="147149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538" name="Rectangle 2"/>
          <p:cNvSpPr>
            <a:spLocks noGrp="1" noRot="1" noChangeAspect="1" noChangeArrowheads="1" noTextEdit="1"/>
          </p:cNvSpPr>
          <p:nvPr>
            <p:ph type="sldImg"/>
          </p:nvPr>
        </p:nvSpPr>
        <p:spPr>
          <a:ln/>
        </p:spPr>
      </p:sp>
      <p:sp>
        <p:nvSpPr>
          <p:cNvPr id="147353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Rectangle 2"/>
          <p:cNvSpPr>
            <a:spLocks noGrp="1" noRot="1" noChangeAspect="1" noChangeArrowheads="1" noTextEdit="1"/>
          </p:cNvSpPr>
          <p:nvPr>
            <p:ph type="sldImg"/>
          </p:nvPr>
        </p:nvSpPr>
        <p:spPr>
          <a:ln/>
        </p:spPr>
      </p:sp>
      <p:sp>
        <p:nvSpPr>
          <p:cNvPr id="147558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6" name="Rectangle 2"/>
          <p:cNvSpPr>
            <a:spLocks noGrp="1" noRot="1" noChangeAspect="1" noChangeArrowheads="1" noTextEdit="1"/>
          </p:cNvSpPr>
          <p:nvPr>
            <p:ph type="sldImg"/>
          </p:nvPr>
        </p:nvSpPr>
        <p:spPr>
          <a:ln/>
        </p:spPr>
      </p:sp>
      <p:sp>
        <p:nvSpPr>
          <p:cNvPr id="1496067" name="Rectangle 3"/>
          <p:cNvSpPr>
            <a:spLocks noGrp="1" noChangeArrowheads="1"/>
          </p:cNvSpPr>
          <p:nvPr>
            <p:ph type="body" idx="1"/>
          </p:nvPr>
        </p:nvSpPr>
        <p:spPr>
          <a:ln/>
        </p:spPr>
        <p:txBody>
          <a:bodyPr/>
          <a:lstStyle/>
          <a:p>
            <a:r>
              <a:rPr lang="fr-FR" b="1"/>
              <a:t>DTD standalone</a:t>
            </a:r>
          </a:p>
          <a:p>
            <a:r>
              <a:rPr lang="fr-FR"/>
              <a:t>un fichier XML dit standalone est un fichier qui contient sa DTD en son sein.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8114" name="Rectangle 2"/>
          <p:cNvSpPr>
            <a:spLocks noGrp="1" noRot="1" noChangeAspect="1" noChangeArrowheads="1" noTextEdit="1"/>
          </p:cNvSpPr>
          <p:nvPr>
            <p:ph type="sldImg"/>
          </p:nvPr>
        </p:nvSpPr>
        <p:spPr>
          <a:ln/>
        </p:spPr>
      </p:sp>
      <p:sp>
        <p:nvSpPr>
          <p:cNvPr id="1498115" name="Rectangle 3"/>
          <p:cNvSpPr>
            <a:spLocks noGrp="1" noChangeArrowheads="1"/>
          </p:cNvSpPr>
          <p:nvPr>
            <p:ph type="body" idx="1"/>
          </p:nvPr>
        </p:nvSpPr>
        <p:spPr>
          <a:ln/>
        </p:spPr>
        <p:txBody>
          <a:bodyPr/>
          <a:lstStyle/>
          <a:p>
            <a:r>
              <a:rPr lang="fr-FR" b="1" dirty="0"/>
              <a:t>Les types de données natifs correspondent à :</a:t>
            </a:r>
          </a:p>
          <a:p>
            <a:r>
              <a:rPr lang="fr-FR" dirty="0"/>
              <a:t>#PCDATA ou "</a:t>
            </a:r>
            <a:r>
              <a:rPr lang="fr-FR" dirty="0" err="1"/>
              <a:t>Parsed</a:t>
            </a:r>
            <a:r>
              <a:rPr lang="fr-FR" dirty="0"/>
              <a:t> </a:t>
            </a:r>
            <a:r>
              <a:rPr lang="fr-FR" dirty="0" err="1"/>
              <a:t>Character</a:t>
            </a:r>
            <a:r>
              <a:rPr lang="fr-FR" dirty="0"/>
              <a:t> Data" , ce sont des données (non-interprétées par XML) dans le langage d'encodage courant. Ex : &lt;!ELEMENT </a:t>
            </a:r>
            <a:r>
              <a:rPr lang="fr-FR" dirty="0" err="1"/>
              <a:t>dt</a:t>
            </a:r>
            <a:r>
              <a:rPr lang="fr-FR" dirty="0"/>
              <a:t> (PCDATA)&gt; pour &lt;</a:t>
            </a:r>
            <a:r>
              <a:rPr lang="fr-FR" dirty="0" err="1"/>
              <a:t>dt</a:t>
            </a:r>
            <a:r>
              <a:rPr lang="fr-FR" dirty="0"/>
              <a:t>&gt;juste du texte&lt;/</a:t>
            </a:r>
            <a:r>
              <a:rPr lang="fr-FR" dirty="0" err="1"/>
              <a:t>dt</a:t>
            </a:r>
            <a:r>
              <a:rPr lang="fr-FR" dirty="0"/>
              <a:t>&gt;</a:t>
            </a:r>
          </a:p>
          <a:p>
            <a:r>
              <a:rPr lang="fr-FR" dirty="0"/>
              <a:t>ANY indique que tout éléments est autorisé. Ex: &lt;!ELEMENT da ANY&gt; pour &lt;da&gt;[bin]&lt;/da&gt;</a:t>
            </a:r>
          </a:p>
          <a:p>
            <a:r>
              <a:rPr lang="fr-FR" dirty="0"/>
              <a:t>EMPTY définit une balise vide. Ex: &lt;!ELEMENT </a:t>
            </a:r>
            <a:r>
              <a:rPr lang="fr-FR" dirty="0" err="1"/>
              <a:t>br</a:t>
            </a:r>
            <a:r>
              <a:rPr lang="fr-FR" dirty="0"/>
              <a:t> EMTPY&gt; pour &lt;</a:t>
            </a:r>
            <a:r>
              <a:rPr lang="fr-FR" dirty="0" err="1"/>
              <a:t>br</a:t>
            </a:r>
            <a:r>
              <a:rPr lang="fr-FR" dirty="0"/>
              <a:t> /&gt; (pas les balises potentiellement vides telles que &lt;script …&gt;&lt;/script&gt; (celles-ci pouvant être vides ou non, elles ne sont pas considérées comme étant vides)</a:t>
            </a:r>
          </a:p>
          <a:p>
            <a:endParaRPr lang="fr-FR" dirty="0"/>
          </a:p>
          <a:p>
            <a:r>
              <a:rPr lang="fr-FR" b="1" dirty="0"/>
              <a:t>Les relations entre parent et enfant :</a:t>
            </a:r>
          </a:p>
          <a:p>
            <a:r>
              <a:rPr lang="fr-FR" dirty="0"/>
              <a:t>? = optionnel. Ex: &lt;!ELEMENT personne (</a:t>
            </a:r>
            <a:r>
              <a:rPr lang="fr-FR" dirty="0" err="1"/>
              <a:t>nom,fax</a:t>
            </a:r>
            <a:r>
              <a:rPr lang="fr-FR" dirty="0"/>
              <a:t>? )</a:t>
            </a:r>
          </a:p>
          <a:p>
            <a:r>
              <a:rPr lang="fr-FR" dirty="0"/>
              <a:t>+ = un ou plusieurs. Ex: &lt;!ELEMENT personne (</a:t>
            </a:r>
            <a:r>
              <a:rPr lang="fr-FR" dirty="0" err="1"/>
              <a:t>nom,tel</a:t>
            </a:r>
            <a:r>
              <a:rPr lang="fr-FR" dirty="0"/>
              <a:t>+)</a:t>
            </a:r>
          </a:p>
          <a:p>
            <a:r>
              <a:rPr lang="fr-FR" dirty="0"/>
              <a:t>* = zéro à plusieurs. Ex: &lt;!ELEMENT personne (</a:t>
            </a:r>
            <a:r>
              <a:rPr lang="fr-FR" dirty="0" err="1"/>
              <a:t>nom,e-mail</a:t>
            </a:r>
            <a:r>
              <a:rPr lang="fr-FR" dirty="0"/>
              <a:t>* )</a:t>
            </a:r>
          </a:p>
          <a:p>
            <a:r>
              <a:rPr lang="fr-FR" dirty="0"/>
              <a:t>| = ou exclusif (l’un ou l’autre mais pas les deux). Ex: &lt;!ELEMENT personne (fax | </a:t>
            </a:r>
            <a:r>
              <a:rPr lang="fr-FR" dirty="0" err="1"/>
              <a:t>telecopie</a:t>
            </a:r>
            <a:r>
              <a:rPr lang="fr-FR" dirty="0"/>
              <a:t>)</a:t>
            </a:r>
          </a:p>
          <a:p>
            <a:r>
              <a:rPr lang="fr-FR" dirty="0"/>
              <a:t>, = le premier suivi du 2e (dans l'ordre). Ex: &lt;!ELEMENT personne (</a:t>
            </a:r>
            <a:r>
              <a:rPr lang="fr-FR" dirty="0" err="1"/>
              <a:t>name</a:t>
            </a:r>
            <a:r>
              <a:rPr lang="fr-FR" dirty="0"/>
              <a:t> , </a:t>
            </a:r>
            <a:r>
              <a:rPr lang="fr-FR" dirty="0" err="1"/>
              <a:t>pre</a:t>
            </a:r>
            <a:r>
              <a:rPr lang="fr-FR" dirty="0"/>
              <a:t>)</a:t>
            </a:r>
          </a:p>
          <a:p>
            <a:r>
              <a:rPr lang="fr-FR" dirty="0"/>
              <a:t>() = combinaison. Ex: &lt;!ELEMENT liste ( nom, </a:t>
            </a:r>
            <a:r>
              <a:rPr lang="fr-FR" dirty="0" err="1"/>
              <a:t>pre</a:t>
            </a:r>
            <a:r>
              <a:rPr lang="fr-FR" dirty="0"/>
              <a:t>)+ (ici un ou plusieurs nom suivi de </a:t>
            </a:r>
            <a:r>
              <a:rPr lang="fr-FR" dirty="0" err="1"/>
              <a:t>pre</a:t>
            </a:r>
            <a:r>
              <a:rPr lang="fr-FR" dirty="0"/>
              <a:t>)</a:t>
            </a:r>
          </a:p>
          <a:p>
            <a:endParaRPr lang="fr-F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Rectangle 2"/>
          <p:cNvSpPr>
            <a:spLocks noGrp="1" noRot="1" noChangeAspect="1" noChangeArrowheads="1" noTextEdit="1"/>
          </p:cNvSpPr>
          <p:nvPr>
            <p:ph type="sldImg"/>
          </p:nvPr>
        </p:nvSpPr>
        <p:spPr>
          <a:ln/>
        </p:spPr>
      </p:sp>
      <p:sp>
        <p:nvSpPr>
          <p:cNvPr id="1500163" name="Rectangle 3"/>
          <p:cNvSpPr>
            <a:spLocks noGrp="1" noChangeArrowheads="1"/>
          </p:cNvSpPr>
          <p:nvPr>
            <p:ph type="body" idx="1"/>
          </p:nvPr>
        </p:nvSpPr>
        <p:spPr>
          <a:ln/>
        </p:spPr>
        <p:txBody>
          <a:bodyPr/>
          <a:lstStyle/>
          <a:p>
            <a:r>
              <a:rPr lang="fr-FR" b="1"/>
              <a:t>Le type d’attribut est :</a:t>
            </a:r>
          </a:p>
          <a:p>
            <a:r>
              <a:rPr lang="fr-FR"/>
              <a:t>ID = identificateur unique de l’élément. Chaque id est différent !</a:t>
            </a:r>
          </a:p>
          <a:p>
            <a:r>
              <a:rPr lang="fr-FR"/>
              <a:t>IDREF = correspond à un attribut "ID" dans un des éléments du document.</a:t>
            </a:r>
          </a:p>
          <a:p>
            <a:r>
              <a:rPr lang="fr-FR"/>
              <a:t>IDREFS = idem avec 1 ou plusieurs ID attributs séparés par des whitespaces</a:t>
            </a:r>
          </a:p>
          <a:p>
            <a:r>
              <a:rPr lang="fr-FR"/>
              <a:t>(A|B|C|..) = type énuméré</a:t>
            </a:r>
          </a:p>
          <a:p>
            <a:r>
              <a:rPr lang="fr-FR"/>
              <a:t>CDATA ("Character Data") = contenu textuel (tous les whitespaces sont convertis en un seul espace)</a:t>
            </a:r>
          </a:p>
          <a:p>
            <a:r>
              <a:rPr lang="fr-FR"/>
              <a:t>NMTOKEN = un seul mot accepté (pas de whitespace)</a:t>
            </a:r>
          </a:p>
          <a:p>
            <a:endParaRPr lang="fr-FR"/>
          </a:p>
          <a:p>
            <a:r>
              <a:rPr lang="fr-FR" b="1"/>
              <a:t>Les options d’existence de l’attribut sont :</a:t>
            </a:r>
          </a:p>
          <a:p>
            <a:r>
              <a:rPr lang="fr-FR"/>
              <a:t>#IMPLIED = option, l'utilisateur peut l'utiliser s’il le veut</a:t>
            </a:r>
          </a:p>
          <a:p>
            <a:r>
              <a:rPr lang="fr-FR"/>
              <a:t>#REQUIRED = requis (obligatoire), l'utilisateur doit le préciser (variable et valeur)</a:t>
            </a:r>
          </a:p>
          <a:p>
            <a:r>
              <a:rPr lang="fr-FR"/>
              <a:t>#FIXED = valeur fixe (la valeur est fixée dans la DTD), cf. constante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2210" name="Rectangle 2"/>
          <p:cNvSpPr>
            <a:spLocks noGrp="1" noRot="1" noChangeAspect="1" noChangeArrowheads="1" noTextEdit="1"/>
          </p:cNvSpPr>
          <p:nvPr>
            <p:ph type="sldImg"/>
          </p:nvPr>
        </p:nvSpPr>
        <p:spPr>
          <a:ln/>
        </p:spPr>
      </p:sp>
      <p:sp>
        <p:nvSpPr>
          <p:cNvPr id="1502211" name="Rectangle 3"/>
          <p:cNvSpPr>
            <a:spLocks noGrp="1" noChangeArrowheads="1"/>
          </p:cNvSpPr>
          <p:nvPr>
            <p:ph type="body" idx="1"/>
          </p:nvPr>
        </p:nvSpPr>
        <p:spPr>
          <a:ln/>
        </p:spPr>
        <p:txBody>
          <a:bodyPr/>
          <a:lstStyle/>
          <a:p>
            <a:r>
              <a:rPr lang="fr-FR" b="1"/>
              <a:t>Entités parsables</a:t>
            </a:r>
          </a:p>
          <a:p>
            <a:r>
              <a:rPr lang="fr-FR">
                <a:cs typeface="Courier New" pitchFamily="49" charset="0"/>
              </a:rPr>
              <a:t>Le contenu d’une entité « parsable » (parsed entity) sera interprété par le parser, celui d’une non-parsable (unparsed) verra sa présence  simplement notifiée.</a:t>
            </a:r>
          </a:p>
          <a:p>
            <a:endParaRPr lang="fr-FR" b="1"/>
          </a:p>
          <a:p>
            <a:r>
              <a:rPr lang="fr-FR" b="1"/>
              <a:t>Référencement des entités (paramètre, caractère, générale) :</a:t>
            </a:r>
            <a:br>
              <a:rPr lang="fr-FR" b="1"/>
            </a:br>
            <a:r>
              <a:rPr lang="fr-FR"/>
              <a:t>Une entité paramètre (parameter-entity) se déclare par un % et se référence en la plaçant entre un % et un ; et n’existe que dans la DTD.</a:t>
            </a:r>
            <a:br>
              <a:rPr lang="fr-FR"/>
            </a:br>
            <a:r>
              <a:rPr lang="fr-FR"/>
              <a:t>Une entité caractère (character-entity) ne se déclare pas et se référence en la plaçant entre un &amp;# et un ;</a:t>
            </a:r>
            <a:br>
              <a:rPr lang="fr-FR"/>
            </a:br>
            <a:r>
              <a:rPr lang="fr-FR"/>
              <a:t>Une entité générale parsable se référence en la plaçant entre un &amp; et un ;</a:t>
            </a:r>
            <a:br>
              <a:rPr lang="fr-FR"/>
            </a:br>
            <a:r>
              <a:rPr lang="fr-FR"/>
              <a:t>Une entité non-parsable (unparsed) se référence en la plaçant son nom dans la valeur d’un attribut d’un élément de type ENTITY.</a:t>
            </a:r>
            <a:endParaRPr lang="fr-FR">
              <a:cs typeface="Courier New" pitchFamily="49" charset="0"/>
            </a:endParaRPr>
          </a:p>
          <a:p>
            <a:endParaRPr lang="fr-FR"/>
          </a:p>
          <a:p>
            <a:r>
              <a:rPr lang="fr-FR"/>
              <a:t>L</a:t>
            </a:r>
            <a:r>
              <a:rPr lang="fr-FR">
                <a:cs typeface="Courier New" pitchFamily="49" charset="0"/>
              </a:rPr>
              <a:t>a référence numérique de caractère est : « &amp;#x20AC » (la valeur hexadécimale Unicode de l’€)</a:t>
            </a:r>
          </a:p>
          <a:p>
            <a:endParaRPr lang="fr-FR">
              <a:cs typeface="Courier New" pitchFamily="49" charset="0"/>
            </a:endParaRPr>
          </a:p>
          <a:p>
            <a:r>
              <a:rPr lang="fr-FR">
                <a:cs typeface="Courier New" pitchFamily="49" charset="0"/>
              </a:rPr>
              <a:t>Toute référence à une entité non-déclarée est une erreur, sauf si une entité DEFAULT a été déclarée (non-admise sur certains parseurs, ex: MFF3)</a:t>
            </a:r>
          </a:p>
          <a:p>
            <a:endParaRPr lang="fr-FR">
              <a:cs typeface="Courier New" pitchFamily="49" charset="0"/>
            </a:endParaRPr>
          </a:p>
          <a:p>
            <a:r>
              <a:rPr lang="fr-FR" b="1"/>
              <a:t>Entités générales en XML vs XHTML :</a:t>
            </a:r>
            <a:br>
              <a:rPr lang="fr-FR" b="1"/>
            </a:br>
            <a:r>
              <a:rPr lang="fr-FR">
                <a:cs typeface="Courier New" pitchFamily="49" charset="0"/>
              </a:rPr>
              <a:t>HTML4 a 253 entités prédéfinies (en comptant &amp;apos; seule non-déclarée parmi les 5 natives de XML)</a:t>
            </a:r>
            <a:br>
              <a:rPr lang="fr-FR">
                <a:cs typeface="Courier New" pitchFamily="49" charset="0"/>
              </a:rPr>
            </a:br>
            <a:r>
              <a:rPr lang="fr-FR">
                <a:cs typeface="Courier New" pitchFamily="49" charset="0"/>
              </a:rPr>
              <a:t>pour en savoir plus : http://en.wikipedia.org/wiki/List_of_XML_and_HTML_character_entity_references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258" name="Rectangle 2"/>
          <p:cNvSpPr>
            <a:spLocks noGrp="1" noRot="1" noChangeAspect="1" noChangeArrowheads="1" noTextEdit="1"/>
          </p:cNvSpPr>
          <p:nvPr>
            <p:ph type="sldImg"/>
          </p:nvPr>
        </p:nvSpPr>
        <p:spPr>
          <a:ln/>
        </p:spPr>
      </p:sp>
      <p:sp>
        <p:nvSpPr>
          <p:cNvPr id="150425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43941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874" name="Rectangle 2"/>
          <p:cNvSpPr>
            <a:spLocks noGrp="1" noRot="1" noChangeAspect="1" noChangeArrowheads="1" noTextEdit="1"/>
          </p:cNvSpPr>
          <p:nvPr>
            <p:ph type="sldImg"/>
          </p:nvPr>
        </p:nvSpPr>
        <p:spPr>
          <a:ln/>
        </p:spPr>
      </p:sp>
      <p:sp>
        <p:nvSpPr>
          <p:cNvPr id="148787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970" name="Rectangle 2"/>
          <p:cNvSpPr>
            <a:spLocks noGrp="1" noRot="1" noChangeAspect="1" noChangeArrowheads="1" noTextEdit="1"/>
          </p:cNvSpPr>
          <p:nvPr>
            <p:ph type="sldImg"/>
          </p:nvPr>
        </p:nvSpPr>
        <p:spPr>
          <a:ln/>
        </p:spPr>
      </p:sp>
      <p:sp>
        <p:nvSpPr>
          <p:cNvPr id="149197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306" name="Rectangle 2"/>
          <p:cNvSpPr>
            <a:spLocks noGrp="1" noRot="1" noChangeAspect="1" noChangeArrowheads="1" noTextEdit="1"/>
          </p:cNvSpPr>
          <p:nvPr>
            <p:ph type="sldImg"/>
          </p:nvPr>
        </p:nvSpPr>
        <p:spPr>
          <a:ln/>
        </p:spPr>
      </p:sp>
      <p:sp>
        <p:nvSpPr>
          <p:cNvPr id="1506307" name="Rectangle 3"/>
          <p:cNvSpPr>
            <a:spLocks noGrp="1" noChangeArrowheads="1"/>
          </p:cNvSpPr>
          <p:nvPr>
            <p:ph type="body" idx="1"/>
          </p:nvPr>
        </p:nvSpPr>
        <p:spPr>
          <a:ln/>
        </p:spPr>
        <p:txBody>
          <a:bodyPr/>
          <a:lstStyle/>
          <a:p>
            <a:r>
              <a:rPr lang="fr-FR" b="1"/>
              <a:t>Pour en savoir plus sur TEI :</a:t>
            </a:r>
          </a:p>
          <a:p>
            <a:r>
              <a:rPr lang="fr-FR"/>
              <a:t>http://www.ebsi.umontreal.ca/cursus/vol1no2/beaudry.html</a:t>
            </a:r>
          </a:p>
          <a:p>
            <a:endParaRPr lang="fr-FR"/>
          </a:p>
          <a:p>
            <a:r>
              <a:rPr lang="fr-FR" b="1"/>
              <a:t>Pour en savoir plus sur MARC :</a:t>
            </a:r>
          </a:p>
          <a:p>
            <a:r>
              <a:rPr lang="fr-FR"/>
              <a:t>http://blogokat.canalblog.com/archives/2005/02/07/287659.html</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4018" name="Rectangle 2"/>
          <p:cNvSpPr>
            <a:spLocks noGrp="1" noRot="1" noChangeAspect="1" noChangeArrowheads="1" noTextEdit="1"/>
          </p:cNvSpPr>
          <p:nvPr>
            <p:ph type="sldImg"/>
          </p:nvPr>
        </p:nvSpPr>
        <p:spPr>
          <a:ln/>
        </p:spPr>
      </p:sp>
      <p:sp>
        <p:nvSpPr>
          <p:cNvPr id="149401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4" name="Rectangle 2"/>
          <p:cNvSpPr>
            <a:spLocks noGrp="1" noRot="1" noChangeAspect="1" noChangeArrowheads="1" noTextEdit="1"/>
          </p:cNvSpPr>
          <p:nvPr>
            <p:ph type="sldImg"/>
          </p:nvPr>
        </p:nvSpPr>
        <p:spPr>
          <a:ln/>
        </p:spPr>
      </p:sp>
      <p:sp>
        <p:nvSpPr>
          <p:cNvPr id="14571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1362" name="Rectangle 2"/>
          <p:cNvSpPr>
            <a:spLocks noGrp="1" noRot="1" noChangeAspect="1" noChangeArrowheads="1" noTextEdit="1"/>
          </p:cNvSpPr>
          <p:nvPr>
            <p:ph type="sldImg"/>
          </p:nvPr>
        </p:nvSpPr>
        <p:spPr>
          <a:ln/>
        </p:spPr>
      </p:sp>
      <p:sp>
        <p:nvSpPr>
          <p:cNvPr id="155136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3410" name="Rectangle 2"/>
          <p:cNvSpPr>
            <a:spLocks noGrp="1" noRot="1" noChangeAspect="1" noChangeArrowheads="1" noTextEdit="1"/>
          </p:cNvSpPr>
          <p:nvPr>
            <p:ph type="sldImg"/>
          </p:nvPr>
        </p:nvSpPr>
        <p:spPr>
          <a:ln/>
        </p:spPr>
      </p:sp>
      <p:sp>
        <p:nvSpPr>
          <p:cNvPr id="15534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458" name="Rectangle 2"/>
          <p:cNvSpPr>
            <a:spLocks noGrp="1" noRot="1" noChangeAspect="1" noChangeArrowheads="1" noTextEdit="1"/>
          </p:cNvSpPr>
          <p:nvPr>
            <p:ph type="sldImg"/>
          </p:nvPr>
        </p:nvSpPr>
        <p:spPr>
          <a:ln/>
        </p:spPr>
      </p:sp>
      <p:sp>
        <p:nvSpPr>
          <p:cNvPr id="155545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Rectangle 2"/>
          <p:cNvSpPr>
            <a:spLocks noGrp="1" noRot="1" noChangeAspect="1" noChangeArrowheads="1" noTextEdit="1"/>
          </p:cNvSpPr>
          <p:nvPr>
            <p:ph type="sldImg"/>
          </p:nvPr>
        </p:nvSpPr>
        <p:spPr>
          <a:ln/>
        </p:spPr>
      </p:sp>
      <p:sp>
        <p:nvSpPr>
          <p:cNvPr id="155750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9554" name="Rectangle 2"/>
          <p:cNvSpPr>
            <a:spLocks noGrp="1" noRot="1" noChangeAspect="1" noChangeArrowheads="1" noTextEdit="1"/>
          </p:cNvSpPr>
          <p:nvPr>
            <p:ph type="sldImg"/>
          </p:nvPr>
        </p:nvSpPr>
        <p:spPr>
          <a:ln/>
        </p:spPr>
      </p:sp>
      <p:sp>
        <p:nvSpPr>
          <p:cNvPr id="15595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7</a:t>
            </a:fld>
            <a:endParaRPr lang="fr-FR"/>
          </a:p>
        </p:txBody>
      </p:sp>
    </p:spTree>
    <p:extLst>
      <p:ext uri="{BB962C8B-B14F-4D97-AF65-F5344CB8AC3E}">
        <p14:creationId xmlns:p14="http://schemas.microsoft.com/office/powerpoint/2010/main" val="968863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Rectangle 1026"/>
          <p:cNvSpPr>
            <a:spLocks noGrp="1" noRot="1" noChangeAspect="1" noChangeArrowheads="1" noTextEdit="1"/>
          </p:cNvSpPr>
          <p:nvPr>
            <p:ph type="sldImg"/>
          </p:nvPr>
        </p:nvSpPr>
        <p:spPr>
          <a:ln/>
        </p:spPr>
      </p:sp>
      <p:sp>
        <p:nvSpPr>
          <p:cNvPr id="156160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3650" name="Rectangle 2"/>
          <p:cNvSpPr>
            <a:spLocks noGrp="1" noRot="1" noChangeAspect="1" noChangeArrowheads="1" noTextEdit="1"/>
          </p:cNvSpPr>
          <p:nvPr>
            <p:ph type="sldImg"/>
          </p:nvPr>
        </p:nvSpPr>
        <p:spPr>
          <a:ln/>
        </p:spPr>
      </p:sp>
      <p:sp>
        <p:nvSpPr>
          <p:cNvPr id="156365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Rectangle 2"/>
          <p:cNvSpPr>
            <a:spLocks noGrp="1" noRot="1" noChangeAspect="1" noChangeArrowheads="1" noTextEdit="1"/>
          </p:cNvSpPr>
          <p:nvPr>
            <p:ph type="sldImg"/>
          </p:nvPr>
        </p:nvSpPr>
        <p:spPr>
          <a:ln/>
        </p:spPr>
      </p:sp>
      <p:sp>
        <p:nvSpPr>
          <p:cNvPr id="156569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Rectangle 2"/>
          <p:cNvSpPr>
            <a:spLocks noGrp="1" noRot="1" noChangeAspect="1" noChangeArrowheads="1" noTextEdit="1"/>
          </p:cNvSpPr>
          <p:nvPr>
            <p:ph type="sldImg"/>
          </p:nvPr>
        </p:nvSpPr>
        <p:spPr>
          <a:ln/>
        </p:spPr>
      </p:sp>
      <p:sp>
        <p:nvSpPr>
          <p:cNvPr id="1567747" name="Rectangle 3"/>
          <p:cNvSpPr>
            <a:spLocks noGrp="1" noChangeArrowheads="1"/>
          </p:cNvSpPr>
          <p:nvPr>
            <p:ph type="body" idx="1"/>
          </p:nvPr>
        </p:nvSpPr>
        <p:spPr>
          <a:ln/>
        </p:spPr>
        <p:txBody>
          <a:bodyPr/>
          <a:lstStyle/>
          <a:p>
            <a:r>
              <a:rPr lang="fr-FR" b="1"/>
              <a:t>Pour en savoir plus :</a:t>
            </a:r>
          </a:p>
          <a:p>
            <a:r>
              <a:rPr lang="fr-FR"/>
              <a:t>http://www.w3schools.com/schema/schema_elements_ref.asp</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794" name="Rectangle 2"/>
          <p:cNvSpPr>
            <a:spLocks noGrp="1" noRot="1" noChangeAspect="1" noChangeArrowheads="1" noTextEdit="1"/>
          </p:cNvSpPr>
          <p:nvPr>
            <p:ph type="sldImg"/>
          </p:nvPr>
        </p:nvSpPr>
        <p:spPr>
          <a:ln/>
        </p:spPr>
      </p:sp>
      <p:sp>
        <p:nvSpPr>
          <p:cNvPr id="15697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2" name="Rectangle 2"/>
          <p:cNvSpPr>
            <a:spLocks noGrp="1" noRot="1" noChangeAspect="1" noChangeArrowheads="1" noTextEdit="1"/>
          </p:cNvSpPr>
          <p:nvPr>
            <p:ph type="sldImg"/>
          </p:nvPr>
        </p:nvSpPr>
        <p:spPr>
          <a:ln/>
        </p:spPr>
      </p:sp>
      <p:sp>
        <p:nvSpPr>
          <p:cNvPr id="157184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Rectangle 2"/>
          <p:cNvSpPr>
            <a:spLocks noGrp="1" noRot="1" noChangeAspect="1" noChangeArrowheads="1" noTextEdit="1"/>
          </p:cNvSpPr>
          <p:nvPr>
            <p:ph type="sldImg"/>
          </p:nvPr>
        </p:nvSpPr>
        <p:spPr>
          <a:ln/>
        </p:spPr>
      </p:sp>
      <p:sp>
        <p:nvSpPr>
          <p:cNvPr id="157389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8" name="Rectangle 2"/>
          <p:cNvSpPr>
            <a:spLocks noGrp="1" noRot="1" noChangeAspect="1" noChangeArrowheads="1" noTextEdit="1"/>
          </p:cNvSpPr>
          <p:nvPr>
            <p:ph type="sldImg"/>
          </p:nvPr>
        </p:nvSpPr>
        <p:spPr>
          <a:ln/>
        </p:spPr>
      </p:sp>
      <p:sp>
        <p:nvSpPr>
          <p:cNvPr id="157593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6" name="Rectangle 2"/>
          <p:cNvSpPr>
            <a:spLocks noGrp="1" noRot="1" noChangeAspect="1" noChangeArrowheads="1" noTextEdit="1"/>
          </p:cNvSpPr>
          <p:nvPr>
            <p:ph type="sldImg"/>
          </p:nvPr>
        </p:nvSpPr>
        <p:spPr>
          <a:ln/>
        </p:spPr>
      </p:sp>
      <p:sp>
        <p:nvSpPr>
          <p:cNvPr id="157798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Tout en contrôlant le type et la forme du contenu de la balise par extension</a:t>
            </a:r>
            <a:r>
              <a:rPr lang="fr-FR" baseline="0" dirty="0"/>
              <a:t> d’un type existant</a:t>
            </a:r>
            <a:r>
              <a:rPr lang="fr-FR" dirty="0"/>
              <a:t>,</a:t>
            </a:r>
          </a:p>
          <a:p>
            <a:r>
              <a:rPr lang="fr-FR" dirty="0"/>
              <a:t>il est possible d’ajouter des attribut a un élément (qui sans attribut aurais été </a:t>
            </a:r>
            <a:r>
              <a:rPr lang="fr-FR" dirty="0" err="1"/>
              <a:t>simpleType</a:t>
            </a:r>
            <a:r>
              <a:rPr lang="fr-FR" dirty="0"/>
              <a:t>)</a:t>
            </a:r>
          </a:p>
          <a:p>
            <a:endParaRPr lang="fr-FR" dirty="0"/>
          </a:p>
          <a:p>
            <a:r>
              <a:rPr lang="fr-FR" b="1" dirty="0"/>
              <a:t>Alternative </a:t>
            </a:r>
          </a:p>
          <a:p>
            <a:r>
              <a:rPr lang="fr-FR" dirty="0"/>
              <a:t>sans control de données, et sans </a:t>
            </a:r>
            <a:r>
              <a:rPr lang="fr-FR" dirty="0" err="1"/>
              <a:t>simpleContent</a:t>
            </a:r>
            <a:r>
              <a:rPr lang="fr-FR" dirty="0"/>
              <a:t>, il est possible de faire ce genre de déclaration avec l’attribut mixed=‘‘</a:t>
            </a:r>
            <a:r>
              <a:rPr lang="fr-FR" dirty="0" err="1"/>
              <a:t>true</a:t>
            </a:r>
            <a:r>
              <a:rPr lang="fr-FR" dirty="0"/>
              <a:t>’’ dans </a:t>
            </a:r>
            <a:r>
              <a:rPr lang="fr-FR" dirty="0" err="1"/>
              <a:t>complexType</a:t>
            </a:r>
            <a:r>
              <a:rPr lang="fr-FR" dirty="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Rot="1" noChangeAspect="1" noChangeArrowheads="1" noTextEdit="1"/>
          </p:cNvSpPr>
          <p:nvPr>
            <p:ph type="sldImg"/>
          </p:nvPr>
        </p:nvSpPr>
        <p:spPr>
          <a:ln/>
        </p:spPr>
      </p:sp>
      <p:sp>
        <p:nvSpPr>
          <p:cNvPr id="1225731" name="Rectangle 3"/>
          <p:cNvSpPr>
            <a:spLocks noGrp="1" noChangeArrowheads="1"/>
          </p:cNvSpPr>
          <p:nvPr>
            <p:ph type="body" idx="1"/>
          </p:nvPr>
        </p:nvSpPr>
        <p:spPr>
          <a:ln/>
        </p:spPr>
        <p:txBody>
          <a:bodyPr/>
          <a:lstStyle/>
          <a:p>
            <a:endParaRPr lang="fr-FR"/>
          </a:p>
        </p:txBody>
      </p:sp>
    </p:spTree>
    <p:extLst>
      <p:ext uri="{BB962C8B-B14F-4D97-AF65-F5344CB8AC3E}">
        <p14:creationId xmlns:p14="http://schemas.microsoft.com/office/powerpoint/2010/main" val="40956273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034" name="Rectangle 2"/>
          <p:cNvSpPr>
            <a:spLocks noGrp="1" noRot="1" noChangeAspect="1" noChangeArrowheads="1" noTextEdit="1"/>
          </p:cNvSpPr>
          <p:nvPr>
            <p:ph type="sldImg"/>
          </p:nvPr>
        </p:nvSpPr>
        <p:spPr>
          <a:ln/>
        </p:spPr>
      </p:sp>
      <p:sp>
        <p:nvSpPr>
          <p:cNvPr id="158003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Rot="1" noChangeAspect="1" noChangeArrowheads="1" noTextEdit="1"/>
          </p:cNvSpPr>
          <p:nvPr>
            <p:ph type="sldImg"/>
          </p:nvPr>
        </p:nvSpPr>
        <p:spPr>
          <a:ln/>
        </p:spPr>
      </p:sp>
      <p:sp>
        <p:nvSpPr>
          <p:cNvPr id="1603587" name="Rectangle 3"/>
          <p:cNvSpPr>
            <a:spLocks noGrp="1" noChangeArrowheads="1"/>
          </p:cNvSpPr>
          <p:nvPr>
            <p:ph type="body" idx="1"/>
          </p:nvPr>
        </p:nvSpPr>
        <p:spPr>
          <a:ln/>
        </p:spPr>
        <p:txBody>
          <a:bodyPr/>
          <a:lstStyle/>
          <a:p>
            <a:r>
              <a:rPr lang="fr-FR" b="1"/>
              <a:t>Pour en savoir plus sur SOX et DCD :</a:t>
            </a:r>
          </a:p>
          <a:p>
            <a:r>
              <a:rPr lang="fr-FR"/>
              <a:t>http://www.w3.org/TR/NOTE-SOX/</a:t>
            </a:r>
          </a:p>
          <a:p>
            <a:r>
              <a:rPr lang="fr-FR"/>
              <a:t>http://www.w3.org/TR/NOTE-dcd</a:t>
            </a:r>
          </a:p>
          <a:p>
            <a:endParaRPr lang="fr-F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Rot="1" noChangeAspect="1" noChangeArrowheads="1" noTextEdit="1"/>
          </p:cNvSpPr>
          <p:nvPr>
            <p:ph type="sldImg"/>
          </p:nvPr>
        </p:nvSpPr>
        <p:spPr>
          <a:ln/>
        </p:spPr>
      </p:sp>
      <p:sp>
        <p:nvSpPr>
          <p:cNvPr id="175104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Rot="1" noChangeAspect="1" noChangeArrowheads="1" noTextEdit="1"/>
          </p:cNvSpPr>
          <p:nvPr>
            <p:ph type="sldImg"/>
          </p:nvPr>
        </p:nvSpPr>
        <p:spPr>
          <a:ln/>
        </p:spPr>
      </p:sp>
      <p:sp>
        <p:nvSpPr>
          <p:cNvPr id="174899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946" name="Rectangle 2"/>
          <p:cNvSpPr>
            <a:spLocks noGrp="1" noRot="1" noChangeAspect="1" noChangeArrowheads="1" noTextEdit="1"/>
          </p:cNvSpPr>
          <p:nvPr>
            <p:ph type="sldImg"/>
          </p:nvPr>
        </p:nvSpPr>
        <p:spPr>
          <a:ln/>
        </p:spPr>
      </p:sp>
      <p:sp>
        <p:nvSpPr>
          <p:cNvPr id="174694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898" name="Rectangle 1026"/>
          <p:cNvSpPr>
            <a:spLocks noGrp="1" noRot="1" noChangeAspect="1" noChangeArrowheads="1" noTextEdit="1"/>
          </p:cNvSpPr>
          <p:nvPr>
            <p:ph type="sldImg"/>
          </p:nvPr>
        </p:nvSpPr>
        <p:spPr>
          <a:ln/>
        </p:spPr>
      </p:sp>
      <p:sp>
        <p:nvSpPr>
          <p:cNvPr id="174489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5874" name="Rectangle 1026"/>
          <p:cNvSpPr>
            <a:spLocks noGrp="1" noRot="1" noChangeAspect="1" noChangeArrowheads="1" noTextEdit="1"/>
          </p:cNvSpPr>
          <p:nvPr>
            <p:ph type="sldImg"/>
          </p:nvPr>
        </p:nvSpPr>
        <p:spPr>
          <a:ln/>
        </p:spPr>
      </p:sp>
      <p:sp>
        <p:nvSpPr>
          <p:cNvPr id="1615875"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Rectangle 2"/>
          <p:cNvSpPr>
            <a:spLocks noGrp="1" noRot="1" noChangeAspect="1" noChangeArrowheads="1" noTextEdit="1"/>
          </p:cNvSpPr>
          <p:nvPr>
            <p:ph type="sldImg"/>
          </p:nvPr>
        </p:nvSpPr>
        <p:spPr>
          <a:ln/>
        </p:spPr>
      </p:sp>
      <p:sp>
        <p:nvSpPr>
          <p:cNvPr id="165171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Rectangle 1026"/>
          <p:cNvSpPr>
            <a:spLocks noGrp="1" noRot="1" noChangeAspect="1" noChangeArrowheads="1" noTextEdit="1"/>
          </p:cNvSpPr>
          <p:nvPr>
            <p:ph type="sldImg"/>
          </p:nvPr>
        </p:nvSpPr>
        <p:spPr>
          <a:ln/>
        </p:spPr>
      </p:sp>
      <p:sp>
        <p:nvSpPr>
          <p:cNvPr id="165376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Rectangle 2"/>
          <p:cNvSpPr>
            <a:spLocks noGrp="1" noRot="1" noChangeAspect="1" noChangeArrowheads="1" noTextEdit="1"/>
          </p:cNvSpPr>
          <p:nvPr>
            <p:ph type="sldImg"/>
          </p:nvPr>
        </p:nvSpPr>
        <p:spPr>
          <a:ln/>
        </p:spPr>
      </p:sp>
      <p:sp>
        <p:nvSpPr>
          <p:cNvPr id="165581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6139071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7858" name="Rectangle 2"/>
          <p:cNvSpPr>
            <a:spLocks noGrp="1" noRot="1" noChangeAspect="1" noChangeArrowheads="1" noTextEdit="1"/>
          </p:cNvSpPr>
          <p:nvPr>
            <p:ph type="sldImg"/>
          </p:nvPr>
        </p:nvSpPr>
        <p:spPr>
          <a:ln/>
        </p:spPr>
      </p:sp>
      <p:sp>
        <p:nvSpPr>
          <p:cNvPr id="165785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018" name="Rectangle 2"/>
          <p:cNvSpPr>
            <a:spLocks noGrp="1" noRot="1" noChangeAspect="1" noChangeArrowheads="1" noTextEdit="1"/>
          </p:cNvSpPr>
          <p:nvPr>
            <p:ph type="sldImg"/>
          </p:nvPr>
        </p:nvSpPr>
        <p:spPr>
          <a:ln/>
        </p:spPr>
      </p:sp>
      <p:sp>
        <p:nvSpPr>
          <p:cNvPr id="162201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Rectangle 2"/>
          <p:cNvSpPr>
            <a:spLocks noGrp="1" noRot="1" noChangeAspect="1" noChangeArrowheads="1" noTextEdit="1"/>
          </p:cNvSpPr>
          <p:nvPr>
            <p:ph type="sldImg"/>
          </p:nvPr>
        </p:nvSpPr>
        <p:spPr>
          <a:ln/>
        </p:spPr>
      </p:sp>
      <p:sp>
        <p:nvSpPr>
          <p:cNvPr id="175309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138" name="Rectangle 2"/>
          <p:cNvSpPr>
            <a:spLocks noGrp="1" noRot="1" noChangeAspect="1" noChangeArrowheads="1" noTextEdit="1"/>
          </p:cNvSpPr>
          <p:nvPr>
            <p:ph type="sldImg"/>
          </p:nvPr>
        </p:nvSpPr>
        <p:spPr>
          <a:ln/>
        </p:spPr>
      </p:sp>
      <p:sp>
        <p:nvSpPr>
          <p:cNvPr id="175513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6" name="Rectangle 2"/>
          <p:cNvSpPr>
            <a:spLocks noGrp="1" noRot="1" noChangeAspect="1" noChangeArrowheads="1" noTextEdit="1"/>
          </p:cNvSpPr>
          <p:nvPr>
            <p:ph type="sldImg"/>
          </p:nvPr>
        </p:nvSpPr>
        <p:spPr>
          <a:ln/>
        </p:spPr>
      </p:sp>
      <p:sp>
        <p:nvSpPr>
          <p:cNvPr id="1757187"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Rectangle 2"/>
          <p:cNvSpPr>
            <a:spLocks noGrp="1" noRot="1" noChangeAspect="1" noChangeArrowheads="1" noTextEdit="1"/>
          </p:cNvSpPr>
          <p:nvPr>
            <p:ph type="sldImg"/>
          </p:nvPr>
        </p:nvSpPr>
        <p:spPr>
          <a:ln/>
        </p:spPr>
      </p:sp>
      <p:sp>
        <p:nvSpPr>
          <p:cNvPr id="15841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378" name="Rectangle 2"/>
          <p:cNvSpPr>
            <a:spLocks noGrp="1" noRot="1" noChangeAspect="1" noChangeArrowheads="1" noTextEdit="1"/>
          </p:cNvSpPr>
          <p:nvPr>
            <p:ph type="sldImg"/>
          </p:nvPr>
        </p:nvSpPr>
        <p:spPr>
          <a:ln/>
        </p:spPr>
      </p:sp>
      <p:sp>
        <p:nvSpPr>
          <p:cNvPr id="176537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2" name="Rectangle 1026"/>
          <p:cNvSpPr>
            <a:spLocks noGrp="1" noRot="1" noChangeAspect="1" noChangeArrowheads="1" noTextEdit="1"/>
          </p:cNvSpPr>
          <p:nvPr>
            <p:ph type="sldImg"/>
          </p:nvPr>
        </p:nvSpPr>
        <p:spPr>
          <a:ln/>
        </p:spPr>
      </p:sp>
      <p:sp>
        <p:nvSpPr>
          <p:cNvPr id="161792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70" name="Rectangle 2"/>
          <p:cNvSpPr>
            <a:spLocks noGrp="1" noRot="1" noChangeAspect="1" noChangeArrowheads="1" noTextEdit="1"/>
          </p:cNvSpPr>
          <p:nvPr>
            <p:ph type="sldImg"/>
          </p:nvPr>
        </p:nvSpPr>
        <p:spPr>
          <a:ln/>
        </p:spPr>
      </p:sp>
      <p:sp>
        <p:nvSpPr>
          <p:cNvPr id="161997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234" name="Rectangle 1026"/>
          <p:cNvSpPr>
            <a:spLocks noGrp="1" noRot="1" noChangeAspect="1" noChangeArrowheads="1" noTextEdit="1"/>
          </p:cNvSpPr>
          <p:nvPr>
            <p:ph type="sldImg"/>
          </p:nvPr>
        </p:nvSpPr>
        <p:spPr>
          <a:ln/>
        </p:spPr>
      </p:sp>
      <p:sp>
        <p:nvSpPr>
          <p:cNvPr id="1759235"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37984326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82" name="Rectangle 1026"/>
          <p:cNvSpPr>
            <a:spLocks noGrp="1" noRot="1" noChangeAspect="1" noChangeArrowheads="1" noTextEdit="1"/>
          </p:cNvSpPr>
          <p:nvPr>
            <p:ph type="sldImg"/>
          </p:nvPr>
        </p:nvSpPr>
        <p:spPr>
          <a:ln/>
        </p:spPr>
      </p:sp>
      <p:sp>
        <p:nvSpPr>
          <p:cNvPr id="176128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3330" name="Rectangle 2"/>
          <p:cNvSpPr>
            <a:spLocks noGrp="1" noRot="1" noChangeAspect="1" noChangeArrowheads="1" noTextEdit="1"/>
          </p:cNvSpPr>
          <p:nvPr>
            <p:ph type="sldImg"/>
          </p:nvPr>
        </p:nvSpPr>
        <p:spPr>
          <a:ln/>
        </p:spPr>
      </p:sp>
      <p:sp>
        <p:nvSpPr>
          <p:cNvPr id="17633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1234" name="Rectangle 2"/>
          <p:cNvSpPr>
            <a:spLocks noGrp="1" noRot="1" noChangeAspect="1" noChangeArrowheads="1" noTextEdit="1"/>
          </p:cNvSpPr>
          <p:nvPr>
            <p:ph type="sldImg"/>
          </p:nvPr>
        </p:nvSpPr>
        <p:spPr>
          <a:ln/>
        </p:spPr>
      </p:sp>
      <p:sp>
        <p:nvSpPr>
          <p:cNvPr id="163123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282" name="Rectangle 1026"/>
          <p:cNvSpPr>
            <a:spLocks noGrp="1" noRot="1" noChangeAspect="1" noChangeArrowheads="1" noTextEdit="1"/>
          </p:cNvSpPr>
          <p:nvPr>
            <p:ph type="sldImg"/>
          </p:nvPr>
        </p:nvSpPr>
        <p:spPr>
          <a:ln/>
        </p:spPr>
      </p:sp>
      <p:sp>
        <p:nvSpPr>
          <p:cNvPr id="1633283"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2" name="Rectangle 2"/>
          <p:cNvSpPr>
            <a:spLocks noGrp="1" noRot="1" noChangeAspect="1" noChangeArrowheads="1" noTextEdit="1"/>
          </p:cNvSpPr>
          <p:nvPr>
            <p:ph type="sldImg"/>
          </p:nvPr>
        </p:nvSpPr>
        <p:spPr>
          <a:ln/>
        </p:spPr>
      </p:sp>
      <p:sp>
        <p:nvSpPr>
          <p:cNvPr id="158208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5330" name="Rectangle 2"/>
          <p:cNvSpPr>
            <a:spLocks noGrp="1" noRot="1" noChangeAspect="1" noChangeArrowheads="1" noTextEdit="1"/>
          </p:cNvSpPr>
          <p:nvPr>
            <p:ph type="sldImg"/>
          </p:nvPr>
        </p:nvSpPr>
        <p:spPr>
          <a:ln/>
        </p:spPr>
      </p:sp>
      <p:sp>
        <p:nvSpPr>
          <p:cNvPr id="1635331"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4002" name="Rectangle 2"/>
          <p:cNvSpPr>
            <a:spLocks noGrp="1" noRot="1" noChangeAspect="1" noChangeArrowheads="1" noTextEdit="1"/>
          </p:cNvSpPr>
          <p:nvPr>
            <p:ph type="sldImg"/>
          </p:nvPr>
        </p:nvSpPr>
        <p:spPr>
          <a:ln/>
        </p:spPr>
      </p:sp>
      <p:sp>
        <p:nvSpPr>
          <p:cNvPr id="1664003"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Rot="1" noChangeAspect="1" noChangeArrowheads="1" noTextEdit="1"/>
          </p:cNvSpPr>
          <p:nvPr>
            <p:ph type="sldImg"/>
          </p:nvPr>
        </p:nvSpPr>
        <p:spPr>
          <a:ln/>
        </p:spPr>
      </p:sp>
      <p:sp>
        <p:nvSpPr>
          <p:cNvPr id="1661955"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7378" name="Rectangle 2"/>
          <p:cNvSpPr>
            <a:spLocks noGrp="1" noRot="1" noChangeAspect="1" noChangeArrowheads="1" noTextEdit="1"/>
          </p:cNvSpPr>
          <p:nvPr>
            <p:ph type="sldImg"/>
          </p:nvPr>
        </p:nvSpPr>
        <p:spPr>
          <a:ln/>
        </p:spPr>
      </p:sp>
      <p:sp>
        <p:nvSpPr>
          <p:cNvPr id="1637379" name="Rectangle 3"/>
          <p:cNvSpPr>
            <a:spLocks noGrp="1" noChangeArrowheads="1"/>
          </p:cNvSpPr>
          <p:nvPr>
            <p:ph type="body" idx="1"/>
          </p:nvPr>
        </p:nvSpPr>
        <p:spPr>
          <a:ln/>
        </p:spPr>
        <p:txBody>
          <a:bodyPr/>
          <a:lstStyle/>
          <a:p>
            <a:endParaRPr lang="fr-F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26" name="Rectangle 1026"/>
          <p:cNvSpPr>
            <a:spLocks noGrp="1" noRot="1" noChangeAspect="1" noChangeArrowheads="1" noTextEdit="1"/>
          </p:cNvSpPr>
          <p:nvPr>
            <p:ph type="sldImg"/>
          </p:nvPr>
        </p:nvSpPr>
        <p:spPr>
          <a:ln/>
        </p:spPr>
      </p:sp>
      <p:sp>
        <p:nvSpPr>
          <p:cNvPr id="1639427" name="Rectangle 1027"/>
          <p:cNvSpPr>
            <a:spLocks noGrp="1" noChangeArrowheads="1"/>
          </p:cNvSpPr>
          <p:nvPr>
            <p:ph type="body" idx="1"/>
          </p:nvPr>
        </p:nvSpPr>
        <p:spPr>
          <a:ln/>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pizplomb.fr/" TargetMode="Externa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63" y="119914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6215106"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50006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572133" y="1714488"/>
            <a:ext cx="3071834"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3206160"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3275856" y="332656"/>
            <a:ext cx="6011052" cy="7128791"/>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3779912" y="959405"/>
            <a:ext cx="4721178" cy="5349915"/>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33465458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285720" y="1142984"/>
            <a:ext cx="857256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28/06/2022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28/06/2022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16094" y="468715"/>
            <a:ext cx="5715008" cy="1432067"/>
          </a:xfrm>
          <a:prstGeom prst="rect">
            <a:avLst/>
          </a:prstGeom>
          <a:noFill/>
        </p:spPr>
      </p:pic>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28/06/2022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28/06/2022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1785926"/>
            <a:ext cx="4283106"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1785926"/>
            <a:ext cx="4284693"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28/06/2022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28/06/2022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28/06/2022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28/06/2022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28/06/2022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428596" y="1428736"/>
            <a:ext cx="8210550" cy="2057401"/>
          </a:xfrm>
          <a:prstGeom prst="rect">
            <a:avLst/>
          </a:prstGeom>
          <a:noFill/>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428596" y="1428736"/>
            <a:ext cx="8210550" cy="2057401"/>
          </a:xfrm>
          <a:prstGeom prst="rect">
            <a:avLst/>
          </a:prstGeom>
          <a:noFill/>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28/06/2022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1643042" y="272457"/>
            <a:ext cx="2286016" cy="572830"/>
          </a:xfrm>
          <a:prstGeom prst="rect">
            <a:avLst/>
          </a:prstGeom>
          <a:noFill/>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28/06/2022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28/06/2022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285720" y="1071546"/>
            <a:ext cx="857256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14282" y="274638"/>
            <a:ext cx="7215238"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28/06/2022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28/06/2022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28/06/2022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28/06/2022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28/06/2022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28/06/2022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607224" y="285728"/>
            <a:ext cx="393192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4652169" y="285728"/>
            <a:ext cx="393192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607224" y="939776"/>
            <a:ext cx="393192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4652169" y="939776"/>
            <a:ext cx="393192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928662" y="3500438"/>
            <a:ext cx="3357586"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4929190" y="3571876"/>
            <a:ext cx="3397286" cy="2571768"/>
          </a:xfrm>
          <a:prstGeom prst="rect">
            <a:avLst/>
          </a:prstGeom>
          <a:noFill/>
          <a:ln w="9525">
            <a:noFill/>
            <a:miter lim="800000"/>
            <a:headEnd/>
            <a:tailEnd/>
          </a:ln>
          <a:effectLst/>
        </p:spPr>
      </p:pic>
      <p:sp>
        <p:nvSpPr>
          <p:cNvPr id="2" name="Titre 1"/>
          <p:cNvSpPr>
            <a:spLocks noGrp="1"/>
          </p:cNvSpPr>
          <p:nvPr>
            <p:ph type="title"/>
          </p:nvPr>
        </p:nvSpPr>
        <p:spPr>
          <a:xfrm>
            <a:off x="0" y="5929330"/>
            <a:ext cx="9144000" cy="785818"/>
          </a:xfrm>
        </p:spPr>
        <p:txBody>
          <a:bodyPr/>
          <a:lstStyle/>
          <a:p>
            <a:r>
              <a:rPr lang="fr-FR"/>
              <a:t>Cliquez pour modifier le style du titre</a:t>
            </a:r>
            <a:endParaRPr lang="fr-FR"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28/06/2022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28/06/2022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28/06/2022</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28/06/2022</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4800600" y="2667000"/>
            <a:ext cx="38862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28/06/2022</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362272" y="908720"/>
            <a:ext cx="84582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6705600" y="4206240"/>
            <a:ext cx="960120" cy="457200"/>
          </a:xfrm>
        </p:spPr>
        <p:txBody>
          <a:bodyPr/>
          <a:lstStyle/>
          <a:p>
            <a:fld id="{12DF7853-8071-40BC-998E-1F90672835CF}" type="datetime1">
              <a:rPr lang="fr-FR" smtClean="0"/>
              <a:pPr/>
              <a:t>28/06/2022</a:t>
            </a:fld>
            <a:endParaRPr lang="fr-FR"/>
          </a:p>
        </p:txBody>
      </p:sp>
      <p:sp>
        <p:nvSpPr>
          <p:cNvPr id="17" name="Espace réservé du pied de page 16"/>
          <p:cNvSpPr>
            <a:spLocks noGrp="1"/>
          </p:cNvSpPr>
          <p:nvPr>
            <p:ph type="ftr" sz="quarter" idx="11"/>
          </p:nvPr>
        </p:nvSpPr>
        <p:spPr>
          <a:xfrm>
            <a:off x="5410200" y="4205288"/>
            <a:ext cx="1295400" cy="457200"/>
          </a:xfrm>
        </p:spPr>
        <p:txBody>
          <a:bodyPr/>
          <a:lstStyle/>
          <a:p>
            <a:endParaRPr lang="fr-FR"/>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3508" y="862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252536" y="0"/>
            <a:ext cx="9434636"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446856" y="80628"/>
            <a:ext cx="82296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842900" y="1340767"/>
            <a:ext cx="7704856"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586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28/06/2022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28/06/2022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3357563" y="285750"/>
            <a:ext cx="5572125"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28/06/2022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6553200" y="6356350"/>
            <a:ext cx="1876452"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0">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28/06/2022</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51"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51"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 bg1="lt1" tx1="dk1" bg2="lt2" tx2="dk2" accent1="accent1" accent2="accent2" accent3="accent3" accent4="accent4" accent5="accent5" accent6="accent6" hlink="hlink" folHlink="folHlink"/>
  <p:sldLayoutIdLst>
    <p:sldLayoutId id="2147483700" r:id="rId1"/>
    <p:sldLayoutId id="2147483745" r:id="rId2"/>
    <p:sldLayoutId id="2147483701" r:id="rId3"/>
    <p:sldLayoutId id="2147483702" r:id="rId4"/>
    <p:sldLayoutId id="2147483703" r:id="rId5"/>
    <p:sldLayoutId id="2147483704" r:id="rId6"/>
    <p:sldLayoutId id="2147483705" r:id="rId7"/>
    <p:sldLayoutId id="2147483706" r:id="rId8"/>
    <p:sldLayoutId id="2147483743" r:id="rId9"/>
    <p:sldLayoutId id="2147483707" r:id="rId10"/>
    <p:sldLayoutId id="2147483708" r:id="rId11"/>
    <p:sldLayoutId id="2147483709" r:id="rId12"/>
    <p:sldLayoutId id="2147483742" r:id="rId13"/>
    <p:sldLayoutId id="2147483741" r:id="rId14"/>
    <p:sldLayoutId id="2147483746"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698" r:id="rId47"/>
    <p:sldLayoutId id="2147483744" r:id="rId48"/>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hyperlink" Target="http://www.w3.org/" TargetMode="External"/><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1.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3.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9.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8" Type="http://schemas.openxmlformats.org/officeDocument/2006/relationships/image" Target="../media/image49.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4.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customXml" Target="../ink/ink3.xml"/><Relationship Id="rId18" Type="http://schemas.openxmlformats.org/officeDocument/2006/relationships/image" Target="../media/image58.png"/><Relationship Id="rId3" Type="http://schemas.openxmlformats.org/officeDocument/2006/relationships/image" Target="../media/image50.png"/><Relationship Id="rId21" Type="http://schemas.openxmlformats.org/officeDocument/2006/relationships/customXml" Target="../ink/ink7.xml"/><Relationship Id="rId7" Type="http://schemas.openxmlformats.org/officeDocument/2006/relationships/image" Target="../media/image52.png"/><Relationship Id="rId12" Type="http://schemas.openxmlformats.org/officeDocument/2006/relationships/image" Target="../media/image55.png"/><Relationship Id="rId17" Type="http://schemas.openxmlformats.org/officeDocument/2006/relationships/customXml" Target="../ink/ink5.xml"/><Relationship Id="rId2" Type="http://schemas.openxmlformats.org/officeDocument/2006/relationships/notesSlide" Target="../notesSlides/notesSlide201.xml"/><Relationship Id="rId16" Type="http://schemas.openxmlformats.org/officeDocument/2006/relationships/image" Target="../media/image57.png"/><Relationship Id="rId20"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51.jpeg"/><Relationship Id="rId11" Type="http://schemas.openxmlformats.org/officeDocument/2006/relationships/customXml" Target="../ink/ink2.xml"/><Relationship Id="rId5" Type="http://schemas.openxmlformats.org/officeDocument/2006/relationships/image" Target="../media/image47.png"/><Relationship Id="rId15" Type="http://schemas.openxmlformats.org/officeDocument/2006/relationships/customXml" Target="../ink/ink4.xml"/><Relationship Id="rId10" Type="http://schemas.openxmlformats.org/officeDocument/2006/relationships/image" Target="../media/image54.png"/><Relationship Id="rId19" Type="http://schemas.openxmlformats.org/officeDocument/2006/relationships/customXml" Target="../ink/ink6.xml"/><Relationship Id="rId4" Type="http://schemas.openxmlformats.org/officeDocument/2006/relationships/image" Target="../media/image46.png"/><Relationship Id="rId9" Type="http://schemas.openxmlformats.org/officeDocument/2006/relationships/customXml" Target="../ink/ink1.xml"/><Relationship Id="rId14" Type="http://schemas.openxmlformats.org/officeDocument/2006/relationships/image" Target="../media/image56.png"/><Relationship Id="rId22" Type="http://schemas.openxmlformats.org/officeDocument/2006/relationships/image" Target="../media/image60.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5.xml"/><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8.xml"/><Relationship Id="rId1" Type="http://schemas.openxmlformats.org/officeDocument/2006/relationships/slideLayout" Target="../slideLayouts/slideLayout13.xml"/><Relationship Id="rId4" Type="http://schemas.openxmlformats.org/officeDocument/2006/relationships/comments" Target="../comments/comment1.xml"/></Relationships>
</file>

<file path=ppt/slides/_rels/slide2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9.xml"/><Relationship Id="rId1" Type="http://schemas.openxmlformats.org/officeDocument/2006/relationships/slideLayout" Target="../slideLayouts/slideLayout2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0.xml"/><Relationship Id="rId1" Type="http://schemas.openxmlformats.org/officeDocument/2006/relationships/slideLayout" Target="../slideLayouts/slideLayout43.xml"/><Relationship Id="rId5" Type="http://schemas.openxmlformats.org/officeDocument/2006/relationships/image" Target="../media/image69.png"/><Relationship Id="rId4" Type="http://schemas.openxmlformats.org/officeDocument/2006/relationships/image" Target="../media/image68.png"/></Relationships>
</file>

<file path=ppt/slides/_rels/slide23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231.xml"/><Relationship Id="rId1" Type="http://schemas.openxmlformats.org/officeDocument/2006/relationships/slideLayout" Target="../slideLayouts/slideLayout18.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5.xm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82.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9.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2.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9.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7.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1.xml"/><Relationship Id="rId1" Type="http://schemas.openxmlformats.org/officeDocument/2006/relationships/slideLayout" Target="../slideLayouts/slideLayout12.xml"/></Relationships>
</file>

<file path=ppt/slides/_rels/slide255.xml.rels><?xml version="1.0" encoding="UTF-8" standalone="yes"?>
<Relationships xmlns="http://schemas.openxmlformats.org/package/2006/relationships"><Relationship Id="rId3" Type="http://schemas.openxmlformats.org/officeDocument/2006/relationships/hyperlink" Target="http://php.net/manual/fr/book.xsl.php" TargetMode="External"/><Relationship Id="rId2" Type="http://schemas.openxmlformats.org/officeDocument/2006/relationships/notesSlide" Target="../notesSlides/notesSlide252.xml"/><Relationship Id="rId1" Type="http://schemas.openxmlformats.org/officeDocument/2006/relationships/slideLayout" Target="../slideLayouts/slideLayout8.xml"/><Relationship Id="rId5" Type="http://schemas.openxmlformats.org/officeDocument/2006/relationships/hyperlink" Target="https://docs.microsoft.com/fr-fr/dotnet/api/system.xml.xsl.xsltransform.transform?view=netframework-4.7.2" TargetMode="External"/><Relationship Id="rId4" Type="http://schemas.openxmlformats.org/officeDocument/2006/relationships/hyperlink" Target="http://xmlsoft.org/XSLT/downloads.html" TargetMode="External"/></Relationships>
</file>

<file path=ppt/slides/_rels/slide256.xml.rels><?xml version="1.0" encoding="UTF-8" standalone="yes"?>
<Relationships xmlns="http://schemas.openxmlformats.org/package/2006/relationships"><Relationship Id="rId3" Type="http://schemas.openxmlformats.org/officeDocument/2006/relationships/hyperlink" Target="http://ant.apache.org/bindownload.cgi" TargetMode="External"/><Relationship Id="rId2" Type="http://schemas.openxmlformats.org/officeDocument/2006/relationships/notesSlide" Target="../notesSlides/notesSlide253.xml"/><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7.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266.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png"/><Relationship Id="rId7" Type="http://schemas.openxmlformats.org/officeDocument/2006/relationships/diagramColors" Target="../diagrams/colors4.xml"/><Relationship Id="rId2" Type="http://schemas.openxmlformats.org/officeDocument/2006/relationships/notesSlide" Target="../notesSlides/notesSlide270.xml"/><Relationship Id="rId1" Type="http://schemas.openxmlformats.org/officeDocument/2006/relationships/slideLayout" Target="../slideLayouts/slideLayout10.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73.xml"/><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74.xml"/><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3" Type="http://schemas.openxmlformats.org/officeDocument/2006/relationships/hyperlink" Target="https://www.w3.org/TR/xslt-30/" TargetMode="External"/><Relationship Id="rId2" Type="http://schemas.openxmlformats.org/officeDocument/2006/relationships/notesSlide" Target="../notesSlides/notesSlide27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8.xml"/><Relationship Id="rId1" Type="http://schemas.openxmlformats.org/officeDocument/2006/relationships/slideLayout" Target="../slideLayouts/slideLayout24.xml"/></Relationships>
</file>

<file path=ppt/slides/_rels/slide2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9.xml"/><Relationship Id="rId1" Type="http://schemas.openxmlformats.org/officeDocument/2006/relationships/slideLayout" Target="../slideLayouts/slideLayout25.xml"/></Relationships>
</file>

<file path=ppt/slides/_rels/slide2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0.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89.png"/></Relationships>
</file>

<file path=ppt/slides/_rels/slide286.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28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90.pn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85.xml"/><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86.xml"/><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87.xml"/><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9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6.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6.xml"/></Relationships>
</file>

<file path=ppt/slides/_rels/slide30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99.xml"/><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02.xml"/><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9.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6.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16.xml"/><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6.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6.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5.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8.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8.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8.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9.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8.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8.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8.xml"/></Relationships>
</file>

<file path=ppt/slides/_rels/slide35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50.xml"/><Relationship Id="rId1" Type="http://schemas.openxmlformats.org/officeDocument/2006/relationships/slideLayout" Target="../slideLayouts/slideLayout18.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8.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1.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6.xml"/></Relationships>
</file>

<file path=ppt/slides/_rels/slide363.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notesSlide" Target="../notesSlides/notesSlide357.xml"/><Relationship Id="rId1" Type="http://schemas.openxmlformats.org/officeDocument/2006/relationships/slideLayout" Target="../slideLayouts/slideLayout1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eg"/></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2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40.xml"/><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25.xml"/><Relationship Id="rId4" Type="http://schemas.openxmlformats.org/officeDocument/2006/relationships/image" Target="../media/image34.jpe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24.xml"/><Relationship Id="rId4" Type="http://schemas.openxmlformats.org/officeDocument/2006/relationships/image" Target="../media/image35.jpe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41.xml"/><Relationship Id="rId4" Type="http://schemas.openxmlformats.org/officeDocument/2006/relationships/image" Target="../media/image36.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sz="4000" b="1" dirty="0"/>
              <a:t>Conception &amp; mise </a:t>
            </a:r>
          </a:p>
          <a:p>
            <a:r>
              <a:rPr lang="fr-FR" sz="4000" b="1" dirty="0"/>
              <a:t>en œuvre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a:t>
            </a:fld>
            <a:endParaRPr lang="fr-FR"/>
          </a:p>
        </p:txBody>
      </p:sp>
      <p:sp>
        <p:nvSpPr>
          <p:cNvPr id="2" name="Titre 1"/>
          <p:cNvSpPr>
            <a:spLocks noGrp="1"/>
          </p:cNvSpPr>
          <p:nvPr>
            <p:ph type="ctrTitle"/>
          </p:nvPr>
        </p:nvSpPr>
        <p:spPr/>
        <p:txBody>
          <a:bodyPr>
            <a:normAutofit/>
          </a:bodyPr>
          <a:lstStyle/>
          <a:p>
            <a:r>
              <a:rPr lang="fr-FR" dirty="0"/>
              <a:t>Technologies XML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AutoShape 2"/>
          <p:cNvSpPr>
            <a:spLocks noGrp="1" noChangeArrowheads="1"/>
          </p:cNvSpPr>
          <p:nvPr>
            <p:ph type="title"/>
          </p:nvPr>
        </p:nvSpPr>
        <p:spPr/>
        <p:txBody>
          <a:bodyPr>
            <a:normAutofit fontScale="90000"/>
          </a:bodyPr>
          <a:lstStyle/>
          <a:p>
            <a:r>
              <a:rPr lang="fr-FR" dirty="0"/>
              <a:t>1.Rappels XML</a:t>
            </a:r>
            <a:br>
              <a:rPr lang="fr-FR" dirty="0"/>
            </a:br>
            <a:r>
              <a:rPr lang="fr-FR" dirty="0"/>
              <a:t>	I) Qu'est-ce que le XML ?</a:t>
            </a:r>
          </a:p>
        </p:txBody>
      </p:sp>
      <p:sp>
        <p:nvSpPr>
          <p:cNvPr id="7172"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Le XML</a:t>
            </a:r>
          </a:p>
          <a:p>
            <a:pPr lvl="1" eaLnBrk="1" hangingPunct="1"/>
            <a:r>
              <a:rPr lang="fr-FR" dirty="0">
                <a:cs typeface="Courier New" pitchFamily="49" charset="0"/>
              </a:rPr>
              <a:t> XML (</a:t>
            </a:r>
            <a:r>
              <a:rPr lang="fr-FR" dirty="0" err="1">
                <a:cs typeface="Courier New" pitchFamily="49" charset="0"/>
              </a:rPr>
              <a:t>eXtensible</a:t>
            </a:r>
            <a:r>
              <a:rPr lang="fr-FR" dirty="0">
                <a:cs typeface="Courier New" pitchFamily="49" charset="0"/>
              </a:rPr>
              <a:t> </a:t>
            </a:r>
            <a:r>
              <a:rPr lang="fr-FR" dirty="0" err="1">
                <a:cs typeface="Courier New" pitchFamily="49" charset="0"/>
              </a:rPr>
              <a:t>Markup</a:t>
            </a:r>
            <a:r>
              <a:rPr lang="fr-FR" dirty="0">
                <a:cs typeface="Courier New" pitchFamily="49" charset="0"/>
              </a:rPr>
              <a:t> </a:t>
            </a:r>
            <a:r>
              <a:rPr lang="fr-FR" dirty="0" err="1">
                <a:cs typeface="Courier New" pitchFamily="49" charset="0"/>
              </a:rPr>
              <a:t>Language</a:t>
            </a:r>
            <a:r>
              <a:rPr lang="fr-FR" dirty="0">
                <a:cs typeface="Courier New" pitchFamily="49" charset="0"/>
              </a:rPr>
              <a:t>) est un Métalangage, donc un langage pour décrire (définir, inventer) d’autres langages</a:t>
            </a:r>
          </a:p>
          <a:p>
            <a:pPr lvl="1" eaLnBrk="1" hangingPunct="1"/>
            <a:r>
              <a:rPr lang="fr-FR" dirty="0">
                <a:cs typeface="Courier New" pitchFamily="49" charset="0"/>
              </a:rPr>
              <a:t> XML est décrit en EBNF (</a:t>
            </a:r>
            <a:r>
              <a:rPr lang="fr-FR" dirty="0" err="1">
                <a:cs typeface="Courier New" pitchFamily="49" charset="0"/>
              </a:rPr>
              <a:t>Extended</a:t>
            </a:r>
            <a:r>
              <a:rPr lang="fr-FR" dirty="0">
                <a:cs typeface="Courier New" pitchFamily="49" charset="0"/>
              </a:rPr>
              <a:t> Backus-Naur </a:t>
            </a:r>
            <a:r>
              <a:rPr lang="fr-FR" dirty="0" err="1">
                <a:cs typeface="Courier New" pitchFamily="49" charset="0"/>
              </a:rPr>
              <a:t>Form</a:t>
            </a:r>
            <a:r>
              <a:rPr lang="fr-FR" dirty="0">
                <a:cs typeface="Courier New" pitchFamily="49" charset="0"/>
              </a:rPr>
              <a:t>) et sa dernière spécification est consultable à l’adresse : </a:t>
            </a:r>
            <a:r>
              <a:rPr lang="fr-FR" b="1" dirty="0">
                <a:cs typeface="Courier New" pitchFamily="49" charset="0"/>
              </a:rPr>
              <a:t>http://www.w3.org/TR/REC-xml/</a:t>
            </a:r>
          </a:p>
          <a:p>
            <a:pPr lvl="1" eaLnBrk="1" hangingPunct="1"/>
            <a:endParaRPr lang="fr-FR" dirty="0">
              <a:cs typeface="Courier New" pitchFamily="49" charset="0"/>
            </a:endParaRPr>
          </a:p>
          <a:p>
            <a:pPr eaLnBrk="1" hangingPunct="1"/>
            <a:r>
              <a:rPr lang="fr-FR" dirty="0">
                <a:ea typeface="MS Mincho" pitchFamily="49" charset="-128"/>
              </a:rPr>
              <a:t>Ses objectifs</a:t>
            </a:r>
          </a:p>
          <a:p>
            <a:pPr lvl="1" eaLnBrk="1" hangingPunct="1"/>
            <a:r>
              <a:rPr lang="fr-FR" dirty="0">
                <a:cs typeface="Courier New" pitchFamily="49" charset="0"/>
              </a:rPr>
              <a:t> Faciliter l’échange de données structurées entre des SI différents</a:t>
            </a:r>
            <a:br>
              <a:rPr lang="fr-FR" dirty="0">
                <a:cs typeface="Courier New" pitchFamily="49" charset="0"/>
              </a:rPr>
            </a:br>
            <a:r>
              <a:rPr lang="fr-FR" dirty="0">
                <a:cs typeface="Courier New" pitchFamily="49" charset="0"/>
              </a:rPr>
              <a:t> </a:t>
            </a:r>
            <a:r>
              <a:rPr lang="fr-FR" dirty="0">
                <a:sym typeface="Wingdings" pitchFamily="2" charset="2"/>
              </a:rPr>
              <a:t> remplacer les formats inadaptés (CSV, SSV, tab, EDI, binaire…)</a:t>
            </a:r>
          </a:p>
          <a:p>
            <a:pPr lvl="1" eaLnBrk="1" hangingPunct="1"/>
            <a:r>
              <a:rPr lang="fr-FR" dirty="0">
                <a:sym typeface="Wingdings" pitchFamily="2" charset="2"/>
              </a:rPr>
              <a:t> Offrir un standard ouvert, libre indépendant des formats propriétaires</a:t>
            </a:r>
          </a:p>
          <a:p>
            <a:pPr lvl="1" eaLnBrk="1" hangingPunct="1"/>
            <a:r>
              <a:rPr lang="fr-FR" dirty="0">
                <a:sym typeface="Wingdings" pitchFamily="2" charset="2"/>
              </a:rPr>
              <a:t> Définir en son sein des mécanismes de contrôle de la validité des données</a:t>
            </a:r>
          </a:p>
        </p:txBody>
      </p:sp>
      <p:sp>
        <p:nvSpPr>
          <p:cNvPr id="7170" name="Rectangle 13"/>
          <p:cNvSpPr>
            <a:spLocks noGrp="1" noChangeArrowheads="1"/>
          </p:cNvSpPr>
          <p:nvPr>
            <p:ph type="sldNum" sz="quarter" idx="12"/>
          </p:nvPr>
        </p:nvSpPr>
        <p:spPr>
          <a:noFill/>
        </p:spPr>
        <p:txBody>
          <a:bodyPr/>
          <a:lstStyle/>
          <a:p>
            <a:fld id="{B00F1592-6731-47CA-ACC5-FB45BEC6A16F}" type="slidenum">
              <a:rPr lang="fr-FR" smtClean="0"/>
              <a:pPr/>
              <a:t>10</a:t>
            </a:fld>
            <a:endParaRPr lang="fr-F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354" name="AutoShape 2050"/>
          <p:cNvSpPr>
            <a:spLocks noGrp="1" noChangeArrowheads="1"/>
          </p:cNvSpPr>
          <p:nvPr>
            <p:ph type="title"/>
          </p:nvPr>
        </p:nvSpPr>
        <p:spPr/>
        <p:txBody>
          <a:bodyPr/>
          <a:lstStyle/>
          <a:p>
            <a:pPr eaLnBrk="1" hangingPunct="1"/>
            <a:r>
              <a:rPr lang="fr-FR"/>
              <a:t>Les espaces de nom</a:t>
            </a:r>
          </a:p>
        </p:txBody>
      </p:sp>
      <p:sp>
        <p:nvSpPr>
          <p:cNvPr id="1636355" name="Rectangle 2051"/>
          <p:cNvSpPr>
            <a:spLocks noGrp="1" noChangeArrowheads="1"/>
          </p:cNvSpPr>
          <p:nvPr>
            <p:ph idx="1"/>
          </p:nvPr>
        </p:nvSpPr>
        <p:spPr/>
        <p:txBody>
          <a:bodyPr>
            <a:normAutofit fontScale="85000" lnSpcReduction="20000"/>
          </a:bodyPr>
          <a:lstStyle/>
          <a:p>
            <a:r>
              <a:rPr lang="fr-FR" dirty="0"/>
              <a:t>Les </a:t>
            </a:r>
            <a:r>
              <a:rPr lang="fr-FR" dirty="0" err="1"/>
              <a:t>namespaces</a:t>
            </a:r>
            <a:r>
              <a:rPr lang="fr-FR" dirty="0"/>
              <a:t> et la combinaison de vocabulaires multiples</a:t>
            </a:r>
          </a:p>
          <a:p>
            <a:pPr lvl="1"/>
            <a:r>
              <a:rPr lang="fr-FR" dirty="0"/>
              <a:t> les </a:t>
            </a:r>
            <a:r>
              <a:rPr lang="fr-FR" dirty="0" err="1"/>
              <a:t>namespaces</a:t>
            </a:r>
            <a:r>
              <a:rPr lang="fr-FR" dirty="0"/>
              <a:t> permettent de mélanger des vocabulaires différents</a:t>
            </a:r>
          </a:p>
          <a:p>
            <a:pPr lvl="1"/>
            <a:r>
              <a:rPr lang="fr-FR" dirty="0"/>
              <a:t> Exemples :</a:t>
            </a:r>
          </a:p>
          <a:p>
            <a:pPr lvl="2"/>
            <a:r>
              <a:rPr lang="fr-FR" dirty="0"/>
              <a:t>"</a:t>
            </a:r>
            <a:r>
              <a:rPr lang="fr-FR" sz="2800" b="1" dirty="0" err="1">
                <a:solidFill>
                  <a:schemeClr val="accent1"/>
                </a:solidFill>
              </a:rPr>
              <a:t>xs</a:t>
            </a:r>
            <a:r>
              <a:rPr lang="fr-FR" dirty="0"/>
              <a:t>:" pour les schémas</a:t>
            </a:r>
          </a:p>
          <a:p>
            <a:pPr lvl="2"/>
            <a:r>
              <a:rPr lang="fr-FR" dirty="0"/>
              <a:t> "</a:t>
            </a:r>
            <a:r>
              <a:rPr lang="fr-FR" sz="2800" b="1" dirty="0" err="1">
                <a:solidFill>
                  <a:schemeClr val="accent1"/>
                </a:solidFill>
              </a:rPr>
              <a:t>xsl</a:t>
            </a:r>
            <a:r>
              <a:rPr lang="fr-FR" dirty="0"/>
              <a:t>:" pour le </a:t>
            </a:r>
            <a:r>
              <a:rPr lang="fr-FR" dirty="0" err="1"/>
              <a:t>xslt</a:t>
            </a:r>
            <a:endParaRPr lang="fr-FR" dirty="0"/>
          </a:p>
          <a:p>
            <a:pPr lvl="2"/>
            <a:r>
              <a:rPr lang="fr-FR" dirty="0"/>
              <a:t> "</a:t>
            </a:r>
            <a:r>
              <a:rPr lang="fr-FR" sz="2800" b="1" dirty="0" err="1">
                <a:solidFill>
                  <a:schemeClr val="accent1"/>
                </a:solidFill>
              </a:rPr>
              <a:t>fo</a:t>
            </a:r>
            <a:r>
              <a:rPr lang="fr-FR" dirty="0"/>
              <a:t>:" pour </a:t>
            </a:r>
            <a:r>
              <a:rPr lang="fr-FR" dirty="0" err="1"/>
              <a:t>xsl</a:t>
            </a:r>
            <a:r>
              <a:rPr lang="fr-FR" dirty="0"/>
              <a:t>-</a:t>
            </a:r>
            <a:r>
              <a:rPr lang="fr-FR" dirty="0" err="1"/>
              <a:t>fo</a:t>
            </a:r>
            <a:endParaRPr lang="fr-FR" dirty="0"/>
          </a:p>
          <a:p>
            <a:pPr lvl="2"/>
            <a:r>
              <a:rPr lang="fr-FR" dirty="0"/>
              <a:t> "</a:t>
            </a:r>
            <a:r>
              <a:rPr lang="fr-FR" sz="2800" b="1" dirty="0" err="1">
                <a:solidFill>
                  <a:schemeClr val="accent1"/>
                </a:solidFill>
              </a:rPr>
              <a:t>svg</a:t>
            </a:r>
            <a:r>
              <a:rPr lang="fr-FR" dirty="0"/>
              <a:t>:" pour SVG</a:t>
            </a:r>
          </a:p>
          <a:p>
            <a:pPr lvl="2"/>
            <a:r>
              <a:rPr lang="fr-FR" dirty="0"/>
              <a:t> "</a:t>
            </a:r>
            <a:r>
              <a:rPr lang="fr-FR" sz="2800" b="1" dirty="0" err="1">
                <a:solidFill>
                  <a:schemeClr val="accent1"/>
                </a:solidFill>
              </a:rPr>
              <a:t>xf</a:t>
            </a:r>
            <a:r>
              <a:rPr lang="fr-FR" dirty="0"/>
              <a:t>:" pour </a:t>
            </a:r>
            <a:r>
              <a:rPr lang="fr-FR" dirty="0" err="1"/>
              <a:t>XForms</a:t>
            </a:r>
            <a:endParaRPr lang="fr-FR" dirty="0"/>
          </a:p>
          <a:p>
            <a:pPr lvl="2"/>
            <a:r>
              <a:rPr lang="fr-FR" dirty="0"/>
              <a:t> …</a:t>
            </a:r>
          </a:p>
          <a:p>
            <a:pPr lvl="1"/>
            <a:endParaRPr lang="fr-FR" dirty="0"/>
          </a:p>
          <a:p>
            <a:pPr lvl="1"/>
            <a:r>
              <a:rPr lang="fr-FR" dirty="0"/>
              <a:t> Il est préférable d'utiliser les notations les plus courantes afin de se faciliter le travail et le travail des autres et aussi d'éviter les problèmes</a:t>
            </a:r>
          </a:p>
        </p:txBody>
      </p:sp>
      <p:sp>
        <p:nvSpPr>
          <p:cNvPr id="5" name="Rectangle 13"/>
          <p:cNvSpPr>
            <a:spLocks noGrp="1" noChangeArrowheads="1"/>
          </p:cNvSpPr>
          <p:nvPr>
            <p:ph type="sldNum" sz="quarter" idx="12"/>
          </p:nvPr>
        </p:nvSpPr>
        <p:spPr>
          <a:ln/>
        </p:spPr>
        <p:txBody>
          <a:bodyPr/>
          <a:lstStyle/>
          <a:p>
            <a:pPr>
              <a:defRPr/>
            </a:pPr>
            <a:fld id="{8700A5F2-9DD7-4920-B4EF-6A046AAF3CDC}" type="slidenum">
              <a:rPr lang="fr-FR"/>
              <a:pPr>
                <a:defRPr/>
              </a:pPr>
              <a:t>100</a:t>
            </a:fld>
            <a:endParaRPr lang="fr-F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02" name="AutoShape 2050"/>
          <p:cNvSpPr>
            <a:spLocks noGrp="1" noChangeArrowheads="1"/>
          </p:cNvSpPr>
          <p:nvPr>
            <p:ph type="title"/>
          </p:nvPr>
        </p:nvSpPr>
        <p:spPr/>
        <p:txBody>
          <a:bodyPr/>
          <a:lstStyle/>
          <a:p>
            <a:pPr eaLnBrk="1" hangingPunct="1"/>
            <a:r>
              <a:rPr lang="fr-FR"/>
              <a:t>Les espaces de nom</a:t>
            </a:r>
          </a:p>
        </p:txBody>
      </p:sp>
      <p:sp>
        <p:nvSpPr>
          <p:cNvPr id="1638403" name="Rectangle 2051"/>
          <p:cNvSpPr>
            <a:spLocks noGrp="1" noChangeArrowheads="1"/>
          </p:cNvSpPr>
          <p:nvPr>
            <p:ph idx="1"/>
          </p:nvPr>
        </p:nvSpPr>
        <p:spPr/>
        <p:txBody>
          <a:bodyPr/>
          <a:lstStyle/>
          <a:p>
            <a:r>
              <a:rPr lang="fr-FR"/>
              <a:t>Exemple XHTML, SVG, XForms</a:t>
            </a:r>
          </a:p>
          <a:p>
            <a:pPr lvl="1"/>
            <a:r>
              <a:rPr lang="fr-FR"/>
              <a:t> XHTML, SVG, XForms</a:t>
            </a:r>
          </a:p>
          <a:p>
            <a:pPr lvl="1"/>
            <a:r>
              <a:rPr lang="fr-FR"/>
              <a:t> Cf. site Internet de Mozilla</a:t>
            </a:r>
          </a:p>
          <a:p>
            <a:pPr lvl="1"/>
            <a:r>
              <a:rPr lang="fr-FR"/>
              <a:t> Attention : XForms n'est pas encore très portable</a:t>
            </a:r>
          </a:p>
          <a:p>
            <a:pPr lvl="1"/>
            <a:endParaRPr lang="fr-FR"/>
          </a:p>
          <a:p>
            <a:r>
              <a:rPr lang="fr-FR"/>
              <a:t>Exemple XML, XHTML, XSLT</a:t>
            </a:r>
          </a:p>
          <a:p>
            <a:pPr lvl="1"/>
            <a:r>
              <a:rPr lang="fr-FR"/>
              <a:t> Faisons un petit exemple de fichier XML mixant XML, XSLT et XHTML</a:t>
            </a:r>
          </a:p>
        </p:txBody>
      </p:sp>
      <p:sp>
        <p:nvSpPr>
          <p:cNvPr id="5" name="Rectangle 13"/>
          <p:cNvSpPr>
            <a:spLocks noGrp="1" noChangeArrowheads="1"/>
          </p:cNvSpPr>
          <p:nvPr>
            <p:ph type="sldNum" sz="quarter" idx="12"/>
          </p:nvPr>
        </p:nvSpPr>
        <p:spPr>
          <a:ln/>
        </p:spPr>
        <p:txBody>
          <a:bodyPr/>
          <a:lstStyle/>
          <a:p>
            <a:pPr>
              <a:defRPr/>
            </a:pPr>
            <a:fld id="{B8E86AE8-DF23-4E10-BFB7-5419DE8A6105}" type="slidenum">
              <a:rPr lang="fr-FR"/>
              <a:pPr>
                <a:defRPr/>
              </a:pPr>
              <a:t>101</a:t>
            </a:fld>
            <a:endParaRPr lang="fr-FR"/>
          </a:p>
        </p:txBody>
      </p:sp>
      <p:sp>
        <p:nvSpPr>
          <p:cNvPr id="1638404"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026" name="AutoShape 2"/>
          <p:cNvSpPr>
            <a:spLocks noGrp="1" noChangeArrowheads="1"/>
          </p:cNvSpPr>
          <p:nvPr>
            <p:ph type="title"/>
          </p:nvPr>
        </p:nvSpPr>
        <p:spPr/>
        <p:txBody>
          <a:bodyPr/>
          <a:lstStyle/>
          <a:p>
            <a:pPr eaLnBrk="1" hangingPunct="1"/>
            <a:r>
              <a:rPr lang="fr-FR"/>
              <a:t>Les espaces de nom</a:t>
            </a:r>
          </a:p>
        </p:txBody>
      </p:sp>
      <p:sp>
        <p:nvSpPr>
          <p:cNvPr id="1665027" name="Rectangle 3"/>
          <p:cNvSpPr>
            <a:spLocks noGrp="1" noChangeArrowheads="1"/>
          </p:cNvSpPr>
          <p:nvPr>
            <p:ph idx="1"/>
          </p:nvPr>
        </p:nvSpPr>
        <p:spPr/>
        <p:txBody>
          <a:bodyPr/>
          <a:lstStyle/>
          <a:p>
            <a:r>
              <a:rPr lang="fr-FR" dirty="0"/>
              <a:t>Les erreurs à ne pas faire</a:t>
            </a:r>
          </a:p>
          <a:p>
            <a:pPr lvl="1"/>
            <a:r>
              <a:rPr lang="fr-FR" dirty="0"/>
              <a:t> </a:t>
            </a:r>
            <a:r>
              <a:rPr lang="fr-FR" b="1" dirty="0"/>
              <a:t>nommer</a:t>
            </a:r>
            <a:r>
              <a:rPr lang="fr-FR" dirty="0"/>
              <a:t> 2 espaces de noms </a:t>
            </a:r>
            <a:r>
              <a:rPr lang="fr-FR" b="1" dirty="0"/>
              <a:t>pareil</a:t>
            </a:r>
          </a:p>
          <a:p>
            <a:pPr lvl="1"/>
            <a:r>
              <a:rPr lang="fr-FR" dirty="0"/>
              <a:t> </a:t>
            </a:r>
            <a:r>
              <a:rPr lang="fr-FR" b="1" dirty="0"/>
              <a:t>certains espaces de noms </a:t>
            </a:r>
            <a:r>
              <a:rPr lang="fr-FR" dirty="0"/>
              <a:t>génériques sont </a:t>
            </a:r>
            <a:r>
              <a:rPr lang="fr-FR" b="1" dirty="0"/>
              <a:t>obligatoires</a:t>
            </a:r>
          </a:p>
          <a:p>
            <a:pPr lvl="1"/>
            <a:r>
              <a:rPr lang="fr-FR" dirty="0"/>
              <a:t> il ne faut </a:t>
            </a:r>
            <a:r>
              <a:rPr lang="fr-FR" b="1" dirty="0"/>
              <a:t>pas</a:t>
            </a:r>
            <a:r>
              <a:rPr lang="fr-FR" dirty="0"/>
              <a:t> mettre </a:t>
            </a:r>
            <a:r>
              <a:rPr lang="fr-FR" b="1" dirty="0"/>
              <a:t>d'espace</a:t>
            </a:r>
            <a:r>
              <a:rPr lang="fr-FR" dirty="0"/>
              <a:t> </a:t>
            </a:r>
            <a:r>
              <a:rPr lang="fr-FR" b="1" dirty="0"/>
              <a:t>de</a:t>
            </a:r>
            <a:r>
              <a:rPr lang="fr-FR" dirty="0"/>
              <a:t> </a:t>
            </a:r>
            <a:r>
              <a:rPr lang="fr-FR" b="1" dirty="0"/>
              <a:t>nom</a:t>
            </a:r>
            <a:r>
              <a:rPr lang="fr-FR" dirty="0"/>
              <a:t> trop </a:t>
            </a:r>
            <a:r>
              <a:rPr lang="fr-FR" b="1" dirty="0"/>
              <a:t>simple</a:t>
            </a:r>
          </a:p>
          <a:p>
            <a:pPr lvl="1"/>
            <a:r>
              <a:rPr lang="fr-FR" b="1" dirty="0"/>
              <a:t>se</a:t>
            </a:r>
            <a:r>
              <a:rPr lang="fr-FR" dirty="0"/>
              <a:t> </a:t>
            </a:r>
            <a:r>
              <a:rPr lang="fr-FR" b="1" dirty="0"/>
              <a:t>tromper</a:t>
            </a:r>
            <a:r>
              <a:rPr lang="fr-FR" dirty="0"/>
              <a:t> dans le </a:t>
            </a:r>
            <a:r>
              <a:rPr lang="fr-FR" b="1" dirty="0"/>
              <a:t>préfixe</a:t>
            </a:r>
          </a:p>
          <a:p>
            <a:pPr lvl="1"/>
            <a:r>
              <a:rPr lang="fr-FR" dirty="0"/>
              <a:t> </a:t>
            </a:r>
            <a:r>
              <a:rPr lang="fr-FR" b="1" dirty="0"/>
              <a:t>ou</a:t>
            </a:r>
            <a:r>
              <a:rPr lang="fr-FR" dirty="0"/>
              <a:t> </a:t>
            </a:r>
            <a:r>
              <a:rPr lang="fr-FR" b="1" dirty="0"/>
              <a:t>utiliser</a:t>
            </a:r>
            <a:r>
              <a:rPr lang="fr-FR" dirty="0"/>
              <a:t> </a:t>
            </a:r>
            <a:r>
              <a:rPr lang="fr-FR" b="1" dirty="0"/>
              <a:t>des</a:t>
            </a:r>
            <a:r>
              <a:rPr lang="fr-FR" dirty="0"/>
              <a:t> </a:t>
            </a:r>
            <a:r>
              <a:rPr lang="fr-FR" b="1" dirty="0"/>
              <a:t>préfixes</a:t>
            </a:r>
            <a:r>
              <a:rPr lang="fr-FR" dirty="0"/>
              <a:t> </a:t>
            </a:r>
            <a:r>
              <a:rPr lang="fr-FR" b="1" dirty="0"/>
              <a:t>différents</a:t>
            </a:r>
            <a:r>
              <a:rPr lang="fr-FR" dirty="0"/>
              <a:t> pour le même langage</a:t>
            </a:r>
          </a:p>
        </p:txBody>
      </p:sp>
      <p:sp>
        <p:nvSpPr>
          <p:cNvPr id="5" name="Rectangle 13"/>
          <p:cNvSpPr>
            <a:spLocks noGrp="1" noChangeArrowheads="1"/>
          </p:cNvSpPr>
          <p:nvPr>
            <p:ph type="sldNum" sz="quarter" idx="12"/>
          </p:nvPr>
        </p:nvSpPr>
        <p:spPr>
          <a:ln/>
        </p:spPr>
        <p:txBody>
          <a:bodyPr/>
          <a:lstStyle/>
          <a:p>
            <a:pPr>
              <a:defRPr/>
            </a:pPr>
            <a:fld id="{2B5BACB7-C702-4A4A-95F3-13B1110EBD27}" type="slidenum">
              <a:rPr lang="fr-FR"/>
              <a:pPr>
                <a:defRPr/>
              </a:pPr>
              <a:t>102</a:t>
            </a:fld>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82" name="AutoShape 1026"/>
          <p:cNvSpPr>
            <a:spLocks noGrp="1" noChangeArrowheads="1"/>
          </p:cNvSpPr>
          <p:nvPr>
            <p:ph type="title"/>
          </p:nvPr>
        </p:nvSpPr>
        <p:spPr/>
        <p:txBody>
          <a:bodyPr/>
          <a:lstStyle/>
          <a:p>
            <a:pPr eaLnBrk="1" hangingPunct="1"/>
            <a:r>
              <a:rPr lang="fr-FR"/>
              <a:t>Les espaces de nom</a:t>
            </a:r>
          </a:p>
        </p:txBody>
      </p:sp>
      <p:sp>
        <p:nvSpPr>
          <p:cNvPr id="1658883" name="Rectangle 1027"/>
          <p:cNvSpPr>
            <a:spLocks noGrp="1" noChangeArrowheads="1"/>
          </p:cNvSpPr>
          <p:nvPr>
            <p:ph idx="1"/>
          </p:nvPr>
        </p:nvSpPr>
        <p:spPr/>
        <p:txBody>
          <a:bodyPr/>
          <a:lstStyle/>
          <a:p>
            <a:r>
              <a:rPr lang="fr-FR"/>
              <a:t>Les catalogues &lt;catalog&gt;</a:t>
            </a:r>
          </a:p>
          <a:p>
            <a:pPr lvl="1"/>
            <a:endParaRPr lang="fr-FR"/>
          </a:p>
          <a:p>
            <a:pPr lvl="1"/>
            <a:r>
              <a:rPr lang="fr-FR"/>
              <a:t> la balise &lt;catalog&gt; permet gérer des copies locales de DTD et XSD en dehors du document de référence</a:t>
            </a:r>
          </a:p>
          <a:p>
            <a:pPr lvl="1"/>
            <a:endParaRPr lang="fr-FR"/>
          </a:p>
          <a:p>
            <a:pPr lvl="1"/>
            <a:r>
              <a:rPr lang="fr-FR"/>
              <a:t> plutôt que de modifier l'instance XML, pour se référer à la copie locale, on peut laisser la référence sur la ressource distante et on y réfère via un catalogue qui fait le mapping des références</a:t>
            </a:r>
          </a:p>
        </p:txBody>
      </p:sp>
      <p:sp>
        <p:nvSpPr>
          <p:cNvPr id="5" name="Rectangle 13"/>
          <p:cNvSpPr>
            <a:spLocks noGrp="1" noChangeArrowheads="1"/>
          </p:cNvSpPr>
          <p:nvPr>
            <p:ph type="sldNum" sz="quarter" idx="12"/>
          </p:nvPr>
        </p:nvSpPr>
        <p:spPr>
          <a:ln/>
        </p:spPr>
        <p:txBody>
          <a:bodyPr/>
          <a:lstStyle/>
          <a:p>
            <a:pPr>
              <a:defRPr/>
            </a:pPr>
            <a:fld id="{A73394AC-61AD-46C1-B064-AE23EE58ED4E}" type="slidenum">
              <a:rPr lang="fr-FR"/>
              <a:pPr>
                <a:defRPr/>
              </a:pPr>
              <a:t>103</a:t>
            </a:fld>
            <a:endParaRPr lang="fr-FR"/>
          </a:p>
        </p:txBody>
      </p:sp>
      <p:sp>
        <p:nvSpPr>
          <p:cNvPr id="1658884"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5810" name="AutoShape 2050"/>
          <p:cNvSpPr>
            <a:spLocks noGrp="1" noChangeArrowheads="1"/>
          </p:cNvSpPr>
          <p:nvPr>
            <p:ph type="title"/>
          </p:nvPr>
        </p:nvSpPr>
        <p:spPr/>
        <p:txBody>
          <a:bodyPr/>
          <a:lstStyle/>
          <a:p>
            <a:pPr eaLnBrk="1" hangingPunct="1"/>
            <a:r>
              <a:rPr lang="fr-FR">
                <a:ea typeface="MS Mincho" pitchFamily="49" charset="-128"/>
              </a:rPr>
              <a:t>RDF et méta-données</a:t>
            </a:r>
          </a:p>
        </p:txBody>
      </p:sp>
      <p:sp>
        <p:nvSpPr>
          <p:cNvPr id="2295811" name="Rectangle 2051"/>
          <p:cNvSpPr>
            <a:spLocks noGrp="1" noChangeArrowheads="1"/>
          </p:cNvSpPr>
          <p:nvPr>
            <p:ph idx="1"/>
          </p:nvPr>
        </p:nvSpPr>
        <p:spPr/>
        <p:txBody>
          <a:bodyPr>
            <a:normAutofit fontScale="85000" lnSpcReduction="20000"/>
          </a:bodyPr>
          <a:lstStyle/>
          <a:p>
            <a:r>
              <a:rPr lang="fr-FR"/>
              <a:t>RDF (Resource Description Framework)</a:t>
            </a:r>
          </a:p>
          <a:p>
            <a:pPr lvl="1"/>
            <a:r>
              <a:rPr lang="fr-FR">
                <a:cs typeface="Courier New" pitchFamily="49" charset="0"/>
              </a:rPr>
              <a:t> Langage de description et modélisation de métadonnées pour des ressources</a:t>
            </a:r>
          </a:p>
          <a:p>
            <a:pPr lvl="1"/>
            <a:r>
              <a:rPr lang="fr-FR">
                <a:cs typeface="Courier New" pitchFamily="49" charset="0"/>
              </a:rPr>
              <a:t> Spécification du W3C (depuis 1999) du Web Sémantique</a:t>
            </a:r>
          </a:p>
          <a:p>
            <a:pPr lvl="1"/>
            <a:r>
              <a:rPr lang="fr-FR">
                <a:cs typeface="Courier New" pitchFamily="49" charset="0"/>
              </a:rPr>
              <a:t> Prévu pour une représentation machine et non humaine</a:t>
            </a:r>
          </a:p>
          <a:p>
            <a:pPr lvl="1"/>
            <a:r>
              <a:rPr lang="fr-FR">
                <a:cs typeface="Courier New" pitchFamily="49" charset="0"/>
              </a:rPr>
              <a:t> Utilise des déclarations (triplets) : (sujet, prédicat, objet) : modèle simple</a:t>
            </a:r>
          </a:p>
          <a:p>
            <a:pPr lvl="2"/>
            <a:r>
              <a:rPr lang="fr-FR">
                <a:cs typeface="Courier New" pitchFamily="49" charset="0"/>
              </a:rPr>
              <a:t> Sujet: la ressource sous forme d'URI</a:t>
            </a:r>
          </a:p>
          <a:p>
            <a:pPr lvl="2"/>
            <a:r>
              <a:rPr lang="fr-FR">
                <a:cs typeface="Courier New" pitchFamily="49" charset="0"/>
              </a:rPr>
              <a:t> Prédicat: une propriété de la ressource</a:t>
            </a:r>
          </a:p>
          <a:p>
            <a:pPr lvl="2"/>
            <a:r>
              <a:rPr lang="fr-FR">
                <a:cs typeface="Courier New" pitchFamily="49" charset="0"/>
              </a:rPr>
              <a:t> Objet : une valeur pour cette propriété</a:t>
            </a:r>
          </a:p>
          <a:p>
            <a:pPr lvl="1"/>
            <a:r>
              <a:rPr lang="fr-FR">
                <a:cs typeface="Courier New" pitchFamily="49" charset="0"/>
              </a:rPr>
              <a:t> Représentation en étoile (et non en arbre comme XML) </a:t>
            </a:r>
          </a:p>
          <a:p>
            <a:pPr lvl="1"/>
            <a:r>
              <a:rPr lang="fr-FR">
                <a:cs typeface="Courier New" pitchFamily="49" charset="0"/>
              </a:rPr>
              <a:t> Utilisé également hors du Web sémantique (gestion de contenu)</a:t>
            </a:r>
          </a:p>
          <a:p>
            <a:pPr lvl="1"/>
            <a:r>
              <a:rPr lang="fr-FR">
                <a:cs typeface="Courier New" pitchFamily="49" charset="0"/>
              </a:rPr>
              <a:t> Deux types de sérialisation : RDF XML et Notation 3 (non XML)</a:t>
            </a:r>
          </a:p>
        </p:txBody>
      </p:sp>
      <p:sp>
        <p:nvSpPr>
          <p:cNvPr id="5" name="Rectangle 13"/>
          <p:cNvSpPr>
            <a:spLocks noGrp="1" noChangeArrowheads="1"/>
          </p:cNvSpPr>
          <p:nvPr>
            <p:ph type="sldNum" sz="quarter" idx="12"/>
          </p:nvPr>
        </p:nvSpPr>
        <p:spPr>
          <a:ln/>
        </p:spPr>
        <p:txBody>
          <a:bodyPr/>
          <a:lstStyle/>
          <a:p>
            <a:pPr>
              <a:defRPr/>
            </a:pPr>
            <a:fld id="{D256EDDC-0C49-4A70-9283-F8986F45700C}" type="slidenum">
              <a:rPr lang="fr-FR"/>
              <a:pPr>
                <a:defRPr/>
              </a:pPr>
              <a:t>104</a:t>
            </a:fld>
            <a:endParaRPr lang="fr-FR"/>
          </a:p>
        </p:txBody>
      </p:sp>
      <p:sp>
        <p:nvSpPr>
          <p:cNvPr id="2295812"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7858" name="AutoShape 2"/>
          <p:cNvSpPr>
            <a:spLocks noGrp="1" noChangeArrowheads="1"/>
          </p:cNvSpPr>
          <p:nvPr>
            <p:ph type="title"/>
          </p:nvPr>
        </p:nvSpPr>
        <p:spPr/>
        <p:txBody>
          <a:bodyPr/>
          <a:lstStyle/>
          <a:p>
            <a:pPr eaLnBrk="1" hangingPunct="1"/>
            <a:r>
              <a:rPr lang="fr-FR">
                <a:ea typeface="MS Mincho" pitchFamily="49" charset="-128"/>
              </a:rPr>
              <a:t>RDF et méta-données</a:t>
            </a:r>
          </a:p>
        </p:txBody>
      </p:sp>
      <p:sp>
        <p:nvSpPr>
          <p:cNvPr id="2297859" name="Rectangle 3"/>
          <p:cNvSpPr>
            <a:spLocks noGrp="1" noChangeArrowheads="1"/>
          </p:cNvSpPr>
          <p:nvPr>
            <p:ph idx="1"/>
          </p:nvPr>
        </p:nvSpPr>
        <p:spPr/>
        <p:txBody>
          <a:bodyPr>
            <a:normAutofit fontScale="77500" lnSpcReduction="20000"/>
          </a:bodyPr>
          <a:lstStyle/>
          <a:p>
            <a:r>
              <a:rPr lang="fr-FR"/>
              <a:t>RDF XML</a:t>
            </a:r>
          </a:p>
          <a:p>
            <a:pPr lvl="1"/>
            <a:r>
              <a:rPr lang="fr-FR">
                <a:cs typeface="Courier New" pitchFamily="49" charset="0"/>
              </a:rPr>
              <a:t> Est une recommandation du W3C écrite en XML permettant de décrire les ressources sur le Web. Format d'expression (s</a:t>
            </a:r>
            <a:r>
              <a:rPr lang="fr-FR"/>
              <a:t>érialisation) officiel XML du RDF</a:t>
            </a:r>
          </a:p>
          <a:p>
            <a:r>
              <a:rPr lang="fr-FR"/>
              <a:t>Racine RDF : &lt;RDF&gt;</a:t>
            </a:r>
          </a:p>
          <a:p>
            <a:pPr lvl="1"/>
            <a:r>
              <a:rPr lang="fr-FR">
                <a:cs typeface="Courier New" pitchFamily="49" charset="0"/>
              </a:rPr>
              <a:t> La racine des documents RDF est &lt;RDF&gt; (majuscules)</a:t>
            </a:r>
          </a:p>
          <a:p>
            <a:pPr lvl="1"/>
            <a:r>
              <a:rPr lang="fr-FR">
                <a:cs typeface="Courier New" pitchFamily="49" charset="0"/>
              </a:rPr>
              <a:t> On lui affecte habituellement le namespace suivants (d'étiquette rdf)</a:t>
            </a:r>
          </a:p>
          <a:p>
            <a:pPr lvl="2"/>
            <a:r>
              <a:rPr lang="fr-FR">
                <a:cs typeface="Courier New" pitchFamily="49" charset="0"/>
              </a:rPr>
              <a:t> &lt;rdf:RDF xmlns:rdf="http://www.w3.org/1999/02/22-rdf-syntax-ns#" …</a:t>
            </a:r>
          </a:p>
          <a:p>
            <a:r>
              <a:rPr lang="fr-FR"/>
              <a:t>Online validator</a:t>
            </a:r>
          </a:p>
          <a:p>
            <a:pPr lvl="1"/>
            <a:r>
              <a:rPr lang="fr-FR"/>
              <a:t> On peut valider les documents RDF en ligne sur le site du W3C :</a:t>
            </a:r>
          </a:p>
          <a:p>
            <a:pPr lvl="2"/>
            <a:r>
              <a:rPr lang="fr-FR">
                <a:cs typeface="Courier New" pitchFamily="49" charset="0"/>
              </a:rPr>
              <a:t> http://www.w3.org/RDF/Validator/</a:t>
            </a:r>
          </a:p>
          <a:p>
            <a:r>
              <a:rPr lang="fr-FR"/>
              <a:t>RDF Schema (RDFS)</a:t>
            </a:r>
          </a:p>
          <a:p>
            <a:pPr lvl="1"/>
            <a:r>
              <a:rPr lang="fr-FR"/>
              <a:t> On peut spécifier des schémas RDF qui fonctionnent comme les classes en OO</a:t>
            </a:r>
            <a:endParaRPr lang="fr-FR">
              <a:cs typeface="Courier New" pitchFamily="49" charset="0"/>
            </a:endParaRPr>
          </a:p>
        </p:txBody>
      </p:sp>
      <p:sp>
        <p:nvSpPr>
          <p:cNvPr id="5" name="Rectangle 13"/>
          <p:cNvSpPr>
            <a:spLocks noGrp="1" noChangeArrowheads="1"/>
          </p:cNvSpPr>
          <p:nvPr>
            <p:ph type="sldNum" sz="quarter" idx="12"/>
          </p:nvPr>
        </p:nvSpPr>
        <p:spPr>
          <a:ln/>
        </p:spPr>
        <p:txBody>
          <a:bodyPr/>
          <a:lstStyle/>
          <a:p>
            <a:pPr>
              <a:defRPr/>
            </a:pPr>
            <a:fld id="{5201BC20-BEEB-4AC7-8909-B6D7DB8A883F}" type="slidenum">
              <a:rPr lang="fr-FR"/>
              <a:pPr>
                <a:defRPr/>
              </a:pPr>
              <a:t>105</a:t>
            </a:fld>
            <a:endParaRPr lang="fr-FR"/>
          </a:p>
        </p:txBody>
      </p:sp>
      <p:sp>
        <p:nvSpPr>
          <p:cNvPr id="229786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p:cNvSpPr>
            <a:spLocks noGrp="1" noChangeArrowheads="1"/>
          </p:cNvSpPr>
          <p:nvPr>
            <p:ph type="title"/>
          </p:nvPr>
        </p:nvSpPr>
        <p:spPr/>
        <p:txBody>
          <a:bodyPr>
            <a:normAutofit/>
          </a:bodyPr>
          <a:lstStyle/>
          <a:p>
            <a:r>
              <a:rPr lang="fr-FR" dirty="0"/>
              <a:t>Les espaces de nom</a:t>
            </a:r>
          </a:p>
        </p:txBody>
      </p:sp>
      <p:sp>
        <p:nvSpPr>
          <p:cNvPr id="117764"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des espaces de nom</a:t>
            </a:r>
          </a:p>
          <a:p>
            <a:pPr lvl="1" eaLnBrk="1" hangingPunct="1"/>
            <a:r>
              <a:rPr lang="fr-FR" dirty="0">
                <a:cs typeface="Courier New" pitchFamily="49" charset="0"/>
              </a:rPr>
              <a:t> l’attribut « </a:t>
            </a:r>
            <a:r>
              <a:rPr lang="fr-FR" dirty="0" err="1">
                <a:cs typeface="Courier New" pitchFamily="49" charset="0"/>
              </a:rPr>
              <a:t>xmlns</a:t>
            </a:r>
            <a:r>
              <a:rPr lang="fr-FR" dirty="0">
                <a:cs typeface="Courier New" pitchFamily="49" charset="0"/>
              </a:rPr>
              <a:t> » précise le namespace auquel appartiennent les balises</a:t>
            </a:r>
            <a:br>
              <a:rPr lang="fr-FR" dirty="0">
                <a:cs typeface="Courier New" pitchFamily="49" charset="0"/>
              </a:rPr>
            </a:br>
            <a:r>
              <a:rPr lang="fr-FR" dirty="0">
                <a:cs typeface="Courier New" pitchFamily="49" charset="0"/>
              </a:rPr>
              <a:t>&lt;html </a:t>
            </a:r>
            <a:r>
              <a:rPr lang="fr-FR" dirty="0" err="1">
                <a:cs typeface="Courier New" pitchFamily="49" charset="0"/>
              </a:rPr>
              <a:t>xmlns</a:t>
            </a:r>
            <a:r>
              <a:rPr lang="fr-FR" dirty="0">
                <a:cs typeface="Courier New" pitchFamily="49" charset="0"/>
              </a:rPr>
              <a:t>=</a:t>
            </a:r>
            <a:r>
              <a:rPr lang="fr-FR" dirty="0">
                <a:ea typeface="MS Mincho" pitchFamily="49" charset="-128"/>
              </a:rPr>
              <a:t>"http://www.w3.org/1999/xhtml"&gt; (un exemple de default ns)</a:t>
            </a:r>
          </a:p>
          <a:p>
            <a:pPr lvl="1" eaLnBrk="1" hangingPunct="1"/>
            <a:r>
              <a:rPr lang="fr-FR" dirty="0">
                <a:ea typeface="MS Mincho" pitchFamily="49" charset="-128"/>
              </a:rPr>
              <a:t> </a:t>
            </a:r>
            <a:r>
              <a:rPr lang="fr-FR" dirty="0"/>
              <a:t>Sur le Web, le namespace prend généralement la forme d’une URI ou URN (mais ce n’est pas obligatoire)</a:t>
            </a:r>
          </a:p>
          <a:p>
            <a:pPr lvl="1" eaLnBrk="1" hangingPunct="1"/>
            <a:endParaRPr lang="fr-FR" dirty="0"/>
          </a:p>
          <a:p>
            <a:pPr lvl="1" eaLnBrk="1" hangingPunct="1"/>
            <a:endParaRPr lang="fr-FR" dirty="0"/>
          </a:p>
          <a:p>
            <a:pPr lvl="1" eaLnBrk="1" hangingPunct="1"/>
            <a:endParaRPr lang="fr-FR" dirty="0"/>
          </a:p>
          <a:p>
            <a:pPr eaLnBrk="1" hangingPunct="1"/>
            <a:r>
              <a:rPr lang="fr-FR" dirty="0">
                <a:ea typeface="MS Mincho" pitchFamily="49" charset="-128"/>
              </a:rPr>
              <a:t>Les préfixes</a:t>
            </a:r>
          </a:p>
          <a:p>
            <a:pPr lvl="1" eaLnBrk="1" hangingPunct="1"/>
            <a:r>
              <a:rPr lang="fr-FR" dirty="0"/>
              <a:t> Utilisation des préfixes : </a:t>
            </a:r>
            <a:r>
              <a:rPr lang="fr-FR" b="1" i="1" dirty="0">
                <a:solidFill>
                  <a:srgbClr val="C00000"/>
                </a:solidFill>
              </a:rPr>
              <a:t>&lt;</a:t>
            </a:r>
            <a:r>
              <a:rPr lang="fr-FR" b="1" i="1" dirty="0" err="1">
                <a:solidFill>
                  <a:srgbClr val="C00000"/>
                </a:solidFill>
              </a:rPr>
              <a:t>html:html</a:t>
            </a:r>
            <a:r>
              <a:rPr lang="fr-FR" b="1" i="1" dirty="0">
                <a:solidFill>
                  <a:srgbClr val="C00000"/>
                </a:solidFill>
              </a:rPr>
              <a:t> </a:t>
            </a:r>
            <a:r>
              <a:rPr lang="fr-FR" b="1" i="1" dirty="0" err="1">
                <a:solidFill>
                  <a:srgbClr val="C00000"/>
                </a:solidFill>
              </a:rPr>
              <a:t>xmlns:html</a:t>
            </a:r>
            <a:r>
              <a:rPr lang="fr-FR" b="1" i="1" dirty="0">
                <a:solidFill>
                  <a:srgbClr val="C00000"/>
                </a:solidFill>
              </a:rPr>
              <a:t>="… &lt;</a:t>
            </a:r>
            <a:r>
              <a:rPr lang="fr-FR" b="1" i="1" dirty="0" err="1">
                <a:solidFill>
                  <a:srgbClr val="C00000"/>
                </a:solidFill>
              </a:rPr>
              <a:t>html:head</a:t>
            </a:r>
            <a:r>
              <a:rPr lang="fr-FR" b="1" i="1" dirty="0">
                <a:solidFill>
                  <a:srgbClr val="C00000"/>
                </a:solidFill>
              </a:rPr>
              <a:t>… &lt;</a:t>
            </a:r>
            <a:r>
              <a:rPr lang="fr-FR" b="1" i="1" dirty="0" err="1">
                <a:solidFill>
                  <a:srgbClr val="C00000"/>
                </a:solidFill>
              </a:rPr>
              <a:t>html:body</a:t>
            </a:r>
            <a:r>
              <a:rPr lang="fr-FR" b="1" i="1" dirty="0">
                <a:solidFill>
                  <a:srgbClr val="C00000"/>
                </a:solidFill>
              </a:rPr>
              <a:t>…</a:t>
            </a:r>
          </a:p>
          <a:p>
            <a:pPr lvl="1" eaLnBrk="1" hangingPunct="1"/>
            <a:r>
              <a:rPr lang="fr-FR" dirty="0"/>
              <a:t> Préfixes multiples :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106</a:t>
            </a:fld>
            <a:endParaRPr lang="fr-FR"/>
          </a:p>
        </p:txBody>
      </p:sp>
      <p:sp>
        <p:nvSpPr>
          <p:cNvPr id="117762" name="Rectangle 13"/>
          <p:cNvSpPr>
            <a:spLocks noGrp="1" noChangeArrowheads="1"/>
          </p:cNvSpPr>
          <p:nvPr>
            <p:ph type="sldNum" sz="quarter" idx="4294967295"/>
          </p:nvPr>
        </p:nvSpPr>
        <p:spPr>
          <a:xfrm>
            <a:off x="0" y="6362700"/>
            <a:ext cx="762000" cy="488950"/>
          </a:xfrm>
          <a:prstGeom prst="rect">
            <a:avLst/>
          </a:prstGeom>
          <a:noFill/>
        </p:spPr>
        <p:txBody>
          <a:bodyPr/>
          <a:lstStyle/>
          <a:p>
            <a:fld id="{A0AC3DA4-B1B1-4CC5-96DA-42778C12D9A9}" type="slidenum">
              <a:rPr lang="fr-FR" smtClean="0"/>
              <a:pPr/>
              <a:t>106</a:t>
            </a:fld>
            <a:endParaRPr lang="fr-FR" dirty="0"/>
          </a:p>
        </p:txBody>
      </p:sp>
      <p:sp>
        <p:nvSpPr>
          <p:cNvPr id="7" name="ZoneTexte 6"/>
          <p:cNvSpPr txBox="1"/>
          <p:nvPr/>
        </p:nvSpPr>
        <p:spPr>
          <a:xfrm>
            <a:off x="3143240" y="3714752"/>
            <a:ext cx="4688670" cy="141577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1"/>
            <a:r>
              <a:rPr lang="fr-FR" sz="1200" b="1" i="1" u="sng" dirty="0">
                <a:solidFill>
                  <a:schemeClr val="tx1"/>
                </a:solidFill>
              </a:rPr>
              <a:t>Code XML :</a:t>
            </a:r>
          </a:p>
          <a:p>
            <a:pPr marL="0" lvl="1"/>
            <a:r>
              <a:rPr lang="fr-FR" b="1"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 </a:t>
            </a:r>
            <a:r>
              <a:rPr lang="fr-FR" b="1" i="1" dirty="0" err="1">
                <a:solidFill>
                  <a:schemeClr val="tx1"/>
                </a:solidFill>
              </a:rPr>
              <a:t>xmlns:bk</a:t>
            </a:r>
            <a:r>
              <a:rPr lang="fr-FR" i="1" dirty="0">
                <a:solidFill>
                  <a:schemeClr val="tx1"/>
                </a:solidFill>
              </a:rPr>
              <a:t>="…" </a:t>
            </a:r>
            <a:r>
              <a:rPr lang="fr-FR" b="1" i="1" dirty="0" err="1">
                <a:solidFill>
                  <a:schemeClr val="tx1"/>
                </a:solidFill>
              </a:rPr>
              <a:t>xmlns:isbn</a:t>
            </a:r>
            <a:r>
              <a:rPr lang="fr-FR" i="1" dirty="0">
                <a:solidFill>
                  <a:schemeClr val="tx1"/>
                </a:solidFill>
              </a:rPr>
              <a:t>="…"&gt; </a:t>
            </a:r>
          </a:p>
          <a:p>
            <a:pPr marL="0" lvl="1"/>
            <a:r>
              <a:rPr lang="fr-FR" i="1" dirty="0">
                <a:solidFill>
                  <a:schemeClr val="tx1"/>
                </a:solidFill>
              </a:rPr>
              <a:t>	&lt;</a:t>
            </a:r>
            <a:r>
              <a:rPr lang="fr-FR" b="1" i="1" dirty="0" err="1">
                <a:solidFill>
                  <a:schemeClr val="tx1"/>
                </a:solidFill>
              </a:rPr>
              <a:t>bk:</a:t>
            </a:r>
            <a:r>
              <a:rPr lang="fr-FR" i="1" dirty="0" err="1">
                <a:solidFill>
                  <a:schemeClr val="tx1"/>
                </a:solidFill>
              </a:rPr>
              <a:t>title</a:t>
            </a:r>
            <a:r>
              <a:rPr lang="fr-FR" i="1" dirty="0">
                <a:solidFill>
                  <a:schemeClr val="tx1"/>
                </a:solidFill>
              </a:rPr>
              <a:t>…&gt;… &lt;/</a:t>
            </a:r>
            <a:r>
              <a:rPr lang="fr-FR" b="1" i="1" dirty="0" err="1">
                <a:solidFill>
                  <a:schemeClr val="tx1"/>
                </a:solidFill>
              </a:rPr>
              <a:t>bk:</a:t>
            </a:r>
            <a:r>
              <a:rPr lang="fr-FR" i="1" dirty="0" err="1">
                <a:solidFill>
                  <a:schemeClr val="tx1"/>
                </a:solidFill>
              </a:rPr>
              <a:t>title</a:t>
            </a:r>
            <a:r>
              <a:rPr lang="fr-FR" i="1" dirty="0">
                <a:solidFill>
                  <a:schemeClr val="tx1"/>
                </a:solidFill>
              </a:rPr>
              <a:t>&gt; </a:t>
            </a:r>
          </a:p>
          <a:p>
            <a:pPr marL="0" lvl="1"/>
            <a:r>
              <a:rPr lang="fr-FR" i="1" dirty="0">
                <a:solidFill>
                  <a:schemeClr val="tx1"/>
                </a:solidFill>
              </a:rPr>
              <a:t>	&lt;</a:t>
            </a:r>
            <a:r>
              <a:rPr lang="fr-FR" b="1" i="1" dirty="0" err="1">
                <a:solidFill>
                  <a:schemeClr val="tx1"/>
                </a:solidFill>
              </a:rPr>
              <a:t>isbn:</a:t>
            </a:r>
            <a:r>
              <a:rPr lang="fr-FR" i="1" dirty="0" err="1">
                <a:solidFill>
                  <a:schemeClr val="tx1"/>
                </a:solidFill>
              </a:rPr>
              <a:t>number</a:t>
            </a:r>
            <a:r>
              <a:rPr lang="fr-FR" i="1" dirty="0">
                <a:solidFill>
                  <a:schemeClr val="tx1"/>
                </a:solidFill>
              </a:rPr>
              <a:t>…&gt;… &lt;/</a:t>
            </a:r>
            <a:r>
              <a:rPr lang="fr-FR" b="1" i="1" dirty="0" err="1">
                <a:solidFill>
                  <a:schemeClr val="tx1"/>
                </a:solidFill>
              </a:rPr>
              <a:t>isbn:</a:t>
            </a:r>
            <a:r>
              <a:rPr lang="fr-FR" i="1" dirty="0" err="1">
                <a:solidFill>
                  <a:schemeClr val="tx1"/>
                </a:solidFill>
              </a:rPr>
              <a:t>number</a:t>
            </a:r>
            <a:r>
              <a:rPr lang="fr-FR" i="1" dirty="0">
                <a:solidFill>
                  <a:schemeClr val="tx1"/>
                </a:solidFill>
              </a:rPr>
              <a:t>&gt;</a:t>
            </a:r>
          </a:p>
          <a:p>
            <a:pPr marL="0" lvl="1"/>
            <a:r>
              <a:rPr lang="fr-FR" i="1" dirty="0">
                <a:solidFill>
                  <a:schemeClr val="tx1"/>
                </a:solidFill>
              </a:rPr>
              <a:t>&lt;/</a:t>
            </a:r>
            <a:r>
              <a:rPr lang="fr-FR" b="1" i="1" dirty="0" err="1">
                <a:solidFill>
                  <a:schemeClr val="tx1"/>
                </a:solidFill>
              </a:rPr>
              <a:t>bk:</a:t>
            </a:r>
            <a:r>
              <a:rPr lang="fr-FR" i="1" dirty="0" err="1">
                <a:solidFill>
                  <a:schemeClr val="tx1"/>
                </a:solidFill>
              </a:rPr>
              <a:t>book</a:t>
            </a:r>
            <a:r>
              <a:rPr lang="fr-FR" i="1" dirty="0">
                <a:solidFill>
                  <a:schemeClr val="tx1"/>
                </a:solidFill>
              </a:rPr>
              <a:t>&gt;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AutoShape 1026"/>
          <p:cNvSpPr>
            <a:spLocks noGrp="1" noChangeArrowheads="1"/>
          </p:cNvSpPr>
          <p:nvPr>
            <p:ph type="title"/>
          </p:nvPr>
        </p:nvSpPr>
        <p:spPr/>
        <p:txBody>
          <a:bodyPr>
            <a:normAutofit/>
          </a:bodyPr>
          <a:lstStyle/>
          <a:p>
            <a:r>
              <a:rPr lang="fr-FR" dirty="0"/>
              <a:t>Les espaces de nom</a:t>
            </a:r>
          </a:p>
        </p:txBody>
      </p:sp>
      <p:sp>
        <p:nvSpPr>
          <p:cNvPr id="118788" name="Rectangle 1027"/>
          <p:cNvSpPr>
            <a:spLocks noGrp="1" noChangeArrowheads="1"/>
          </p:cNvSpPr>
          <p:nvPr>
            <p:ph idx="1"/>
          </p:nvPr>
        </p:nvSpPr>
        <p:spPr/>
        <p:txBody>
          <a:bodyPr>
            <a:normAutofit fontScale="70000" lnSpcReduction="20000"/>
          </a:bodyPr>
          <a:lstStyle/>
          <a:p>
            <a:r>
              <a:rPr lang="fr-FR" dirty="0"/>
              <a:t>La portée d'un espace de nom :</a:t>
            </a:r>
          </a:p>
          <a:p>
            <a:pPr lvl="1" eaLnBrk="1" hangingPunct="1"/>
            <a:r>
              <a:rPr lang="fr-FR" dirty="0"/>
              <a:t> Portée (</a:t>
            </a:r>
            <a:r>
              <a:rPr lang="fr-FR" dirty="0" err="1"/>
              <a:t>scoping</a:t>
            </a:r>
            <a:r>
              <a:rPr lang="fr-FR" dirty="0"/>
              <a:t>): de la balise de déclaration à celle de fin (sauf autres zones ns)</a:t>
            </a:r>
          </a:p>
          <a:p>
            <a:pPr lvl="1" eaLnBrk="1" hangingPunct="1"/>
            <a:endParaRPr lang="fr-FR" sz="1400" dirty="0"/>
          </a:p>
          <a:p>
            <a:pPr lvl="1" eaLnBrk="1" hangingPunct="1"/>
            <a:r>
              <a:rPr lang="fr-FR" dirty="0"/>
              <a:t> Default namespace : </a:t>
            </a:r>
          </a:p>
          <a:p>
            <a:pPr lvl="1" eaLnBrk="1" hangingPunct="1"/>
            <a:endParaRPr lang="fr-FR" dirty="0"/>
          </a:p>
          <a:p>
            <a:pPr lvl="2"/>
            <a:r>
              <a:rPr lang="fr-FR" dirty="0"/>
              <a:t>balises préfixées</a:t>
            </a:r>
          </a:p>
          <a:p>
            <a:pPr lvl="2">
              <a:buNone/>
            </a:pPr>
            <a:r>
              <a:rPr lang="fr-FR" dirty="0"/>
              <a:t>	 pas attributs</a:t>
            </a:r>
          </a:p>
          <a:p>
            <a:pPr lvl="1" eaLnBrk="1" hangingPunct="1"/>
            <a:endParaRPr lang="fr-FR" dirty="0"/>
          </a:p>
          <a:p>
            <a:pPr lvl="1" eaLnBrk="1" hangingPunct="1"/>
            <a:endParaRPr lang="fr-FR" dirty="0"/>
          </a:p>
          <a:p>
            <a:pPr lvl="1" eaLnBrk="1" hangingPunct="1"/>
            <a:r>
              <a:rPr lang="fr-FR" dirty="0"/>
              <a:t> Unicité du ns : 2 ns ayant la même valeur sont considérés identiques. </a:t>
            </a:r>
            <a:br>
              <a:rPr lang="fr-FR" dirty="0"/>
            </a:br>
            <a:r>
              <a:rPr lang="fr-FR" dirty="0"/>
              <a:t>ex: </a:t>
            </a:r>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lvl="1" eaLnBrk="1" hangingPunct="1"/>
            <a:endParaRPr lang="fr-FR" dirty="0"/>
          </a:p>
          <a:p>
            <a:pPr marL="2771775" lvl="3" indent="-200025"/>
            <a:r>
              <a:rPr lang="fr-FR" dirty="0"/>
              <a:t>(a non-préfixé car attribut)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107</a:t>
            </a:fld>
            <a:endParaRPr lang="fr-FR"/>
          </a:p>
        </p:txBody>
      </p:sp>
      <p:sp>
        <p:nvSpPr>
          <p:cNvPr id="118786" name="Rectangle 13"/>
          <p:cNvSpPr>
            <a:spLocks noGrp="1" noChangeArrowheads="1"/>
          </p:cNvSpPr>
          <p:nvPr>
            <p:ph type="sldNum" sz="quarter" idx="4294967295"/>
          </p:nvPr>
        </p:nvSpPr>
        <p:spPr>
          <a:xfrm>
            <a:off x="0" y="6362700"/>
            <a:ext cx="762000" cy="488950"/>
          </a:xfrm>
          <a:prstGeom prst="rect">
            <a:avLst/>
          </a:prstGeom>
          <a:noFill/>
        </p:spPr>
        <p:txBody>
          <a:bodyPr/>
          <a:lstStyle/>
          <a:p>
            <a:fld id="{99FCC7CA-2E95-4CD6-B710-24D3F1722910}" type="slidenum">
              <a:rPr lang="fr-FR" smtClean="0"/>
              <a:pPr/>
              <a:t>107</a:t>
            </a:fld>
            <a:endParaRPr lang="fr-FR"/>
          </a:p>
        </p:txBody>
      </p:sp>
      <p:sp>
        <p:nvSpPr>
          <p:cNvPr id="7" name="ZoneTexte 6"/>
          <p:cNvSpPr txBox="1"/>
          <p:nvPr/>
        </p:nvSpPr>
        <p:spPr>
          <a:xfrm>
            <a:off x="3707904" y="2564904"/>
            <a:ext cx="5328592"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i="1" dirty="0"/>
              <a:t>&lt;book </a:t>
            </a:r>
            <a:r>
              <a:rPr lang="fr-FR" b="1" i="1" dirty="0" err="1"/>
              <a:t>xmlns</a:t>
            </a:r>
            <a:r>
              <a:rPr lang="fr-FR" i="1" dirty="0"/>
              <a:t>="…" </a:t>
            </a:r>
            <a:r>
              <a:rPr lang="fr-FR" b="1" i="1" dirty="0" err="1"/>
              <a:t>xmlns:isbn</a:t>
            </a:r>
            <a:r>
              <a:rPr lang="fr-FR" i="1" dirty="0"/>
              <a:t>="…"&gt; </a:t>
            </a:r>
          </a:p>
          <a:p>
            <a:r>
              <a:rPr lang="fr-FR" i="1" dirty="0"/>
              <a:t>	&lt;</a:t>
            </a:r>
            <a:r>
              <a:rPr lang="fr-FR" i="1" dirty="0" err="1"/>
              <a:t>title</a:t>
            </a:r>
            <a:r>
              <a:rPr lang="fr-FR" i="1" dirty="0"/>
              <a:t>…&gt;… &lt;/</a:t>
            </a:r>
            <a:r>
              <a:rPr lang="fr-FR" i="1" dirty="0" err="1"/>
              <a:t>title</a:t>
            </a:r>
            <a:r>
              <a:rPr lang="fr-FR" i="1" dirty="0"/>
              <a:t>&gt; </a:t>
            </a:r>
          </a:p>
          <a:p>
            <a:r>
              <a:rPr lang="fr-FR" i="1" dirty="0"/>
              <a:t>	&lt;</a:t>
            </a:r>
            <a:r>
              <a:rPr lang="fr-FR" b="1" i="1" dirty="0" err="1"/>
              <a:t>isbn:</a:t>
            </a:r>
            <a:r>
              <a:rPr lang="fr-FR" i="1" dirty="0" err="1"/>
              <a:t>number</a:t>
            </a:r>
            <a:r>
              <a:rPr lang="fr-FR" i="1" dirty="0"/>
              <a:t>…&gt;… &lt;/</a:t>
            </a:r>
            <a:r>
              <a:rPr lang="fr-FR" b="1" i="1" dirty="0" err="1"/>
              <a:t>isbn:</a:t>
            </a:r>
            <a:r>
              <a:rPr lang="fr-FR" i="1" dirty="0" err="1"/>
              <a:t>number</a:t>
            </a:r>
            <a:r>
              <a:rPr lang="fr-FR" i="1" dirty="0"/>
              <a:t>&gt;</a:t>
            </a:r>
          </a:p>
          <a:p>
            <a:r>
              <a:rPr lang="fr-FR" i="1" dirty="0"/>
              <a:t>&lt;/book&gt;</a:t>
            </a:r>
            <a:endParaRPr lang="fr-FR" dirty="0"/>
          </a:p>
        </p:txBody>
      </p:sp>
      <p:sp>
        <p:nvSpPr>
          <p:cNvPr id="8" name="Rectangle 7"/>
          <p:cNvSpPr/>
          <p:nvPr/>
        </p:nvSpPr>
        <p:spPr>
          <a:xfrm>
            <a:off x="539552" y="4809926"/>
            <a:ext cx="799288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t>&lt;x </a:t>
            </a:r>
            <a:r>
              <a:rPr lang="fr-FR" b="1" i="1" dirty="0"/>
              <a:t>xmlns:ns1</a:t>
            </a:r>
            <a:r>
              <a:rPr lang="fr-FR" i="1" dirty="0"/>
              <a:t>="http://www.w3.org" </a:t>
            </a:r>
            <a:r>
              <a:rPr lang="fr-FR" b="1" i="1" dirty="0"/>
              <a:t>xmlns:ns2</a:t>
            </a:r>
            <a:r>
              <a:rPr lang="fr-FR" i="1" dirty="0"/>
              <a:t>=</a:t>
            </a:r>
            <a:r>
              <a:rPr lang="fr-FR" i="1" dirty="0">
                <a:hlinkClick r:id="rId3"/>
              </a:rPr>
              <a:t>http://www.w3.org</a:t>
            </a:r>
            <a:r>
              <a:rPr lang="fr-FR" i="1" dirty="0"/>
              <a:t> &gt;</a:t>
            </a:r>
            <a:br>
              <a:rPr lang="fr-FR" i="1" dirty="0"/>
            </a:br>
            <a:r>
              <a:rPr lang="fr-FR" i="1" dirty="0"/>
              <a:t>&lt;</a:t>
            </a:r>
            <a:r>
              <a:rPr lang="fr-FR" i="1" dirty="0" err="1"/>
              <a:t>bad</a:t>
            </a:r>
            <a:r>
              <a:rPr lang="fr-FR" i="1" dirty="0"/>
              <a:t> </a:t>
            </a:r>
            <a:r>
              <a:rPr lang="fr-FR" b="1" i="1" dirty="0"/>
              <a:t>ns1:a</a:t>
            </a:r>
            <a:r>
              <a:rPr lang="fr-FR" i="1" dirty="0"/>
              <a:t>="1" </a:t>
            </a:r>
            <a:r>
              <a:rPr lang="fr-FR" b="1" i="1" dirty="0"/>
              <a:t>ns2:a</a:t>
            </a:r>
            <a:r>
              <a:rPr lang="fr-FR" i="1" dirty="0"/>
              <a:t>="2" /&gt;</a:t>
            </a:r>
          </a:p>
          <a:p>
            <a:r>
              <a:rPr lang="fr-FR" i="1" dirty="0"/>
              <a:t>&lt;good </a:t>
            </a:r>
            <a:r>
              <a:rPr lang="fr-FR" b="1" i="1" dirty="0"/>
              <a:t>a</a:t>
            </a:r>
            <a:r>
              <a:rPr lang="fr-FR" i="1" dirty="0"/>
              <a:t>="1" </a:t>
            </a:r>
            <a:r>
              <a:rPr lang="fr-FR" b="1" i="1" dirty="0"/>
              <a:t>ns2:a</a:t>
            </a:r>
            <a:r>
              <a:rPr lang="fr-FR" i="1" dirty="0"/>
              <a:t>="2" /&gt; </a:t>
            </a:r>
            <a:endParaRPr lang="fr-F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AutoShape 2"/>
          <p:cNvSpPr>
            <a:spLocks noGrp="1" noChangeArrowheads="1"/>
          </p:cNvSpPr>
          <p:nvPr>
            <p:ph type="title"/>
          </p:nvPr>
        </p:nvSpPr>
        <p:spPr/>
        <p:txBody>
          <a:bodyPr>
            <a:normAutofit/>
          </a:bodyPr>
          <a:lstStyle/>
          <a:p>
            <a:r>
              <a:rPr lang="fr-FR" dirty="0"/>
              <a:t>Les espaces de nom</a:t>
            </a:r>
          </a:p>
        </p:txBody>
      </p:sp>
      <p:sp>
        <p:nvSpPr>
          <p:cNvPr id="119812" name="Rectangle 3"/>
          <p:cNvSpPr>
            <a:spLocks noGrp="1" noChangeArrowheads="1"/>
          </p:cNvSpPr>
          <p:nvPr>
            <p:ph idx="1"/>
          </p:nvPr>
        </p:nvSpPr>
        <p:spPr/>
        <p:txBody>
          <a:bodyPr>
            <a:normAutofit lnSpcReduction="10000"/>
          </a:bodyPr>
          <a:lstStyle/>
          <a:p>
            <a:r>
              <a:rPr lang="fr-FR" dirty="0"/>
              <a:t>Choisir le NS par défaut</a:t>
            </a:r>
          </a:p>
          <a:p>
            <a:pPr lvl="1"/>
            <a:endParaRPr lang="fr-FR" dirty="0"/>
          </a:p>
          <a:p>
            <a:pPr lvl="1"/>
            <a:r>
              <a:rPr lang="fr-FR" dirty="0"/>
              <a:t> attention au choix du NS par défaut, il n'est pas anodin</a:t>
            </a:r>
          </a:p>
          <a:p>
            <a:pPr lvl="1"/>
            <a:endParaRPr lang="fr-FR" dirty="0"/>
          </a:p>
          <a:p>
            <a:pPr lvl="1"/>
            <a:r>
              <a:rPr lang="fr-FR" dirty="0"/>
              <a:t> il est préférable de l'appliquer au document de sortie final en cas de transformation</a:t>
            </a:r>
          </a:p>
          <a:p>
            <a:pPr lvl="1"/>
            <a:endParaRPr lang="fr-FR" dirty="0"/>
          </a:p>
          <a:p>
            <a:pPr lvl="1"/>
            <a:r>
              <a:rPr lang="fr-FR" dirty="0"/>
              <a:t> ou, certains parseurs ne gérant pas bien les espaces de nom, il est préférable d'appliquer le NS par défaut à ce parseur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108</a:t>
            </a:fld>
            <a:endParaRPr lang="fr-F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30" name="AutoShape 2"/>
          <p:cNvSpPr>
            <a:spLocks noGrp="1" noChangeArrowheads="1"/>
          </p:cNvSpPr>
          <p:nvPr>
            <p:ph type="title"/>
          </p:nvPr>
        </p:nvSpPr>
        <p:spPr/>
        <p:txBody>
          <a:bodyPr/>
          <a:lstStyle/>
          <a:p>
            <a:pPr eaLnBrk="1" hangingPunct="1"/>
            <a:r>
              <a:rPr lang="fr-FR"/>
              <a:t>Conclusion</a:t>
            </a:r>
          </a:p>
        </p:txBody>
      </p:sp>
      <p:sp>
        <p:nvSpPr>
          <p:cNvPr id="125133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Dans cette partie :</a:t>
            </a:r>
          </a:p>
          <a:p>
            <a:pPr lvl="1" eaLnBrk="1" hangingPunct="1"/>
            <a:endParaRPr lang="fr-FR">
              <a:ea typeface="MS Mincho" pitchFamily="49" charset="-128"/>
            </a:endParaRPr>
          </a:p>
          <a:p>
            <a:pPr lvl="1" eaLnBrk="1" hangingPunct="1"/>
            <a:r>
              <a:rPr lang="fr-FR">
                <a:ea typeface="MS Mincho" pitchFamily="49" charset="-128"/>
              </a:rPr>
              <a:t> Vous avez acquis des connaissances de base sur XML et ses langages de structuration, les parseurs et les modèles de conception</a:t>
            </a:r>
          </a:p>
          <a:p>
            <a:pPr lvl="1" eaLnBrk="1" hangingPunct="1"/>
            <a:endParaRPr lang="fr-FR">
              <a:ea typeface="MS Mincho" pitchFamily="49" charset="-128"/>
            </a:endParaRPr>
          </a:p>
          <a:p>
            <a:pPr lvl="1" eaLnBrk="1" hangingPunct="1"/>
            <a:r>
              <a:rPr lang="fr-FR">
                <a:ea typeface="MS Mincho" pitchFamily="49" charset="-128"/>
              </a:rPr>
              <a:t> Vous connaissez désormais l'importance des schémas et ce à quoi ils servent</a:t>
            </a:r>
          </a:p>
          <a:p>
            <a:pPr lvl="1" eaLnBrk="1" hangingPunct="1"/>
            <a:endParaRPr lang="fr-FR">
              <a:ea typeface="MS Mincho" pitchFamily="49" charset="-128"/>
            </a:endParaRPr>
          </a:p>
          <a:p>
            <a:pPr lvl="1" eaLnBrk="1" hangingPunct="1"/>
            <a:r>
              <a:rPr lang="fr-FR">
                <a:ea typeface="MS Mincho" pitchFamily="49" charset="-128"/>
              </a:rPr>
              <a:t> Vous savez lire, rédiger et étendre une DTD et un schéma XML et avez appris à valider des documents XML selon une grammaire donnée</a:t>
            </a:r>
          </a:p>
          <a:p>
            <a:pPr lvl="1" eaLnBrk="1" hangingPunct="1"/>
            <a:endParaRPr lang="fr-FR">
              <a:ea typeface="MS Mincho" pitchFamily="49" charset="-128"/>
            </a:endParaRPr>
          </a:p>
          <a:p>
            <a:pPr lvl="1" eaLnBrk="1" hangingPunct="1"/>
            <a:r>
              <a:rPr lang="fr-FR">
                <a:ea typeface="MS Mincho" pitchFamily="49" charset="-128"/>
              </a:rPr>
              <a:t> Vous avez acquis des connaissances de base sur les espaces de noms et savez créer des documents utilisant plusieurs vocabulaires différents</a:t>
            </a:r>
          </a:p>
        </p:txBody>
      </p:sp>
      <p:sp>
        <p:nvSpPr>
          <p:cNvPr id="5" name="Rectangle 13"/>
          <p:cNvSpPr>
            <a:spLocks noGrp="1" noChangeArrowheads="1"/>
          </p:cNvSpPr>
          <p:nvPr>
            <p:ph type="sldNum" sz="quarter" idx="12"/>
          </p:nvPr>
        </p:nvSpPr>
        <p:spPr>
          <a:ln/>
        </p:spPr>
        <p:txBody>
          <a:bodyPr/>
          <a:lstStyle/>
          <a:p>
            <a:pPr>
              <a:defRPr/>
            </a:pPr>
            <a:fld id="{D4E5E356-C82B-4330-9126-FE5F93AC86A1}" type="slidenum">
              <a:rPr lang="fr-FR"/>
              <a:pPr>
                <a:defRPr/>
              </a:pPr>
              <a:t>109</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AutoShape 2050"/>
          <p:cNvSpPr>
            <a:spLocks noGrp="1" noChangeArrowheads="1"/>
          </p:cNvSpPr>
          <p:nvPr>
            <p:ph type="title"/>
          </p:nvPr>
        </p:nvSpPr>
        <p:spPr/>
        <p:txBody>
          <a:bodyPr/>
          <a:lstStyle/>
          <a:p>
            <a:pPr eaLnBrk="1" hangingPunct="1"/>
            <a:r>
              <a:rPr lang="fr-FR"/>
              <a:t>Qu'est-ce que le XML ?</a:t>
            </a:r>
          </a:p>
        </p:txBody>
      </p:sp>
      <p:sp>
        <p:nvSpPr>
          <p:cNvPr id="1108995" name="Rectangle 2051"/>
          <p:cNvSpPr>
            <a:spLocks noGrp="1" noChangeArrowheads="1"/>
          </p:cNvSpPr>
          <p:nvPr>
            <p:ph idx="1"/>
          </p:nvPr>
        </p:nvSpPr>
        <p:spPr/>
        <p:txBody>
          <a:bodyPr/>
          <a:lstStyle/>
          <a:p>
            <a:r>
              <a:rPr lang="fr-FR"/>
              <a:t>Structure arborescente en XML</a:t>
            </a:r>
          </a:p>
          <a:p>
            <a:pPr lvl="1"/>
            <a:r>
              <a:rPr lang="fr-FR"/>
              <a:t> les nœuds</a:t>
            </a:r>
          </a:p>
        </p:txBody>
      </p:sp>
      <p:sp>
        <p:nvSpPr>
          <p:cNvPr id="7" name="Rectangle 13"/>
          <p:cNvSpPr>
            <a:spLocks noGrp="1" noChangeArrowheads="1"/>
          </p:cNvSpPr>
          <p:nvPr>
            <p:ph type="sldNum" sz="quarter" idx="12"/>
          </p:nvPr>
        </p:nvSpPr>
        <p:spPr>
          <a:ln/>
        </p:spPr>
        <p:txBody>
          <a:bodyPr>
            <a:normAutofit/>
          </a:bodyPr>
          <a:lstStyle/>
          <a:p>
            <a:pPr>
              <a:defRPr/>
            </a:pPr>
            <a:fld id="{95BF92DE-F276-4F04-93B5-573C53B62CFE}" type="slidenum">
              <a:rPr lang="fr-FR"/>
              <a:pPr>
                <a:defRPr/>
              </a:pPr>
              <a:t>11</a:t>
            </a:fld>
            <a:endParaRPr lang="fr-FR"/>
          </a:p>
        </p:txBody>
      </p:sp>
      <p:pic>
        <p:nvPicPr>
          <p:cNvPr id="1108997" name="Picture 2053" descr="C:\Work\01it\Cli\Orsys\Cours\CAX\_img\arbreXML.jpg"/>
          <p:cNvPicPr>
            <a:picLocks noChangeAspect="1" noChangeArrowheads="1"/>
          </p:cNvPicPr>
          <p:nvPr/>
        </p:nvPicPr>
        <p:blipFill>
          <a:blip r:embed="rId3" cstate="print"/>
          <a:srcRect/>
          <a:stretch>
            <a:fillRect/>
          </a:stretch>
        </p:blipFill>
        <p:spPr bwMode="auto">
          <a:xfrm>
            <a:off x="773723" y="3288323"/>
            <a:ext cx="8370277" cy="3118338"/>
          </a:xfrm>
          <a:prstGeom prst="rect">
            <a:avLst/>
          </a:prstGeom>
          <a:noFill/>
        </p:spPr>
      </p:pic>
    </p:spTree>
    <p:extLst>
      <p:ext uri="{BB962C8B-B14F-4D97-AF65-F5344CB8AC3E}">
        <p14:creationId xmlns:p14="http://schemas.microsoft.com/office/powerpoint/2010/main" val="29475437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2"/>
            </a:pPr>
            <a:r>
              <a:rPr lang="fr-FR" dirty="0"/>
              <a:t>CSS</a:t>
            </a:r>
          </a:p>
        </p:txBody>
      </p:sp>
      <p:sp>
        <p:nvSpPr>
          <p:cNvPr id="5" name="Espace réservé du texte 2"/>
          <p:cNvSpPr>
            <a:spLocks noGrp="1"/>
          </p:cNvSpPr>
          <p:nvPr>
            <p:ph type="body" idx="1"/>
          </p:nvPr>
        </p:nvSpPr>
        <p:spPr>
          <a:xfrm>
            <a:off x="722313" y="1000108"/>
            <a:ext cx="7772400" cy="3406793"/>
          </a:xfrm>
        </p:spPr>
        <p:txBody>
          <a:bodyPr>
            <a:normAutofit/>
          </a:bodyPr>
          <a:lstStyle/>
          <a:p>
            <a:pPr marL="400050" indent="-400050">
              <a:buFont typeface="Wingdings" pitchFamily="2" charset="2"/>
              <a:buChar char="q"/>
            </a:pPr>
            <a:r>
              <a:rPr lang="fr-FR" sz="1400" dirty="0"/>
              <a:t>Introduction          </a:t>
            </a:r>
          </a:p>
          <a:p>
            <a:pPr marL="400050" indent="-400050">
              <a:buFont typeface="Wingdings" pitchFamily="2" charset="2"/>
              <a:buChar char="q"/>
            </a:pPr>
            <a:r>
              <a:rPr lang="fr-FR" sz="1400" dirty="0"/>
              <a:t>Syntaxe	</a:t>
            </a:r>
          </a:p>
          <a:p>
            <a:pPr marL="400050" indent="-400050">
              <a:buFont typeface="Wingdings" pitchFamily="2" charset="2"/>
              <a:buChar char="q"/>
            </a:pPr>
            <a:r>
              <a:rPr lang="fr-FR" sz="1400" dirty="0"/>
              <a:t>Liaison  </a:t>
            </a:r>
            <a:r>
              <a:rPr lang="fr-FR" sz="1400" dirty="0" err="1"/>
              <a:t>xml</a:t>
            </a:r>
            <a:r>
              <a:rPr lang="fr-FR" sz="1400" dirty="0"/>
              <a:t>	</a:t>
            </a:r>
          </a:p>
          <a:p>
            <a:pPr marL="400050" indent="-400050">
              <a:buFont typeface="Wingdings" pitchFamily="2" charset="2"/>
              <a:buChar char="q"/>
            </a:pPr>
            <a:r>
              <a:rPr lang="fr-FR" sz="1400" dirty="0"/>
              <a:t> Disposition</a:t>
            </a:r>
          </a:p>
          <a:p>
            <a:pPr marL="400050" indent="-400050">
              <a:buFont typeface="Wingdings" pitchFamily="2" charset="2"/>
              <a:buChar char="q"/>
            </a:pPr>
            <a:r>
              <a:rPr lang="fr-FR" sz="1400" dirty="0"/>
              <a:t>Sélecteur</a:t>
            </a:r>
            <a:endParaRPr lang="fr-FR" sz="1400" i="1" dirty="0"/>
          </a:p>
          <a:p>
            <a:pPr marL="400050" indent="-400050">
              <a:buFont typeface="Wingdings" pitchFamily="2" charset="2"/>
              <a:buChar char="q"/>
            </a:pPr>
            <a:r>
              <a:rPr lang="fr-FR" sz="1400" dirty="0"/>
              <a:t>Héritage</a:t>
            </a:r>
            <a:endParaRPr lang="fr-FR" sz="1400" i="1" dirty="0"/>
          </a:p>
          <a:p>
            <a:pPr marL="400050" indent="-400050">
              <a:buFont typeface="Wingdings" pitchFamily="2" charset="2"/>
              <a:buChar char="q"/>
            </a:pPr>
            <a:r>
              <a:rPr lang="fr-FR" sz="1400" i="1" dirty="0"/>
              <a:t>Types de propriétés</a:t>
            </a:r>
          </a:p>
          <a:p>
            <a:pPr marL="400050" indent="-400050">
              <a:buFont typeface="Wingdings" pitchFamily="2" charset="2"/>
              <a:buChar char="q"/>
            </a:pPr>
            <a:r>
              <a:rPr lang="fr-FR" sz="1400" dirty="0"/>
              <a:t> Propriétés	</a:t>
            </a:r>
            <a:endParaRPr lang="fr-FR" sz="1400" i="1" dirty="0"/>
          </a:p>
          <a:p>
            <a:pPr marL="1040130" lvl="1" indent="-400050">
              <a:buClr>
                <a:schemeClr val="tx1"/>
              </a:buClr>
              <a:buFont typeface="Wingdings" pitchFamily="2" charset="2"/>
              <a:buChar char="q"/>
            </a:pPr>
            <a:r>
              <a:rPr lang="fr-FR" sz="1400" i="1" dirty="0"/>
              <a:t>Disposition</a:t>
            </a:r>
          </a:p>
          <a:p>
            <a:pPr marL="1040130" lvl="1" indent="-400050">
              <a:buClr>
                <a:schemeClr val="tx1"/>
              </a:buClr>
              <a:buFont typeface="Wingdings" pitchFamily="2" charset="2"/>
              <a:buChar char="q"/>
            </a:pPr>
            <a:r>
              <a:rPr lang="fr-FR" sz="1400" i="1" dirty="0"/>
              <a:t>Unités</a:t>
            </a:r>
          </a:p>
          <a:p>
            <a:pPr marL="1040130" lvl="1" indent="-400050">
              <a:buClr>
                <a:schemeClr val="tx1"/>
              </a:buClr>
              <a:buFont typeface="Wingdings" pitchFamily="2" charset="2"/>
              <a:buChar char="q"/>
            </a:pPr>
            <a:r>
              <a:rPr lang="fr-FR" sz="1400" i="1" dirty="0"/>
              <a:t>Couleurs</a:t>
            </a:r>
          </a:p>
          <a:p>
            <a:pPr marL="1040130" lvl="1" indent="-400050">
              <a:buClr>
                <a:schemeClr val="tx1"/>
              </a:buClr>
              <a:buFont typeface="Wingdings" pitchFamily="2" charset="2"/>
              <a:buChar char="q"/>
            </a:pPr>
            <a:r>
              <a:rPr lang="fr-FR" sz="1400" i="1" dirty="0"/>
              <a:t>Texte</a:t>
            </a:r>
          </a:p>
          <a:p>
            <a:pPr marL="400050" indent="-400050">
              <a:buFont typeface="Wingdings" pitchFamily="2" charset="2"/>
              <a:buChar char="q"/>
            </a:pPr>
            <a:r>
              <a:rPr lang="fr-FR" sz="1400" dirty="0"/>
              <a:t> Limites CSS</a:t>
            </a:r>
            <a:endParaRPr lang="fr-FR" sz="1400" i="1" dirty="0"/>
          </a:p>
          <a:p>
            <a:pPr marL="400050" indent="-400050"/>
            <a:endParaRPr lang="fr-FR" sz="1400" i="1" dirty="0"/>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110</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AutoShape 2"/>
          <p:cNvSpPr>
            <a:spLocks noGrp="1" noChangeArrowheads="1"/>
          </p:cNvSpPr>
          <p:nvPr>
            <p:ph type="title"/>
          </p:nvPr>
        </p:nvSpPr>
        <p:spPr/>
        <p:txBody>
          <a:bodyPr>
            <a:normAutofit/>
          </a:bodyPr>
          <a:lstStyle/>
          <a:p>
            <a:pPr eaLnBrk="1" hangingPunct="1"/>
            <a:r>
              <a:rPr lang="fr-FR" dirty="0" err="1"/>
              <a:t>Css</a:t>
            </a:r>
            <a:r>
              <a:rPr lang="fr-FR" dirty="0"/>
              <a:t> Introduction</a:t>
            </a:r>
          </a:p>
        </p:txBody>
      </p:sp>
      <p:sp>
        <p:nvSpPr>
          <p:cNvPr id="131076"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Qu’est-ce qu’un CSS</a:t>
            </a:r>
          </a:p>
          <a:p>
            <a:pPr lvl="1" eaLnBrk="1" hangingPunct="1"/>
            <a:r>
              <a:rPr lang="fr-FR" dirty="0">
                <a:ea typeface="MS Mincho" pitchFamily="49" charset="-128"/>
              </a:rPr>
              <a:t> CSS (feuilles de style en cascade) langage de présentation applicable en cascade ! (c'est la technologie de mise en page utilisée initialement par XML)</a:t>
            </a:r>
          </a:p>
          <a:p>
            <a:pPr lvl="1" eaLnBrk="1" hangingPunct="1"/>
            <a:r>
              <a:rPr lang="fr-FR" dirty="0">
                <a:ea typeface="MS Mincho" pitchFamily="49" charset="-128"/>
              </a:rPr>
              <a:t> Principe de séparation du contenu et de la mise en forme (plus accessible, pratique et rapide)</a:t>
            </a:r>
          </a:p>
          <a:p>
            <a:pPr lvl="1" eaLnBrk="1" hangingPunct="1"/>
            <a:r>
              <a:rPr lang="fr-FR" dirty="0">
                <a:ea typeface="MS Mincho" pitchFamily="49" charset="-128"/>
              </a:rPr>
              <a:t> Les CSS externes liées (</a:t>
            </a:r>
            <a:r>
              <a:rPr lang="fr-FR" dirty="0" err="1">
                <a:ea typeface="MS Mincho" pitchFamily="49" charset="-128"/>
              </a:rPr>
              <a:t>link</a:t>
            </a:r>
            <a:r>
              <a:rPr lang="fr-FR" dirty="0">
                <a:ea typeface="MS Mincho" pitchFamily="49" charset="-128"/>
              </a:rPr>
              <a:t>), intégrées (</a:t>
            </a:r>
            <a:r>
              <a:rPr lang="fr-FR" dirty="0" err="1">
                <a:ea typeface="MS Mincho" pitchFamily="49" charset="-128"/>
              </a:rPr>
              <a:t>head</a:t>
            </a:r>
            <a:r>
              <a:rPr lang="fr-FR" dirty="0">
                <a:ea typeface="MS Mincho" pitchFamily="49" charset="-128"/>
              </a:rPr>
              <a:t>) ou </a:t>
            </a:r>
            <a:r>
              <a:rPr lang="fr-FR" dirty="0" err="1">
                <a:ea typeface="MS Mincho" pitchFamily="49" charset="-128"/>
              </a:rPr>
              <a:t>inline</a:t>
            </a:r>
            <a:r>
              <a:rPr lang="fr-FR" dirty="0">
                <a:ea typeface="MS Mincho" pitchFamily="49" charset="-128"/>
              </a:rPr>
              <a:t> ou spécifiées côté client (accessibilité des personnes handicapées)</a:t>
            </a:r>
          </a:p>
          <a:p>
            <a:pPr lvl="1" eaLnBrk="1" hangingPunct="1"/>
            <a:r>
              <a:rPr lang="fr-FR" dirty="0">
                <a:ea typeface="MS Mincho" pitchFamily="49" charset="-128"/>
              </a:rPr>
              <a:t> Syntaxe, issue de </a:t>
            </a:r>
            <a:r>
              <a:rPr lang="fr-FR" dirty="0" err="1">
                <a:ea typeface="MS Mincho" pitchFamily="49" charset="-128"/>
              </a:rPr>
              <a:t>javascript</a:t>
            </a:r>
            <a:r>
              <a:rPr lang="fr-FR" dirty="0">
                <a:ea typeface="MS Mincho" pitchFamily="49" charset="-128"/>
              </a:rPr>
              <a:t>, est simple.</a:t>
            </a:r>
          </a:p>
          <a:p>
            <a:pPr eaLnBrk="1" hangingPunct="1"/>
            <a:endParaRPr lang="fr-FR" dirty="0">
              <a:ea typeface="MS Mincho" pitchFamily="49" charset="-128"/>
            </a:endParaRPr>
          </a:p>
          <a:p>
            <a:pPr eaLnBrk="1" hangingPunct="1"/>
            <a:r>
              <a:rPr lang="fr-FR" dirty="0">
                <a:ea typeface="MS Mincho" pitchFamily="49" charset="-128"/>
              </a:rPr>
              <a:t>Utilité des CSS</a:t>
            </a:r>
          </a:p>
          <a:p>
            <a:pPr lvl="1" eaLnBrk="1" hangingPunct="1"/>
            <a:r>
              <a:rPr lang="fr-FR" dirty="0">
                <a:ea typeface="MS Mincho" pitchFamily="49" charset="-128"/>
              </a:rPr>
              <a:t> Réutilisation des mises en forme existantes facilement et rapidement, changement complet d’apparence simplement en changeant les CSS</a:t>
            </a:r>
          </a:p>
          <a:p>
            <a:pPr lvl="1" eaLnBrk="1" hangingPunct="1"/>
            <a:r>
              <a:rPr lang="fr-FR" dirty="0">
                <a:ea typeface="MS Mincho" pitchFamily="49" charset="-128"/>
              </a:rPr>
              <a:t> Donc économie de BP car le formatage n’est pas défini pour chaque élément</a:t>
            </a:r>
          </a:p>
          <a:p>
            <a:pPr lvl="1" eaLnBrk="1" hangingPunct="1"/>
            <a:r>
              <a:rPr lang="fr-FR" dirty="0">
                <a:ea typeface="MS Mincho" pitchFamily="49" charset="-128"/>
              </a:rPr>
              <a:t> Homogénéisation et cohérence de la présentation du site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111</a:t>
            </a:fld>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AutoShape 2"/>
          <p:cNvSpPr>
            <a:spLocks noGrp="1" noChangeArrowheads="1"/>
          </p:cNvSpPr>
          <p:nvPr>
            <p:ph type="title"/>
          </p:nvPr>
        </p:nvSpPr>
        <p:spPr/>
        <p:txBody>
          <a:bodyPr>
            <a:normAutofit/>
          </a:bodyPr>
          <a:lstStyle/>
          <a:p>
            <a:pPr eaLnBrk="1" hangingPunct="1"/>
            <a:r>
              <a:rPr lang="fr-FR" dirty="0"/>
              <a:t>Syntaxe Css</a:t>
            </a:r>
          </a:p>
        </p:txBody>
      </p:sp>
      <p:sp>
        <p:nvSpPr>
          <p:cNvPr id="132100" name="Rectangle 3"/>
          <p:cNvSpPr>
            <a:spLocks noGrp="1" noChangeArrowheads="1"/>
          </p:cNvSpPr>
          <p:nvPr>
            <p:ph idx="1"/>
          </p:nvPr>
        </p:nvSpPr>
        <p:spPr/>
        <p:txBody>
          <a:bodyPr>
            <a:normAutofit fontScale="77500" lnSpcReduction="20000"/>
          </a:bodyPr>
          <a:lstStyle/>
          <a:p>
            <a:r>
              <a:rPr lang="fr-FR" dirty="0"/>
              <a:t>Syntaxe de Base</a:t>
            </a:r>
          </a:p>
          <a:p>
            <a:pPr lvl="1"/>
            <a:r>
              <a:rPr lang="fr-FR" dirty="0"/>
              <a:t> </a:t>
            </a:r>
            <a:r>
              <a:rPr lang="fr-FR" dirty="0">
                <a:ea typeface="MS Mincho" pitchFamily="49" charset="-128"/>
              </a:rPr>
              <a:t>sélecteur { propriété: valeur; }</a:t>
            </a:r>
          </a:p>
          <a:p>
            <a:pPr lvl="1"/>
            <a:endParaRPr lang="fr-FR" dirty="0">
              <a:ea typeface="MS Mincho" pitchFamily="49" charset="-128"/>
            </a:endParaRPr>
          </a:p>
          <a:p>
            <a:r>
              <a:rPr lang="fr-FR" dirty="0"/>
              <a:t>Sélecteurs multiples</a:t>
            </a:r>
          </a:p>
          <a:p>
            <a:pPr lvl="1"/>
            <a:endParaRPr lang="fr-FR" dirty="0"/>
          </a:p>
          <a:p>
            <a:pPr lvl="1"/>
            <a:endParaRPr lang="fr-FR" dirty="0"/>
          </a:p>
          <a:p>
            <a:pPr lvl="1"/>
            <a:endParaRPr lang="fr-FR" dirty="0"/>
          </a:p>
          <a:p>
            <a:pPr lvl="1"/>
            <a:endParaRPr lang="fr-FR" dirty="0"/>
          </a:p>
          <a:p>
            <a:pPr lvl="1"/>
            <a:endParaRPr lang="fr-FR" dirty="0"/>
          </a:p>
          <a:p>
            <a:r>
              <a:rPr lang="fr-FR" dirty="0"/>
              <a:t>Encapsulation des éléments</a:t>
            </a:r>
          </a:p>
          <a:p>
            <a:endParaRPr lang="fr-FR" dirty="0"/>
          </a:p>
          <a:p>
            <a:endParaRPr lang="fr-FR" dirty="0"/>
          </a:p>
          <a:p>
            <a:endParaRPr lang="fr-FR" dirty="0"/>
          </a:p>
          <a:p>
            <a:pPr>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112</a:t>
            </a:fld>
            <a:endParaRPr lang="fr-FR"/>
          </a:p>
        </p:txBody>
      </p:sp>
      <p:sp>
        <p:nvSpPr>
          <p:cNvPr id="5" name="ZoneTexte 4"/>
          <p:cNvSpPr txBox="1"/>
          <p:nvPr/>
        </p:nvSpPr>
        <p:spPr>
          <a:xfrm>
            <a:off x="1285852" y="2643182"/>
            <a:ext cx="6851556" cy="141577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sz="1200" b="1" u="sng" dirty="0"/>
              <a:t>Code </a:t>
            </a:r>
            <a:r>
              <a:rPr lang="fr-FR" sz="1200" b="1" u="sng" dirty="0" err="1"/>
              <a:t>css</a:t>
            </a:r>
            <a:r>
              <a:rPr lang="fr-FR" sz="1200" b="1" u="sng" dirty="0"/>
              <a:t> :</a:t>
            </a:r>
          </a:p>
          <a:p>
            <a:pPr marL="0" lvl="1"/>
            <a:r>
              <a:rPr lang="fr-FR" dirty="0"/>
              <a:t> h1, h2, … h6 {</a:t>
            </a:r>
            <a:br>
              <a:rPr lang="fr-FR" dirty="0"/>
            </a:br>
            <a:r>
              <a:rPr lang="fr-FR" dirty="0"/>
              <a:t>	font-</a:t>
            </a:r>
            <a:r>
              <a:rPr lang="fr-FR" dirty="0" err="1"/>
              <a:t>family</a:t>
            </a:r>
            <a:r>
              <a:rPr lang="fr-FR" dirty="0"/>
              <a:t> : "MS </a:t>
            </a:r>
            <a:r>
              <a:rPr lang="fr-FR" dirty="0" err="1"/>
              <a:t>Trebuchet</a:t>
            </a:r>
            <a:r>
              <a:rPr lang="fr-FR" dirty="0"/>
              <a:t>", </a:t>
            </a:r>
            <a:r>
              <a:rPr lang="fr-FR" dirty="0" err="1"/>
              <a:t>Verdana</a:t>
            </a:r>
            <a:r>
              <a:rPr lang="fr-FR" dirty="0"/>
              <a:t>, Arial, sans-</a:t>
            </a:r>
            <a:r>
              <a:rPr lang="fr-FR" dirty="0" err="1"/>
              <a:t>serif</a:t>
            </a:r>
            <a:r>
              <a:rPr lang="fr-FR" dirty="0"/>
              <a:t>;</a:t>
            </a:r>
            <a:br>
              <a:rPr lang="fr-FR" dirty="0"/>
            </a:br>
            <a:r>
              <a:rPr lang="fr-FR" dirty="0"/>
              <a:t>	font-</a:t>
            </a:r>
            <a:r>
              <a:rPr lang="fr-FR" dirty="0" err="1"/>
              <a:t>weight</a:t>
            </a:r>
            <a:r>
              <a:rPr lang="fr-FR" dirty="0"/>
              <a:t> : bold;</a:t>
            </a:r>
            <a:br>
              <a:rPr lang="fr-FR" dirty="0"/>
            </a:br>
            <a:r>
              <a:rPr lang="fr-FR" dirty="0"/>
              <a:t>}</a:t>
            </a:r>
          </a:p>
        </p:txBody>
      </p:sp>
      <p:sp>
        <p:nvSpPr>
          <p:cNvPr id="7" name="Rectangle 6"/>
          <p:cNvSpPr/>
          <p:nvPr/>
        </p:nvSpPr>
        <p:spPr>
          <a:xfrm>
            <a:off x="1142976" y="5072074"/>
            <a:ext cx="7056784"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1"/>
            <a:r>
              <a:rPr lang="fr-FR" dirty="0">
                <a:sym typeface="Wingdings" pitchFamily="2" charset="2"/>
              </a:rPr>
              <a:t>     /*</a:t>
            </a:r>
            <a:r>
              <a:rPr lang="fr-FR" dirty="0">
                <a:ea typeface="MS Mincho" pitchFamily="49" charset="-128"/>
              </a:rPr>
              <a:t> s’applique aux images contenues dans un lien*/</a:t>
            </a:r>
            <a:endParaRPr lang="fr-FR" dirty="0"/>
          </a:p>
          <a:p>
            <a:pPr marL="173038" lvl="1"/>
            <a:r>
              <a:rPr lang="fr-FR" b="1" dirty="0">
                <a:ea typeface="MS Mincho" pitchFamily="49" charset="-128"/>
              </a:rPr>
              <a:t>a </a:t>
            </a:r>
            <a:r>
              <a:rPr lang="fr-FR" b="1" dirty="0" err="1">
                <a:ea typeface="MS Mincho" pitchFamily="49" charset="-128"/>
              </a:rPr>
              <a:t>img</a:t>
            </a:r>
            <a:r>
              <a:rPr lang="fr-FR" b="1" dirty="0">
                <a:ea typeface="MS Mincho" pitchFamily="49" charset="-128"/>
              </a:rPr>
              <a:t> </a:t>
            </a:r>
            <a:r>
              <a:rPr lang="fr-FR" dirty="0">
                <a:ea typeface="MS Mincho" pitchFamily="49" charset="-128"/>
              </a:rPr>
              <a:t>{ border : </a:t>
            </a:r>
            <a:r>
              <a:rPr lang="fr-FR" i="1" dirty="0">
                <a:ea typeface="MS Mincho" pitchFamily="49" charset="-128"/>
              </a:rPr>
              <a:t>none</a:t>
            </a:r>
            <a:r>
              <a:rPr lang="fr-FR" dirty="0">
                <a:ea typeface="MS Mincho" pitchFamily="49" charset="-128"/>
              </a:rPr>
              <a:t>; } </a:t>
            </a:r>
          </a:p>
          <a:p>
            <a:pPr marL="173038" lvl="1"/>
            <a:r>
              <a:rPr lang="fr-FR" dirty="0">
                <a:sym typeface="Wingdings" pitchFamily="2" charset="2"/>
              </a:rPr>
              <a:t>    /*</a:t>
            </a:r>
            <a:r>
              <a:rPr lang="fr-FR" dirty="0">
                <a:ea typeface="MS Mincho" pitchFamily="49" charset="-128"/>
              </a:rPr>
              <a:t> s’applique aux paragraphes dans les balises class </a:t>
            </a:r>
            <a:r>
              <a:rPr lang="fr-FR" dirty="0" err="1">
                <a:ea typeface="MS Mincho" pitchFamily="49" charset="-128"/>
              </a:rPr>
              <a:t>maClasse</a:t>
            </a:r>
            <a:r>
              <a:rPr lang="fr-FR" dirty="0">
                <a:ea typeface="MS Mincho" pitchFamily="49" charset="-128"/>
              </a:rPr>
              <a:t>*/</a:t>
            </a:r>
          </a:p>
          <a:p>
            <a:pPr marL="173038" lvl="1"/>
            <a:r>
              <a:rPr lang="fr-FR" b="1" dirty="0">
                <a:ea typeface="MS Mincho" pitchFamily="49" charset="-128"/>
              </a:rPr>
              <a:t>.</a:t>
            </a:r>
            <a:r>
              <a:rPr lang="fr-FR" b="1" dirty="0" err="1">
                <a:ea typeface="MS Mincho" pitchFamily="49" charset="-128"/>
              </a:rPr>
              <a:t>maClasse</a:t>
            </a:r>
            <a:r>
              <a:rPr lang="fr-FR" b="1" dirty="0">
                <a:ea typeface="MS Mincho" pitchFamily="49" charset="-128"/>
              </a:rPr>
              <a:t> p </a:t>
            </a:r>
            <a:r>
              <a:rPr lang="fr-FR" dirty="0">
                <a:ea typeface="MS Mincho" pitchFamily="49" charset="-128"/>
              </a:rPr>
              <a:t>{ </a:t>
            </a:r>
            <a:r>
              <a:rPr lang="fr-FR" dirty="0" err="1">
                <a:ea typeface="MS Mincho" pitchFamily="49" charset="-128"/>
              </a:rPr>
              <a:t>margin</a:t>
            </a:r>
            <a:r>
              <a:rPr lang="fr-FR" dirty="0">
                <a:ea typeface="MS Mincho" pitchFamily="49" charset="-128"/>
              </a:rPr>
              <a:t> : </a:t>
            </a:r>
            <a:r>
              <a:rPr lang="fr-FR" i="1" dirty="0">
                <a:ea typeface="MS Mincho" pitchFamily="49" charset="-128"/>
              </a:rPr>
              <a:t>0.5em 0;</a:t>
            </a:r>
            <a:r>
              <a:rPr lang="fr-FR" dirty="0">
                <a:ea typeface="MS Mincho" pitchFamily="49" charset="-128"/>
              </a:rPr>
              <a:t> }</a:t>
            </a:r>
            <a:endParaRPr lang="fr-FR" sz="2800" dirty="0">
              <a:ea typeface="MS Mincho" pitchFamily="49" charset="-128"/>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p:cNvSpPr>
            <a:spLocks noGrp="1" noChangeArrowheads="1"/>
          </p:cNvSpPr>
          <p:nvPr>
            <p:ph type="title"/>
          </p:nvPr>
        </p:nvSpPr>
        <p:spPr/>
        <p:txBody>
          <a:bodyPr>
            <a:normAutofit/>
          </a:bodyPr>
          <a:lstStyle/>
          <a:p>
            <a:r>
              <a:rPr lang="fr-FR" dirty="0"/>
              <a:t>Liaisons CSS / XML</a:t>
            </a:r>
          </a:p>
        </p:txBody>
      </p:sp>
      <p:sp>
        <p:nvSpPr>
          <p:cNvPr id="13824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Formatage XML avec CSS</a:t>
            </a:r>
          </a:p>
          <a:p>
            <a:pPr lvl="1" eaLnBrk="1" hangingPunct="1"/>
            <a:r>
              <a:rPr lang="fr-FR" dirty="0">
                <a:ea typeface="MS Mincho" pitchFamily="49" charset="-128"/>
              </a:rPr>
              <a:t> On peut formater les fichiers XML avec des CSS</a:t>
            </a:r>
          </a:p>
          <a:p>
            <a:pPr lvl="1" eaLnBrk="1" hangingPunct="1"/>
            <a:r>
              <a:rPr lang="fr-FR" dirty="0">
                <a:ea typeface="MS Mincho" pitchFamily="49" charset="-128"/>
              </a:rPr>
              <a:t> On peut lier statiquement les fichiers XML au fichier CSS avec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endParaRPr>
          </a:p>
          <a:p>
            <a:endParaRPr lang="fr-FR" sz="1600" dirty="0">
              <a:solidFill>
                <a:srgbClr val="00B050"/>
              </a:solidFill>
              <a:ea typeface="MS Mincho" pitchFamily="49" charset="-128"/>
            </a:endParaRPr>
          </a:p>
          <a:p>
            <a:pPr lvl="1" eaLnBrk="1" hangingPunct="1"/>
            <a:r>
              <a:rPr lang="fr-FR" dirty="0">
                <a:ea typeface="MS Mincho" pitchFamily="49" charset="-128"/>
              </a:rPr>
              <a:t> Comme en html tout élément XML (balise) peut être formaté, exemple :</a:t>
            </a: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113</a:t>
            </a:fld>
            <a:endParaRPr lang="fr-FR"/>
          </a:p>
        </p:txBody>
      </p:sp>
      <p:sp>
        <p:nvSpPr>
          <p:cNvPr id="5" name="ZoneTexte 4"/>
          <p:cNvSpPr txBox="1"/>
          <p:nvPr/>
        </p:nvSpPr>
        <p:spPr>
          <a:xfrm>
            <a:off x="827584" y="2500306"/>
            <a:ext cx="7488832"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fr-FR" sz="2000" b="1" dirty="0">
                <a:solidFill>
                  <a:srgbClr val="003300"/>
                </a:solidFill>
                <a:ea typeface="MS Mincho" pitchFamily="49" charset="-128"/>
              </a:rPr>
              <a:t>&lt;?</a:t>
            </a:r>
            <a:r>
              <a:rPr lang="fr-FR" sz="2000" b="1" dirty="0" err="1">
                <a:solidFill>
                  <a:srgbClr val="003300"/>
                </a:solidFill>
                <a:ea typeface="MS Mincho" pitchFamily="49" charset="-128"/>
              </a:rPr>
              <a:t>xml</a:t>
            </a:r>
            <a:r>
              <a:rPr lang="fr-FR" sz="2000" b="1" dirty="0">
                <a:solidFill>
                  <a:srgbClr val="003300"/>
                </a:solidFill>
                <a:ea typeface="MS Mincho" pitchFamily="49" charset="-128"/>
              </a:rPr>
              <a:t>-</a:t>
            </a:r>
            <a:r>
              <a:rPr lang="fr-FR" sz="2000" b="1" dirty="0" err="1">
                <a:solidFill>
                  <a:srgbClr val="003300"/>
                </a:solidFill>
                <a:ea typeface="MS Mincho" pitchFamily="49" charset="-128"/>
              </a:rPr>
              <a:t>stylesheet</a:t>
            </a:r>
            <a:r>
              <a:rPr lang="fr-FR" sz="2000" dirty="0">
                <a:solidFill>
                  <a:srgbClr val="003300"/>
                </a:solidFill>
                <a:ea typeface="MS Mincho" pitchFamily="49" charset="-128"/>
              </a:rPr>
              <a:t> </a:t>
            </a:r>
            <a:r>
              <a:rPr lang="fr-FR" sz="2000" b="1" dirty="0" err="1">
                <a:solidFill>
                  <a:srgbClr val="003300"/>
                </a:solidFill>
                <a:ea typeface="MS Mincho" pitchFamily="49" charset="-128"/>
              </a:rPr>
              <a:t>href</a:t>
            </a:r>
            <a:r>
              <a:rPr lang="fr-FR" sz="2000" dirty="0">
                <a:solidFill>
                  <a:srgbClr val="003300"/>
                </a:solidFill>
                <a:ea typeface="MS Mincho" pitchFamily="49" charset="-128"/>
              </a:rPr>
              <a:t>="xml_css.css" </a:t>
            </a:r>
            <a:r>
              <a:rPr lang="fr-FR" sz="2000" b="1" dirty="0">
                <a:solidFill>
                  <a:srgbClr val="003300"/>
                </a:solidFill>
                <a:ea typeface="MS Mincho" pitchFamily="49" charset="-128"/>
              </a:rPr>
              <a:t>type</a:t>
            </a:r>
            <a:r>
              <a:rPr lang="fr-FR" sz="2000" dirty="0">
                <a:solidFill>
                  <a:srgbClr val="003300"/>
                </a:solidFill>
                <a:ea typeface="MS Mincho" pitchFamily="49" charset="-128"/>
              </a:rPr>
              <a:t>="</a:t>
            </a:r>
            <a:r>
              <a:rPr lang="fr-FR" sz="2000" dirty="0" err="1">
                <a:solidFill>
                  <a:srgbClr val="003300"/>
                </a:solidFill>
                <a:ea typeface="MS Mincho" pitchFamily="49" charset="-128"/>
              </a:rPr>
              <a:t>text</a:t>
            </a:r>
            <a:r>
              <a:rPr lang="fr-FR" sz="2000" dirty="0">
                <a:solidFill>
                  <a:srgbClr val="003300"/>
                </a:solidFill>
                <a:ea typeface="MS Mincho" pitchFamily="49" charset="-128"/>
              </a:rPr>
              <a:t>/</a:t>
            </a:r>
            <a:r>
              <a:rPr lang="fr-FR" sz="2000" dirty="0" err="1">
                <a:solidFill>
                  <a:srgbClr val="003300"/>
                </a:solidFill>
                <a:ea typeface="MS Mincho" pitchFamily="49" charset="-128"/>
              </a:rPr>
              <a:t>css</a:t>
            </a:r>
            <a:r>
              <a:rPr lang="fr-FR" sz="2000" dirty="0">
                <a:solidFill>
                  <a:srgbClr val="003300"/>
                </a:solidFill>
                <a:ea typeface="MS Mincho" pitchFamily="49" charset="-128"/>
              </a:rPr>
              <a:t>"</a:t>
            </a:r>
            <a:r>
              <a:rPr lang="fr-FR" sz="2000" b="1" dirty="0">
                <a:solidFill>
                  <a:srgbClr val="003300"/>
                </a:solidFill>
                <a:ea typeface="MS Mincho" pitchFamily="49" charset="-128"/>
              </a:rPr>
              <a:t>?&gt;</a:t>
            </a:r>
            <a:endParaRPr lang="fr-FR" sz="2000" b="1" dirty="0">
              <a:solidFill>
                <a:srgbClr val="003300"/>
              </a:solidFill>
            </a:endParaRPr>
          </a:p>
        </p:txBody>
      </p:sp>
      <p:sp>
        <p:nvSpPr>
          <p:cNvPr id="7" name="Rectangle 6"/>
          <p:cNvSpPr/>
          <p:nvPr/>
        </p:nvSpPr>
        <p:spPr>
          <a:xfrm>
            <a:off x="2286000" y="4000504"/>
            <a:ext cx="4572000" cy="2031325"/>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r>
              <a:rPr lang="fr-FR" sz="1200" b="1" u="sng" dirty="0">
                <a:ea typeface="MS Mincho" pitchFamily="49" charset="-128"/>
              </a:rPr>
              <a:t>Code </a:t>
            </a:r>
            <a:r>
              <a:rPr lang="fr-FR" sz="1200" b="1" u="sng" dirty="0" err="1">
                <a:ea typeface="MS Mincho" pitchFamily="49" charset="-128"/>
              </a:rPr>
              <a:t>xml</a:t>
            </a:r>
            <a:r>
              <a:rPr lang="fr-FR" sz="1200" b="1" u="sng" dirty="0">
                <a:ea typeface="MS Mincho" pitchFamily="49" charset="-128"/>
              </a:rPr>
              <a:t> :</a:t>
            </a:r>
          </a:p>
          <a:p>
            <a:pPr marL="95250" lvl="2"/>
            <a:r>
              <a:rPr lang="fr-FR" dirty="0">
                <a:ea typeface="MS Mincho" pitchFamily="49" charset="-128"/>
              </a:rPr>
              <a:t>&lt;personnes&gt;</a:t>
            </a:r>
          </a:p>
          <a:p>
            <a:pPr marL="95250" lvl="2">
              <a:buNone/>
            </a:pPr>
            <a:r>
              <a:rPr lang="fr-FR" dirty="0">
                <a:ea typeface="MS Mincho" pitchFamily="49" charset="-128"/>
              </a:rPr>
              <a:t>	&lt;personne&gt;…&lt;/personne&gt;</a:t>
            </a:r>
          </a:p>
          <a:p>
            <a:pPr marL="95250" lvl="2">
              <a:buNone/>
            </a:pPr>
            <a:r>
              <a:rPr lang="fr-FR" dirty="0">
                <a:ea typeface="MS Mincho" pitchFamily="49" charset="-128"/>
              </a:rPr>
              <a:t>   &lt;personnes&gt;</a:t>
            </a:r>
          </a:p>
          <a:p>
            <a:pPr marL="95250" lvl="2"/>
            <a:endParaRPr lang="fr-FR" sz="1200" b="1" u="sng" dirty="0">
              <a:ea typeface="MS Mincho" pitchFamily="49" charset="-128"/>
            </a:endParaRPr>
          </a:p>
          <a:p>
            <a:pPr marL="95250" lvl="2"/>
            <a:r>
              <a:rPr lang="fr-FR" sz="1200" b="1" u="sng" dirty="0">
                <a:ea typeface="MS Mincho" pitchFamily="49" charset="-128"/>
              </a:rPr>
              <a:t>Code </a:t>
            </a:r>
            <a:r>
              <a:rPr lang="fr-FR" sz="1200" b="1" u="sng" dirty="0" err="1">
                <a:ea typeface="MS Mincho" pitchFamily="49" charset="-128"/>
              </a:rPr>
              <a:t>css</a:t>
            </a:r>
            <a:r>
              <a:rPr lang="fr-FR" sz="1200" b="1" u="sng" dirty="0">
                <a:ea typeface="MS Mincho" pitchFamily="49" charset="-128"/>
              </a:rPr>
              <a:t> :</a:t>
            </a:r>
            <a:endParaRPr lang="fr-FR" sz="1200" dirty="0">
              <a:ea typeface="MS Mincho" pitchFamily="49" charset="-128"/>
            </a:endParaRPr>
          </a:p>
          <a:p>
            <a:pPr marL="95250" lvl="2"/>
            <a:r>
              <a:rPr lang="fr-FR" dirty="0">
                <a:ea typeface="MS Mincho" pitchFamily="49" charset="-128"/>
              </a:rPr>
              <a:t> personne { border: 1px black </a:t>
            </a:r>
            <a:r>
              <a:rPr lang="fr-FR" dirty="0" err="1">
                <a:ea typeface="MS Mincho" pitchFamily="49" charset="-128"/>
              </a:rPr>
              <a:t>dashed</a:t>
            </a:r>
            <a:r>
              <a:rPr lang="fr-FR" dirty="0">
                <a:ea typeface="MS Mincho" pitchFamily="49" charset="-128"/>
              </a:rPr>
              <a:t>; background-</a:t>
            </a:r>
            <a:r>
              <a:rPr lang="fr-FR" dirty="0" err="1">
                <a:ea typeface="MS Mincho" pitchFamily="49" charset="-128"/>
              </a:rPr>
              <a:t>color</a:t>
            </a:r>
            <a:r>
              <a:rPr lang="fr-FR" dirty="0">
                <a:ea typeface="MS Mincho" pitchFamily="49" charset="-128"/>
              </a:rPr>
              <a:t>: #F0F0E0}</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AutoShape 1026"/>
          <p:cNvSpPr>
            <a:spLocks noGrp="1" noChangeArrowheads="1"/>
          </p:cNvSpPr>
          <p:nvPr>
            <p:ph type="title"/>
          </p:nvPr>
        </p:nvSpPr>
        <p:spPr/>
        <p:txBody>
          <a:bodyPr>
            <a:normAutofit/>
          </a:bodyPr>
          <a:lstStyle/>
          <a:p>
            <a:pPr eaLnBrk="1" hangingPunct="1"/>
            <a:r>
              <a:rPr lang="fr-FR" dirty="0"/>
              <a:t>Disposition Css</a:t>
            </a:r>
          </a:p>
        </p:txBody>
      </p:sp>
      <p:sp>
        <p:nvSpPr>
          <p:cNvPr id="133124" name="Rectangle 1027"/>
          <p:cNvSpPr>
            <a:spLocks noGrp="1" noChangeArrowheads="1"/>
          </p:cNvSpPr>
          <p:nvPr>
            <p:ph idx="1"/>
          </p:nvPr>
        </p:nvSpPr>
        <p:spPr/>
        <p:txBody>
          <a:bodyPr>
            <a:normAutofit fontScale="62500" lnSpcReduction="20000"/>
          </a:bodyPr>
          <a:lstStyle/>
          <a:p>
            <a:r>
              <a:rPr lang="fr-FR" dirty="0"/>
              <a:t>Types d’éléments</a:t>
            </a:r>
          </a:p>
          <a:p>
            <a:pPr lvl="1"/>
            <a:r>
              <a:rPr lang="fr-FR" dirty="0"/>
              <a:t> </a:t>
            </a:r>
            <a:r>
              <a:rPr lang="fr-FR" dirty="0">
                <a:ea typeface="MS Mincho" pitchFamily="49" charset="-128"/>
              </a:rPr>
              <a:t>Bloc (bloc : div, </a:t>
            </a:r>
            <a:r>
              <a:rPr lang="fr-FR" dirty="0" err="1">
                <a:ea typeface="MS Mincho" pitchFamily="49" charset="-128"/>
              </a:rPr>
              <a:t>ul</a:t>
            </a:r>
            <a:r>
              <a:rPr lang="fr-FR" dirty="0">
                <a:ea typeface="MS Mincho" pitchFamily="49" charset="-128"/>
              </a:rPr>
              <a:t>, p, h1)</a:t>
            </a:r>
          </a:p>
          <a:p>
            <a:pPr lvl="1"/>
            <a:r>
              <a:rPr lang="fr-FR" dirty="0">
                <a:ea typeface="MS Mincho" pitchFamily="49" charset="-128"/>
              </a:rPr>
              <a:t> En ligne (</a:t>
            </a:r>
            <a:r>
              <a:rPr lang="fr-FR" dirty="0" err="1">
                <a:ea typeface="MS Mincho" pitchFamily="49" charset="-128"/>
              </a:rPr>
              <a:t>inline</a:t>
            </a:r>
            <a:r>
              <a:rPr lang="fr-FR" dirty="0">
                <a:ea typeface="MS Mincho" pitchFamily="49" charset="-128"/>
              </a:rPr>
              <a:t> : </a:t>
            </a:r>
            <a:r>
              <a:rPr lang="fr-FR" dirty="0" err="1">
                <a:ea typeface="MS Mincho" pitchFamily="49" charset="-128"/>
              </a:rPr>
              <a:t>span</a:t>
            </a:r>
            <a:r>
              <a:rPr lang="fr-FR" dirty="0">
                <a:ea typeface="MS Mincho" pitchFamily="49" charset="-128"/>
              </a:rPr>
              <a:t>, a, </a:t>
            </a:r>
            <a:r>
              <a:rPr lang="fr-FR" dirty="0" err="1">
                <a:ea typeface="MS Mincho" pitchFamily="49" charset="-128"/>
              </a:rPr>
              <a:t>em</a:t>
            </a:r>
            <a:r>
              <a:rPr lang="fr-FR" dirty="0">
                <a:ea typeface="MS Mincho" pitchFamily="49" charset="-128"/>
              </a:rPr>
              <a:t>, </a:t>
            </a:r>
            <a:r>
              <a:rPr lang="fr-FR" dirty="0" err="1">
                <a:ea typeface="MS Mincho" pitchFamily="49" charset="-128"/>
              </a:rPr>
              <a:t>strong</a:t>
            </a:r>
            <a:r>
              <a:rPr lang="fr-FR" dirty="0">
                <a:ea typeface="MS Mincho" pitchFamily="49" charset="-128"/>
              </a:rPr>
              <a:t>)</a:t>
            </a:r>
          </a:p>
          <a:p>
            <a:pPr lvl="1"/>
            <a:r>
              <a:rPr lang="fr-FR" dirty="0">
                <a:ea typeface="MS Mincho" pitchFamily="49" charset="-128"/>
              </a:rPr>
              <a:t> Affichage par défaut (display)</a:t>
            </a:r>
          </a:p>
          <a:p>
            <a:pPr lvl="1"/>
            <a:endParaRPr lang="fr-FR" dirty="0"/>
          </a:p>
          <a:p>
            <a:r>
              <a:rPr lang="fr-FR" dirty="0"/>
              <a:t>Imbrication des éléments selon leur type</a:t>
            </a:r>
          </a:p>
          <a:p>
            <a:pPr lvl="1"/>
            <a:r>
              <a:rPr lang="fr-FR" dirty="0"/>
              <a:t> </a:t>
            </a:r>
            <a:r>
              <a:rPr lang="fr-FR" dirty="0">
                <a:ea typeface="MS Mincho" pitchFamily="49" charset="-128"/>
              </a:rPr>
              <a:t>Bloc peut contenir un ou plusieurs blocs et </a:t>
            </a:r>
            <a:r>
              <a:rPr lang="fr-FR" dirty="0" err="1">
                <a:ea typeface="MS Mincho" pitchFamily="49" charset="-128"/>
              </a:rPr>
              <a:t>inline</a:t>
            </a:r>
            <a:endParaRPr lang="fr-FR" dirty="0">
              <a:ea typeface="MS Mincho" pitchFamily="49" charset="-128"/>
            </a:endParaRPr>
          </a:p>
          <a:p>
            <a:pPr lvl="1"/>
            <a:endParaRPr lang="fr-FR" dirty="0">
              <a:ea typeface="MS Mincho" pitchFamily="49" charset="-128"/>
            </a:endParaRPr>
          </a:p>
          <a:p>
            <a:pPr lvl="1">
              <a:buNone/>
            </a:pP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err="1">
                <a:ea typeface="MS Mincho" pitchFamily="49" charset="-128"/>
              </a:rPr>
              <a:t>Inline</a:t>
            </a:r>
            <a:r>
              <a:rPr lang="fr-FR" dirty="0">
                <a:ea typeface="MS Mincho" pitchFamily="49" charset="-128"/>
              </a:rPr>
              <a:t> ne peut contenir QUE un ou plusieurs </a:t>
            </a:r>
            <a:r>
              <a:rPr lang="fr-FR" dirty="0" err="1">
                <a:ea typeface="MS Mincho" pitchFamily="49" charset="-128"/>
              </a:rPr>
              <a:t>inline</a:t>
            </a:r>
            <a:br>
              <a:rPr lang="fr-FR" dirty="0">
                <a:ea typeface="MS Mincho" pitchFamily="49" charset="-128"/>
              </a:rPr>
            </a:br>
            <a:endParaRPr lang="fr-FR" dirty="0">
              <a:ea typeface="MS Mincho" pitchFamily="49" charset="-128"/>
            </a:endParaRPr>
          </a:p>
          <a:p>
            <a:pPr lvl="1"/>
            <a:endParaRPr lang="fr-FR" dirty="0">
              <a:ea typeface="MS Mincho" pitchFamily="49" charset="-128"/>
            </a:endParaRPr>
          </a:p>
          <a:p>
            <a:pPr lvl="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114</a:t>
            </a:fld>
            <a:endParaRPr lang="fr-FR"/>
          </a:p>
        </p:txBody>
      </p:sp>
      <p:sp>
        <p:nvSpPr>
          <p:cNvPr id="22" name="Espace réservé du contenu 21"/>
          <p:cNvSpPr>
            <a:spLocks noGrp="1"/>
          </p:cNvSpPr>
          <p:nvPr>
            <p:ph sz="quarter" idx="14"/>
          </p:nvPr>
        </p:nvSpPr>
        <p:spPr/>
        <p:txBody>
          <a:bodyPr/>
          <a:lstStyle/>
          <a:p>
            <a:endParaRPr lang="fr-FR" dirty="0"/>
          </a:p>
          <a:p>
            <a:r>
              <a:rPr lang="fr-FR" dirty="0"/>
              <a:t>Les </a:t>
            </a:r>
            <a:r>
              <a:rPr lang="fr-FR" dirty="0" err="1"/>
              <a:t>inline</a:t>
            </a:r>
            <a:endParaRPr lang="fr-FR" dirty="0"/>
          </a:p>
          <a:p>
            <a:endParaRPr lang="fr-FR" dirty="0"/>
          </a:p>
          <a:p>
            <a:endParaRPr lang="fr-FR" dirty="0"/>
          </a:p>
          <a:p>
            <a:pPr algn="r"/>
            <a:r>
              <a:rPr lang="fr-FR" dirty="0"/>
              <a:t>Les blocs</a:t>
            </a:r>
          </a:p>
        </p:txBody>
      </p:sp>
      <p:grpSp>
        <p:nvGrpSpPr>
          <p:cNvPr id="24" name="Groupe 23"/>
          <p:cNvGrpSpPr/>
          <p:nvPr/>
        </p:nvGrpSpPr>
        <p:grpSpPr>
          <a:xfrm rot="170974">
            <a:off x="6960604" y="3614033"/>
            <a:ext cx="1728192" cy="1296144"/>
            <a:chOff x="7020272" y="3933056"/>
            <a:chExt cx="1728192" cy="1296144"/>
          </a:xfrm>
        </p:grpSpPr>
        <p:sp>
          <p:nvSpPr>
            <p:cNvPr id="8" name="Rectangle à coins arrondis 7"/>
            <p:cNvSpPr/>
            <p:nvPr/>
          </p:nvSpPr>
          <p:spPr>
            <a:xfrm>
              <a:off x="7020272"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BLOC</a:t>
              </a:r>
            </a:p>
          </p:txBody>
        </p:sp>
        <p:sp>
          <p:nvSpPr>
            <p:cNvPr id="9" name="Rectangle à coins arrondis 8"/>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1200" b="1" dirty="0">
                  <a:solidFill>
                    <a:schemeClr val="bg1"/>
                  </a:solidFill>
                </a:rPr>
                <a:t>BLOC</a:t>
              </a:r>
            </a:p>
          </p:txBody>
        </p:sp>
        <p:sp>
          <p:nvSpPr>
            <p:cNvPr id="10" name="Rectangle à coins arrondis 9"/>
            <p:cNvSpPr/>
            <p:nvPr/>
          </p:nvSpPr>
          <p:spPr>
            <a:xfrm>
              <a:off x="7380312" y="4869160"/>
              <a:ext cx="1296144"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a:t>BLOC</a:t>
              </a:r>
              <a:endParaRPr lang="fr-FR" b="1" dirty="0"/>
            </a:p>
          </p:txBody>
        </p:sp>
        <p:sp>
          <p:nvSpPr>
            <p:cNvPr id="11" name="Rectangle à coins arrondis 10"/>
            <p:cNvSpPr/>
            <p:nvPr/>
          </p:nvSpPr>
          <p:spPr>
            <a:xfrm>
              <a:off x="7380312"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sp>
          <p:nvSpPr>
            <p:cNvPr id="12" name="Rectangle à coins arrondis 11"/>
            <p:cNvSpPr/>
            <p:nvPr/>
          </p:nvSpPr>
          <p:spPr>
            <a:xfrm>
              <a:off x="8028384" y="4437112"/>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b="1" dirty="0" err="1"/>
                <a:t>inline</a:t>
              </a:r>
              <a:endParaRPr lang="fr-FR" sz="800" b="1" dirty="0"/>
            </a:p>
          </p:txBody>
        </p:sp>
      </p:grpSp>
      <p:grpSp>
        <p:nvGrpSpPr>
          <p:cNvPr id="23" name="Groupe 22"/>
          <p:cNvGrpSpPr/>
          <p:nvPr/>
        </p:nvGrpSpPr>
        <p:grpSpPr>
          <a:xfrm>
            <a:off x="5704178" y="2563764"/>
            <a:ext cx="1368152" cy="1008112"/>
            <a:chOff x="7236296" y="2060848"/>
            <a:chExt cx="1368152" cy="1008112"/>
          </a:xfrm>
        </p:grpSpPr>
        <p:sp>
          <p:nvSpPr>
            <p:cNvPr id="14" name="Rectangle à coins arrondis 13"/>
            <p:cNvSpPr/>
            <p:nvPr/>
          </p:nvSpPr>
          <p:spPr>
            <a:xfrm>
              <a:off x="723629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5" name="Rectangle à coins arrondis 14"/>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6" name="Rectangle à coins arrondis 15"/>
            <p:cNvSpPr/>
            <p:nvPr/>
          </p:nvSpPr>
          <p:spPr>
            <a:xfrm>
              <a:off x="723629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7" name="Rectangle à coins arrondis 16"/>
            <p:cNvSpPr/>
            <p:nvPr/>
          </p:nvSpPr>
          <p:spPr>
            <a:xfrm>
              <a:off x="7956376" y="242088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8" name="Rectangle à coins arrondis 17"/>
            <p:cNvSpPr/>
            <p:nvPr/>
          </p:nvSpPr>
          <p:spPr>
            <a:xfrm>
              <a:off x="723629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sp>
          <p:nvSpPr>
            <p:cNvPr id="19" name="Rectangle à coins arrondis 18"/>
            <p:cNvSpPr/>
            <p:nvPr/>
          </p:nvSpPr>
          <p:spPr>
            <a:xfrm>
              <a:off x="7956376" y="278092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100" dirty="0" err="1"/>
                <a:t>inline</a:t>
              </a:r>
              <a:endParaRPr lang="fr-FR" sz="800" dirty="0"/>
            </a:p>
          </p:txBody>
        </p:sp>
      </p:grpSp>
      <p:sp>
        <p:nvSpPr>
          <p:cNvPr id="20" name="ZoneTexte 19"/>
          <p:cNvSpPr txBox="1"/>
          <p:nvPr/>
        </p:nvSpPr>
        <p:spPr>
          <a:xfrm>
            <a:off x="500034" y="3429000"/>
            <a:ext cx="450059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ea typeface="MS Mincho" pitchFamily="49" charset="-128"/>
              </a:rPr>
              <a:t>&lt;</a:t>
            </a:r>
            <a:r>
              <a:rPr lang="fr-FR" dirty="0" err="1">
                <a:ea typeface="MS Mincho" pitchFamily="49" charset="-128"/>
              </a:rPr>
              <a:t>div</a:t>
            </a:r>
            <a:r>
              <a:rPr lang="fr-FR" dirty="0">
                <a:ea typeface="MS Mincho" pitchFamily="49" charset="-128"/>
              </a:rPr>
              <a:t>&gt;</a:t>
            </a:r>
          </a:p>
          <a:p>
            <a:r>
              <a:rPr lang="fr-FR" dirty="0">
                <a:ea typeface="MS Mincho" pitchFamily="49" charset="-128"/>
              </a:rPr>
              <a:t>       &lt;p&gt;Paragraphe &lt;</a:t>
            </a:r>
            <a:r>
              <a:rPr lang="fr-FR" dirty="0" err="1">
                <a:ea typeface="MS Mincho" pitchFamily="49" charset="-128"/>
              </a:rPr>
              <a:t>em</a:t>
            </a:r>
            <a:r>
              <a:rPr lang="fr-FR" dirty="0">
                <a:ea typeface="MS Mincho" pitchFamily="49" charset="-128"/>
              </a:rPr>
              <a:t>&gt;1&lt;/</a:t>
            </a:r>
            <a:r>
              <a:rPr lang="fr-FR" dirty="0" err="1">
                <a:ea typeface="MS Mincho" pitchFamily="49" charset="-128"/>
              </a:rPr>
              <a:t>em</a:t>
            </a:r>
            <a:r>
              <a:rPr lang="fr-FR" dirty="0">
                <a:ea typeface="MS Mincho" pitchFamily="49" charset="-128"/>
              </a:rPr>
              <a:t>&gt;&lt;/p&gt;</a:t>
            </a:r>
          </a:p>
          <a:p>
            <a:r>
              <a:rPr lang="fr-FR" dirty="0">
                <a:ea typeface="MS Mincho" pitchFamily="49" charset="-128"/>
              </a:rPr>
              <a:t>       &lt;p&gt;Paragraphe 2&lt;/p&gt;</a:t>
            </a:r>
          </a:p>
          <a:p>
            <a:r>
              <a:rPr lang="fr-FR" dirty="0">
                <a:ea typeface="MS Mincho" pitchFamily="49" charset="-128"/>
              </a:rPr>
              <a:t>&lt;/</a:t>
            </a:r>
            <a:r>
              <a:rPr lang="fr-FR" dirty="0" err="1">
                <a:ea typeface="MS Mincho" pitchFamily="49" charset="-128"/>
              </a:rPr>
              <a:t>div</a:t>
            </a:r>
            <a:r>
              <a:rPr lang="fr-FR" dirty="0">
                <a:ea typeface="MS Mincho" pitchFamily="49" charset="-128"/>
              </a:rPr>
              <a:t>&gt;</a:t>
            </a:r>
            <a:endParaRPr lang="fr-FR" dirty="0"/>
          </a:p>
        </p:txBody>
      </p:sp>
      <p:sp>
        <p:nvSpPr>
          <p:cNvPr id="21" name="Rectangle 20"/>
          <p:cNvSpPr/>
          <p:nvPr/>
        </p:nvSpPr>
        <p:spPr>
          <a:xfrm>
            <a:off x="857224" y="5572140"/>
            <a:ext cx="4071934"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dirty="0">
                <a:ea typeface="MS Mincho" pitchFamily="49" charset="-128"/>
              </a:rPr>
              <a:t>&lt;</a:t>
            </a:r>
            <a:r>
              <a:rPr lang="fr-FR" dirty="0" err="1">
                <a:ea typeface="MS Mincho" pitchFamily="49" charset="-128"/>
              </a:rPr>
              <a:t>span</a:t>
            </a:r>
            <a:r>
              <a:rPr lang="fr-FR" dirty="0">
                <a:ea typeface="MS Mincho" pitchFamily="49" charset="-128"/>
              </a:rPr>
              <a:t>&gt;&lt;a </a:t>
            </a:r>
            <a:r>
              <a:rPr lang="fr-FR" dirty="0" err="1">
                <a:ea typeface="MS Mincho" pitchFamily="49" charset="-128"/>
              </a:rPr>
              <a:t>href</a:t>
            </a:r>
            <a:r>
              <a:rPr lang="fr-FR" dirty="0">
                <a:ea typeface="MS Mincho" pitchFamily="49" charset="-128"/>
              </a:rPr>
              <a:t>=""&gt;Cliquez &lt;</a:t>
            </a:r>
            <a:r>
              <a:rPr lang="fr-FR" dirty="0" err="1">
                <a:ea typeface="MS Mincho" pitchFamily="49" charset="-128"/>
              </a:rPr>
              <a:t>strong</a:t>
            </a:r>
            <a:r>
              <a:rPr lang="fr-FR" dirty="0">
                <a:ea typeface="MS Mincho" pitchFamily="49" charset="-128"/>
              </a:rPr>
              <a:t>&gt;ici&lt;/</a:t>
            </a:r>
            <a:r>
              <a:rPr lang="fr-FR" dirty="0" err="1">
                <a:ea typeface="MS Mincho" pitchFamily="49" charset="-128"/>
              </a:rPr>
              <a:t>strong</a:t>
            </a:r>
            <a:r>
              <a:rPr lang="fr-FR" dirty="0">
                <a:ea typeface="MS Mincho" pitchFamily="49" charset="-128"/>
              </a:rPr>
              <a:t>&gt;&lt;/a&gt;&lt;/</a:t>
            </a:r>
            <a:r>
              <a:rPr lang="fr-FR" dirty="0" err="1">
                <a:ea typeface="MS Mincho" pitchFamily="49" charset="-128"/>
              </a:rPr>
              <a:t>span</a:t>
            </a:r>
            <a:r>
              <a:rPr lang="fr-FR" dirty="0">
                <a:ea typeface="MS Mincho" pitchFamily="49" charset="-128"/>
              </a:rPr>
              <a:t>&gt;</a:t>
            </a:r>
            <a:endParaRPr lang="fr-FR"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AutoShape 2"/>
          <p:cNvSpPr>
            <a:spLocks noGrp="1" noChangeArrowheads="1"/>
          </p:cNvSpPr>
          <p:nvPr>
            <p:ph type="title"/>
          </p:nvPr>
        </p:nvSpPr>
        <p:spPr/>
        <p:txBody>
          <a:bodyPr>
            <a:normAutofit/>
          </a:bodyPr>
          <a:lstStyle/>
          <a:p>
            <a:r>
              <a:rPr lang="fr-FR" dirty="0"/>
              <a:t>Disposition Css</a:t>
            </a:r>
          </a:p>
        </p:txBody>
      </p:sp>
      <p:sp>
        <p:nvSpPr>
          <p:cNvPr id="137220" name="Rectangle 3"/>
          <p:cNvSpPr>
            <a:spLocks noGrp="1" noChangeArrowheads="1"/>
          </p:cNvSpPr>
          <p:nvPr>
            <p:ph idx="1"/>
          </p:nvPr>
        </p:nvSpPr>
        <p:spPr/>
        <p:txBody>
          <a:bodyPr>
            <a:normAutofit fontScale="62500" lnSpcReduction="20000"/>
          </a:bodyPr>
          <a:lstStyle/>
          <a:p>
            <a:r>
              <a:rPr lang="fr-FR" dirty="0"/>
              <a:t>Positionnement et notion flux</a:t>
            </a:r>
            <a:endParaRPr lang="fr-FR" sz="1800" dirty="0">
              <a:ea typeface="MS Mincho" pitchFamily="49" charset="-128"/>
            </a:endParaRPr>
          </a:p>
          <a:p>
            <a:endParaRPr lang="fr-FR" dirty="0"/>
          </a:p>
          <a:p>
            <a:r>
              <a:rPr lang="fr-FR" dirty="0"/>
              <a:t>Flux naturel (</a:t>
            </a:r>
            <a:r>
              <a:rPr lang="fr-FR" dirty="0" err="1"/>
              <a:t>margin</a:t>
            </a:r>
            <a:r>
              <a:rPr lang="fr-FR" dirty="0"/>
              <a:t>, </a:t>
            </a:r>
            <a:r>
              <a:rPr lang="fr-FR" dirty="0" err="1"/>
              <a:t>padding</a:t>
            </a:r>
            <a:r>
              <a:rPr lang="fr-FR" dirty="0"/>
              <a:t>)</a:t>
            </a:r>
          </a:p>
          <a:p>
            <a:endParaRPr lang="fr-FR" dirty="0"/>
          </a:p>
          <a:p>
            <a:r>
              <a:rPr lang="fr-FR" dirty="0"/>
              <a:t>Flottant (</a:t>
            </a:r>
            <a:r>
              <a:rPr lang="fr-FR" dirty="0" err="1"/>
              <a:t>Float</a:t>
            </a:r>
            <a:r>
              <a:rPr lang="fr-FR" dirty="0"/>
              <a:t>)</a:t>
            </a:r>
          </a:p>
          <a:p>
            <a:endParaRPr lang="fr-FR" dirty="0"/>
          </a:p>
          <a:p>
            <a:r>
              <a:rPr lang="fr-FR" dirty="0"/>
              <a:t>Position (position, z-index, rendu délicat)</a:t>
            </a:r>
          </a:p>
          <a:p>
            <a:pPr lvl="1"/>
            <a:r>
              <a:rPr lang="fr-FR" dirty="0"/>
              <a:t> </a:t>
            </a:r>
            <a:r>
              <a:rPr lang="fr-FR" dirty="0">
                <a:ea typeface="MS Mincho" pitchFamily="49" charset="-128"/>
              </a:rPr>
              <a:t>Relative (relative, dans ou hors flux), Fixe (</a:t>
            </a:r>
            <a:r>
              <a:rPr lang="fr-FR" dirty="0" err="1">
                <a:ea typeface="MS Mincho" pitchFamily="49" charset="-128"/>
              </a:rPr>
              <a:t>fixed</a:t>
            </a:r>
            <a:r>
              <a:rPr lang="fr-FR" dirty="0">
                <a:ea typeface="MS Mincho" pitchFamily="49" charset="-128"/>
              </a:rPr>
              <a:t>, hors flux), Absolu (</a:t>
            </a:r>
            <a:r>
              <a:rPr lang="fr-FR" dirty="0" err="1">
                <a:ea typeface="MS Mincho" pitchFamily="49" charset="-128"/>
              </a:rPr>
              <a:t>absolute</a:t>
            </a:r>
            <a:r>
              <a:rPr lang="fr-FR" dirty="0">
                <a:ea typeface="MS Mincho" pitchFamily="49" charset="-128"/>
              </a:rPr>
              <a:t>, hors flux)</a:t>
            </a:r>
          </a:p>
          <a:p>
            <a:pPr eaLnBrk="1" hangingPunct="1"/>
            <a:endParaRPr lang="fr-FR" dirty="0">
              <a:ea typeface="MS Mincho" pitchFamily="49" charset="-128"/>
            </a:endParaRPr>
          </a:p>
          <a:p>
            <a:pPr eaLnBrk="1" hangingPunct="1"/>
            <a:r>
              <a:rPr lang="fr-FR" dirty="0">
                <a:ea typeface="MS Mincho" pitchFamily="49" charset="-128"/>
              </a:rPr>
              <a:t>Rôle particulier de la balise div</a:t>
            </a:r>
          </a:p>
          <a:p>
            <a:pPr lvl="1" eaLnBrk="1" hangingPunct="1"/>
            <a:r>
              <a:rPr lang="fr-FR" dirty="0">
                <a:ea typeface="MS Mincho" pitchFamily="49" charset="-128"/>
              </a:rPr>
              <a:t> Une mise en page HTML traditionnelle (table) vs CSS (div)</a:t>
            </a:r>
          </a:p>
          <a:p>
            <a:pPr lvl="1" eaLnBrk="1" hangingPunct="1"/>
            <a:r>
              <a:rPr lang="fr-FR" dirty="0">
                <a:ea typeface="MS Mincho" pitchFamily="49" charset="-128"/>
              </a:rPr>
              <a:t> Rôle de conteneur</a:t>
            </a:r>
          </a:p>
          <a:p>
            <a:pPr lvl="1" eaLnBrk="1" hangingPunct="1"/>
            <a:r>
              <a:rPr lang="fr-FR" dirty="0">
                <a:ea typeface="MS Mincho" pitchFamily="49" charset="-128"/>
              </a:rPr>
              <a:t> Positionnement </a:t>
            </a:r>
            <a:r>
              <a:rPr lang="fr-FR" dirty="0" err="1">
                <a:ea typeface="MS Mincho" pitchFamily="49" charset="-128"/>
              </a:rPr>
              <a:t>absolute</a:t>
            </a:r>
            <a:r>
              <a:rPr lang="fr-FR" dirty="0">
                <a:ea typeface="MS Mincho" pitchFamily="49" charset="-128"/>
              </a:rPr>
              <a:t> (x et y) ou relative (voir flux / flot continu, superposition et </a:t>
            </a:r>
            <a:r>
              <a:rPr lang="fr-FR" dirty="0" err="1">
                <a:ea typeface="MS Mincho" pitchFamily="49" charset="-128"/>
              </a:rPr>
              <a:t>z.index</a:t>
            </a:r>
            <a:r>
              <a:rPr lang="fr-FR" dirty="0">
                <a:ea typeface="MS Mincho" pitchFamily="49" charset="-128"/>
              </a:rPr>
              <a:t>, conteneur, </a:t>
            </a:r>
            <a:r>
              <a:rPr lang="fr-FR" dirty="0" err="1">
                <a:ea typeface="MS Mincho" pitchFamily="49" charset="-128"/>
              </a:rPr>
              <a:t>inherit</a:t>
            </a:r>
            <a:r>
              <a:rPr lang="fr-FR" dirty="0">
                <a:ea typeface="MS Mincho" pitchFamily="49" charset="-128"/>
              </a:rPr>
              <a:t>)</a:t>
            </a:r>
          </a:p>
          <a:p>
            <a:pPr lvl="1" eaLnBrk="1" hangingPunct="1"/>
            <a:r>
              <a:rPr lang="fr-FR" dirty="0">
                <a:ea typeface="MS Mincho" pitchFamily="49" charset="-128"/>
              </a:rPr>
              <a:t> Problèmes de restitution dans les navigateurs et affichage parfois « aléatoire »</a:t>
            </a:r>
            <a:endParaRPr lang="fr-FR" sz="2800"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115</a:t>
            </a:fld>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116</a:t>
            </a:fld>
            <a:endParaRPr lang="fr-FR"/>
          </a:p>
        </p:txBody>
      </p:sp>
      <p:sp>
        <p:nvSpPr>
          <p:cNvPr id="5" name="ZoneTexte 4"/>
          <p:cNvSpPr txBox="1"/>
          <p:nvPr/>
        </p:nvSpPr>
        <p:spPr>
          <a:xfrm>
            <a:off x="2614613"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3679429" y="3286124"/>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704173" y="4500570"/>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AutoShape 2"/>
          <p:cNvSpPr>
            <a:spLocks noGrp="1" noChangeArrowheads="1"/>
          </p:cNvSpPr>
          <p:nvPr>
            <p:ph type="title"/>
          </p:nvPr>
        </p:nvSpPr>
        <p:spPr/>
        <p:txBody>
          <a:bodyPr>
            <a:normAutofit/>
          </a:bodyPr>
          <a:lstStyle/>
          <a:p>
            <a:pPr eaLnBrk="1" hangingPunct="1"/>
            <a:r>
              <a:rPr lang="fr-FR" dirty="0"/>
              <a:t>Héritage </a:t>
            </a:r>
            <a:r>
              <a:rPr lang="fr-FR" dirty="0" err="1"/>
              <a:t>css</a:t>
            </a:r>
            <a:endParaRPr lang="fr-FR" dirty="0"/>
          </a:p>
        </p:txBody>
      </p:sp>
      <p:sp>
        <p:nvSpPr>
          <p:cNvPr id="135172" name="Rectangle 3"/>
          <p:cNvSpPr>
            <a:spLocks noGrp="1" noChangeArrowheads="1"/>
          </p:cNvSpPr>
          <p:nvPr>
            <p:ph idx="1"/>
          </p:nvPr>
        </p:nvSpPr>
        <p:spPr/>
        <p:txBody>
          <a:bodyPr>
            <a:normAutofit fontScale="92500" lnSpcReduction="10000"/>
          </a:bodyPr>
          <a:lstStyle/>
          <a:p>
            <a:r>
              <a:rPr lang="fr-FR" dirty="0"/>
              <a:t>Parent-Enfant</a:t>
            </a:r>
          </a:p>
          <a:p>
            <a:pPr lvl="1"/>
            <a:endParaRPr lang="fr-FR" dirty="0"/>
          </a:p>
          <a:p>
            <a:r>
              <a:rPr lang="fr-FR" dirty="0"/>
              <a:t>Héritage (imbrication)</a:t>
            </a:r>
          </a:p>
          <a:p>
            <a:pPr lvl="1"/>
            <a:r>
              <a:rPr lang="fr-FR" dirty="0"/>
              <a:t> </a:t>
            </a:r>
            <a:r>
              <a:rPr lang="fr-FR" dirty="0" err="1">
                <a:ea typeface="MS Mincho" pitchFamily="49" charset="-128"/>
              </a:rPr>
              <a:t>inherit</a:t>
            </a:r>
            <a:endParaRPr lang="fr-FR" dirty="0">
              <a:ea typeface="MS Mincho" pitchFamily="49" charset="-128"/>
            </a:endParaRPr>
          </a:p>
          <a:p>
            <a:pPr lvl="1"/>
            <a:r>
              <a:rPr lang="fr-FR" dirty="0">
                <a:ea typeface="MS Mincho" pitchFamily="49" charset="-128"/>
              </a:rPr>
              <a:t> ex1:   body </a:t>
            </a:r>
            <a:r>
              <a:rPr lang="fr-FR" dirty="0">
                <a:sym typeface="Wingdings" pitchFamily="2" charset="2"/>
              </a:rPr>
              <a:t></a:t>
            </a:r>
            <a:r>
              <a:rPr lang="fr-FR" dirty="0">
                <a:ea typeface="MS Mincho" pitchFamily="49" charset="-128"/>
              </a:rPr>
              <a:t> div </a:t>
            </a:r>
            <a:r>
              <a:rPr lang="fr-FR" dirty="0">
                <a:sym typeface="Wingdings" pitchFamily="2" charset="2"/>
              </a:rPr>
              <a:t></a:t>
            </a:r>
            <a:r>
              <a:rPr lang="fr-FR" dirty="0">
                <a:ea typeface="MS Mincho" pitchFamily="49" charset="-128"/>
              </a:rPr>
              <a:t> p    	ex2:   table </a:t>
            </a:r>
            <a:r>
              <a:rPr lang="fr-FR" dirty="0">
                <a:sym typeface="Wingdings" pitchFamily="2" charset="2"/>
              </a:rPr>
              <a:t></a:t>
            </a:r>
            <a:r>
              <a:rPr lang="fr-FR" dirty="0">
                <a:ea typeface="MS Mincho" pitchFamily="49" charset="-128"/>
              </a:rPr>
              <a:t> tr </a:t>
            </a:r>
            <a:r>
              <a:rPr lang="fr-FR" dirty="0">
                <a:sym typeface="Wingdings" pitchFamily="2" charset="2"/>
              </a:rPr>
              <a:t></a:t>
            </a:r>
            <a:r>
              <a:rPr lang="fr-FR" dirty="0">
                <a:ea typeface="MS Mincho" pitchFamily="49" charset="-128"/>
              </a:rPr>
              <a:t> td</a:t>
            </a:r>
          </a:p>
          <a:p>
            <a:pPr lvl="1"/>
            <a:endParaRPr lang="fr-FR" dirty="0">
              <a:ea typeface="MS Mincho" pitchFamily="49" charset="-128"/>
            </a:endParaRPr>
          </a:p>
          <a:p>
            <a:r>
              <a:rPr lang="fr-FR" dirty="0"/>
              <a:t>Héritage déclaré (encapsulation)</a:t>
            </a:r>
          </a:p>
          <a:p>
            <a:pPr lvl="1"/>
            <a:r>
              <a:rPr lang="fr-FR" dirty="0"/>
              <a:t> </a:t>
            </a:r>
            <a:r>
              <a:rPr lang="fr-FR" dirty="0">
                <a:ea typeface="MS Mincho" pitchFamily="49" charset="-128"/>
              </a:rPr>
              <a:t>#</a:t>
            </a:r>
            <a:r>
              <a:rPr lang="fr-FR" dirty="0" err="1">
                <a:ea typeface="MS Mincho" pitchFamily="49" charset="-128"/>
              </a:rPr>
              <a:t>menuGauche</a:t>
            </a:r>
            <a:r>
              <a:rPr lang="fr-FR" dirty="0">
                <a:ea typeface="MS Mincho" pitchFamily="49" charset="-128"/>
              </a:rPr>
              <a:t> </a:t>
            </a:r>
            <a:r>
              <a:rPr lang="fr-FR" dirty="0">
                <a:sym typeface="Wingdings" pitchFamily="2" charset="2"/>
              </a:rPr>
              <a:t></a:t>
            </a:r>
            <a:r>
              <a:rPr lang="fr-FR" dirty="0">
                <a:ea typeface="MS Mincho" pitchFamily="49" charset="-128"/>
              </a:rPr>
              <a:t> </a:t>
            </a:r>
            <a:r>
              <a:rPr lang="fr-FR" dirty="0" err="1">
                <a:ea typeface="MS Mincho" pitchFamily="49" charset="-128"/>
              </a:rPr>
              <a:t>ul</a:t>
            </a:r>
            <a:r>
              <a:rPr lang="fr-FR" dirty="0">
                <a:ea typeface="MS Mincho" pitchFamily="49" charset="-128"/>
              </a:rPr>
              <a:t> </a:t>
            </a:r>
            <a:r>
              <a:rPr lang="fr-FR" dirty="0">
                <a:sym typeface="Wingdings" pitchFamily="2" charset="2"/>
              </a:rPr>
              <a:t></a:t>
            </a:r>
            <a:r>
              <a:rPr lang="fr-FR" dirty="0">
                <a:ea typeface="MS Mincho" pitchFamily="49" charset="-128"/>
              </a:rPr>
              <a:t> li</a:t>
            </a:r>
          </a:p>
          <a:p>
            <a:pPr lvl="1"/>
            <a:endParaRPr lang="fr-FR" dirty="0">
              <a:ea typeface="MS Mincho" pitchFamily="49" charset="-128"/>
            </a:endParaRPr>
          </a:p>
          <a:p>
            <a:r>
              <a:rPr lang="fr-FR" dirty="0"/>
              <a:t>Classes multiples</a:t>
            </a:r>
          </a:p>
          <a:p>
            <a:pPr lvl="1"/>
            <a:r>
              <a:rPr lang="fr-FR" dirty="0"/>
              <a:t> </a:t>
            </a:r>
            <a:r>
              <a:rPr lang="fr-FR" dirty="0">
                <a:ea typeface="MS Mincho" pitchFamily="49" charset="-128"/>
              </a:rPr>
              <a:t>class="Classe1 Classe2"</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117</a:t>
            </a:fld>
            <a:endParaRPr lang="fr-F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AutoShape 2"/>
          <p:cNvSpPr>
            <a:spLocks noGrp="1" noChangeArrowheads="1"/>
          </p:cNvSpPr>
          <p:nvPr>
            <p:ph type="title"/>
          </p:nvPr>
        </p:nvSpPr>
        <p:spPr/>
        <p:txBody>
          <a:bodyPr>
            <a:normAutofit/>
          </a:bodyPr>
          <a:lstStyle/>
          <a:p>
            <a:pPr eaLnBrk="1" hangingPunct="1"/>
            <a:r>
              <a:rPr lang="fr-FR" dirty="0"/>
              <a:t>Propriétés Css </a:t>
            </a:r>
          </a:p>
        </p:txBody>
      </p:sp>
      <p:sp>
        <p:nvSpPr>
          <p:cNvPr id="136196" name="Rectangle 3"/>
          <p:cNvSpPr>
            <a:spLocks noGrp="1" noChangeArrowheads="1"/>
          </p:cNvSpPr>
          <p:nvPr>
            <p:ph idx="1"/>
          </p:nvPr>
        </p:nvSpPr>
        <p:spPr/>
        <p:txBody>
          <a:bodyPr>
            <a:normAutofit/>
          </a:bodyPr>
          <a:lstStyle/>
          <a:p>
            <a:r>
              <a:rPr lang="fr-FR" dirty="0"/>
              <a:t>Certaines propriétés proposent plusieurs modes de définition</a:t>
            </a:r>
          </a:p>
          <a:p>
            <a:endParaRPr lang="fr-FR" dirty="0"/>
          </a:p>
          <a:p>
            <a:pPr lvl="1"/>
            <a:r>
              <a:rPr lang="fr-FR" dirty="0"/>
              <a:t>Propriété spécifique</a:t>
            </a:r>
          </a:p>
          <a:p>
            <a:pPr lvl="2"/>
            <a:r>
              <a:rPr lang="fr-FR" dirty="0">
                <a:ea typeface="MS Mincho" pitchFamily="49" charset="-128"/>
              </a:rPr>
              <a:t> </a:t>
            </a:r>
            <a:r>
              <a:rPr lang="fr-FR" dirty="0" err="1">
                <a:ea typeface="MS Mincho" pitchFamily="49" charset="-128"/>
              </a:rPr>
              <a:t>padding</a:t>
            </a:r>
            <a:r>
              <a:rPr lang="fr-FR" dirty="0">
                <a:ea typeface="MS Mincho" pitchFamily="49" charset="-128"/>
              </a:rPr>
              <a:t>-top: 20px;</a:t>
            </a:r>
          </a:p>
          <a:p>
            <a:pPr lvl="2"/>
            <a:r>
              <a:rPr lang="fr-FR" dirty="0">
                <a:ea typeface="MS Mincho" pitchFamily="49" charset="-128"/>
              </a:rPr>
              <a:t> border-</a:t>
            </a:r>
            <a:r>
              <a:rPr lang="fr-FR" dirty="0" err="1">
                <a:ea typeface="MS Mincho" pitchFamily="49" charset="-128"/>
              </a:rPr>
              <a:t>left</a:t>
            </a:r>
            <a:r>
              <a:rPr lang="fr-FR" dirty="0">
                <a:ea typeface="MS Mincho" pitchFamily="49" charset="-128"/>
              </a:rPr>
              <a:t>-</a:t>
            </a:r>
            <a:r>
              <a:rPr lang="fr-FR" dirty="0" err="1">
                <a:ea typeface="MS Mincho" pitchFamily="49" charset="-128"/>
              </a:rPr>
              <a:t>color</a:t>
            </a:r>
            <a:r>
              <a:rPr lang="fr-FR" dirty="0">
                <a:ea typeface="MS Mincho" pitchFamily="49" charset="-128"/>
              </a:rPr>
              <a:t>: white;</a:t>
            </a:r>
          </a:p>
          <a:p>
            <a:pPr lvl="1"/>
            <a:endParaRPr lang="fr-FR" dirty="0">
              <a:ea typeface="MS Mincho" pitchFamily="49" charset="-128"/>
            </a:endParaRPr>
          </a:p>
          <a:p>
            <a:pPr lvl="1"/>
            <a:r>
              <a:rPr lang="fr-FR" dirty="0"/>
              <a:t>Propriété globale ou super-propriété</a:t>
            </a:r>
          </a:p>
          <a:p>
            <a:pPr lvl="2"/>
            <a:r>
              <a:rPr lang="fr-FR" dirty="0"/>
              <a:t> </a:t>
            </a:r>
            <a:r>
              <a:rPr lang="fr-FR" dirty="0" err="1">
                <a:ea typeface="MS Mincho" pitchFamily="49" charset="-128"/>
              </a:rPr>
              <a:t>padding</a:t>
            </a:r>
            <a:r>
              <a:rPr lang="fr-FR" dirty="0">
                <a:ea typeface="MS Mincho" pitchFamily="49" charset="-128"/>
              </a:rPr>
              <a:t>: 0px 20px;</a:t>
            </a:r>
          </a:p>
          <a:p>
            <a:pPr lvl="2"/>
            <a:r>
              <a:rPr lang="fr-FR" dirty="0">
                <a:ea typeface="MS Mincho" pitchFamily="49" charset="-128"/>
              </a:rPr>
              <a:t> border: 1px </a:t>
            </a:r>
            <a:r>
              <a:rPr lang="fr-FR" dirty="0" err="1">
                <a:ea typeface="MS Mincho" pitchFamily="49" charset="-128"/>
              </a:rPr>
              <a:t>dashed</a:t>
            </a:r>
            <a:r>
              <a:rPr lang="fr-FR" dirty="0">
                <a:ea typeface="MS Mincho" pitchFamily="49" charset="-128"/>
              </a:rPr>
              <a:t> black;</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118</a:t>
            </a:fld>
            <a:endParaRPr lang="fr-F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Dispositions</a:t>
            </a:r>
          </a:p>
        </p:txBody>
      </p:sp>
      <p:sp>
        <p:nvSpPr>
          <p:cNvPr id="3" name="Espace réservé du contenu 2"/>
          <p:cNvSpPr>
            <a:spLocks noGrp="1"/>
          </p:cNvSpPr>
          <p:nvPr>
            <p:ph idx="1"/>
          </p:nvPr>
        </p:nvSpPr>
        <p:spPr/>
        <p:txBody>
          <a:bodyPr>
            <a:normAutofit fontScale="62500" lnSpcReduction="20000"/>
          </a:bodyPr>
          <a:lstStyle/>
          <a:p>
            <a:r>
              <a:rPr lang="fr-FR" dirty="0"/>
              <a:t>Hauteur &amp; Largeur</a:t>
            </a:r>
          </a:p>
          <a:p>
            <a:pPr lvl="2"/>
            <a:r>
              <a:rPr lang="fr-FR" dirty="0" err="1"/>
              <a:t>Height</a:t>
            </a:r>
            <a:r>
              <a:rPr lang="fr-FR" dirty="0"/>
              <a:t>:   auto ;</a:t>
            </a:r>
          </a:p>
          <a:p>
            <a:pPr lvl="2"/>
            <a:r>
              <a:rPr lang="fr-FR" dirty="0" err="1"/>
              <a:t>Width</a:t>
            </a:r>
            <a:r>
              <a:rPr lang="fr-FR" dirty="0"/>
              <a:t> : auto ;</a:t>
            </a:r>
          </a:p>
          <a:p>
            <a:r>
              <a:rPr lang="fr-FR" dirty="0"/>
              <a:t>Positionnement</a:t>
            </a:r>
          </a:p>
          <a:p>
            <a:pPr lvl="1"/>
            <a:r>
              <a:rPr lang="fr-FR" dirty="0"/>
              <a:t>Positionnement absolu</a:t>
            </a:r>
          </a:p>
          <a:p>
            <a:pPr lvl="2"/>
            <a:r>
              <a:rPr lang="fr-FR" dirty="0"/>
              <a:t>Top:</a:t>
            </a:r>
          </a:p>
          <a:p>
            <a:pPr lvl="2"/>
            <a:r>
              <a:rPr lang="fr-FR" dirty="0" err="1"/>
              <a:t>Left</a:t>
            </a:r>
            <a:endParaRPr lang="fr-FR" dirty="0"/>
          </a:p>
          <a:p>
            <a:pPr lvl="2"/>
            <a:r>
              <a:rPr lang="fr-FR" dirty="0"/>
              <a:t>Right</a:t>
            </a:r>
          </a:p>
          <a:p>
            <a:pPr lvl="2"/>
            <a:r>
              <a:rPr lang="fr-FR" dirty="0" err="1"/>
              <a:t>Bottom</a:t>
            </a:r>
            <a:endParaRPr lang="fr-FR" dirty="0"/>
          </a:p>
          <a:p>
            <a:pPr lvl="1"/>
            <a:r>
              <a:rPr lang="fr-FR" dirty="0"/>
              <a:t>Marges extérieures:</a:t>
            </a:r>
          </a:p>
          <a:p>
            <a:pPr>
              <a:buNone/>
            </a:pPr>
            <a:r>
              <a:rPr lang="fr-FR" sz="1900" dirty="0"/>
              <a:t>	Placement relatif les uns par rapport aux autres</a:t>
            </a:r>
          </a:p>
          <a:p>
            <a:pPr lvl="2"/>
            <a:r>
              <a:rPr lang="fr-FR" dirty="0" err="1"/>
              <a:t>Margin</a:t>
            </a:r>
            <a:r>
              <a:rPr lang="fr-FR" dirty="0"/>
              <a:t>: </a:t>
            </a:r>
            <a:r>
              <a:rPr lang="fr-FR" dirty="0">
                <a:sym typeface="Wingdings" pitchFamily="2" charset="2"/>
              </a:rPr>
              <a:t> (super propriété)</a:t>
            </a:r>
            <a:endParaRPr lang="fr-FR" dirty="0"/>
          </a:p>
          <a:p>
            <a:pPr lvl="2"/>
            <a:r>
              <a:rPr lang="fr-FR" dirty="0" err="1"/>
              <a:t>Margin</a:t>
            </a:r>
            <a:r>
              <a:rPr lang="fr-FR" dirty="0"/>
              <a:t>-top:5px;</a:t>
            </a:r>
          </a:p>
          <a:p>
            <a:pPr lvl="2"/>
            <a:r>
              <a:rPr lang="fr-FR" dirty="0" err="1"/>
              <a:t>Margin</a:t>
            </a:r>
            <a:r>
              <a:rPr lang="fr-FR" dirty="0"/>
              <a:t>-</a:t>
            </a:r>
            <a:r>
              <a:rPr lang="fr-FR" dirty="0" err="1"/>
              <a:t>bottom</a:t>
            </a:r>
            <a:r>
              <a:rPr lang="fr-FR" dirty="0"/>
              <a:t>:5px;</a:t>
            </a:r>
          </a:p>
          <a:p>
            <a:pPr lvl="2"/>
            <a:r>
              <a:rPr lang="fr-FR" dirty="0"/>
              <a:t>…</a:t>
            </a:r>
          </a:p>
          <a:p>
            <a:pPr lvl="1"/>
            <a:r>
              <a:rPr lang="fr-FR" dirty="0"/>
              <a:t>Marges intérieures:</a:t>
            </a:r>
          </a:p>
          <a:p>
            <a:pPr lvl="1">
              <a:buNone/>
            </a:pPr>
            <a:r>
              <a:rPr lang="fr-FR" dirty="0"/>
              <a:t>Placement dans le bloc</a:t>
            </a:r>
          </a:p>
          <a:p>
            <a:pPr lvl="2"/>
            <a:r>
              <a:rPr lang="fr-FR" dirty="0" err="1"/>
              <a:t>Padding</a:t>
            </a:r>
            <a:r>
              <a:rPr lang="fr-FR" dirty="0">
                <a:sym typeface="Wingdings" pitchFamily="2" charset="2"/>
              </a:rPr>
              <a:t>: (super propriété) </a:t>
            </a:r>
            <a:endParaRPr lang="fr-FR" dirty="0"/>
          </a:p>
          <a:p>
            <a:pPr lvl="2"/>
            <a:r>
              <a:rPr lang="fr-FR" dirty="0" err="1"/>
              <a:t>Padding</a:t>
            </a:r>
            <a:r>
              <a:rPr lang="fr-FR" dirty="0"/>
              <a:t>-</a:t>
            </a:r>
            <a:r>
              <a:rPr lang="fr-FR" dirty="0" err="1"/>
              <a:t>left</a:t>
            </a:r>
            <a:r>
              <a:rPr lang="fr-FR" dirty="0"/>
              <a:t>:8px;</a:t>
            </a:r>
          </a:p>
          <a:p>
            <a:pPr lvl="2"/>
            <a:r>
              <a:rPr lang="fr-FR" dirty="0"/>
              <a: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119</a:t>
            </a:fld>
            <a:endParaRPr lang="fr-FR"/>
          </a:p>
        </p:txBody>
      </p:sp>
      <p:sp>
        <p:nvSpPr>
          <p:cNvPr id="22" name="Espace réservé du contenu 21"/>
          <p:cNvSpPr>
            <a:spLocks noGrp="1"/>
          </p:cNvSpPr>
          <p:nvPr>
            <p:ph sz="quarter" idx="14"/>
          </p:nvPr>
        </p:nvSpPr>
        <p:spPr>
          <a:xfrm rot="160723">
            <a:off x="5524476" y="1931176"/>
            <a:ext cx="2992530" cy="4144803"/>
          </a:xfrm>
        </p:spPr>
        <p:txBody>
          <a:bodyPr>
            <a:normAutofit fontScale="92500" lnSpcReduction="20000"/>
          </a:bodyPr>
          <a:lstStyle/>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endParaRPr lang="fr-FR" dirty="0"/>
          </a:p>
          <a:p>
            <a:pPr algn="ctr">
              <a:buNone/>
            </a:pPr>
            <a:r>
              <a:rPr lang="fr-FR" dirty="0"/>
              <a:t>Dispositions </a:t>
            </a:r>
            <a:r>
              <a:rPr lang="fr-FR" dirty="0" err="1"/>
              <a:t>css</a:t>
            </a:r>
            <a:endParaRPr lang="fr-FR" dirty="0"/>
          </a:p>
        </p:txBody>
      </p:sp>
      <p:grpSp>
        <p:nvGrpSpPr>
          <p:cNvPr id="16" name="Groupe 15"/>
          <p:cNvGrpSpPr/>
          <p:nvPr/>
        </p:nvGrpSpPr>
        <p:grpSpPr>
          <a:xfrm rot="154157">
            <a:off x="5579379" y="1780752"/>
            <a:ext cx="3036637" cy="3578661"/>
            <a:chOff x="5076056" y="1556792"/>
            <a:chExt cx="3456384" cy="4248473"/>
          </a:xfrm>
        </p:grpSpPr>
        <p:sp>
          <p:nvSpPr>
            <p:cNvPr id="5" name="Rectangle 4"/>
            <p:cNvSpPr/>
            <p:nvPr/>
          </p:nvSpPr>
          <p:spPr>
            <a:xfrm>
              <a:off x="5076056" y="1628801"/>
              <a:ext cx="3456384" cy="4176464"/>
            </a:xfrm>
            <a:prstGeom prst="rect">
              <a:avLst/>
            </a:prstGeom>
          </p:spPr>
          <p:style>
            <a:lnRef idx="2">
              <a:schemeClr val="accent1"/>
            </a:lnRef>
            <a:fillRef idx="1">
              <a:schemeClr val="lt1"/>
            </a:fillRef>
            <a:effectRef idx="0">
              <a:schemeClr val="accent1"/>
            </a:effectRef>
            <a:fontRef idx="minor">
              <a:schemeClr val="dk1"/>
            </a:fontRef>
          </p:style>
          <p:txBody>
            <a:bodyPr lIns="0" rtlCol="0" anchor="t" anchorCtr="0">
              <a:noAutofit/>
            </a:bodyPr>
            <a:lstStyle/>
            <a:p>
              <a:pPr algn="ctr"/>
              <a:r>
                <a:rPr lang="fr-FR" dirty="0"/>
                <a:t>body</a:t>
              </a:r>
            </a:p>
          </p:txBody>
        </p:sp>
        <p:sp>
          <p:nvSpPr>
            <p:cNvPr id="20" name="Rectangle à coins arrondis 19"/>
            <p:cNvSpPr/>
            <p:nvPr/>
          </p:nvSpPr>
          <p:spPr>
            <a:xfrm>
              <a:off x="5364089" y="1988839"/>
              <a:ext cx="3096344" cy="3528391"/>
            </a:xfrm>
            <a:prstGeom prst="roundRect">
              <a:avLst/>
            </a:prstGeom>
            <a:solidFill>
              <a:schemeClr val="bg1">
                <a:lumMod val="95000"/>
              </a:schemeClr>
            </a:solidFill>
          </p:spPr>
          <p:style>
            <a:lnRef idx="2">
              <a:schemeClr val="accent4"/>
            </a:lnRef>
            <a:fillRef idx="1">
              <a:schemeClr val="lt1"/>
            </a:fillRef>
            <a:effectRef idx="0">
              <a:schemeClr val="accent4"/>
            </a:effectRef>
            <a:fontRef idx="minor">
              <a:schemeClr val="dk1"/>
            </a:fontRef>
          </p:style>
          <p:txBody>
            <a:bodyPr tIns="0" rtlCol="0" anchor="t" anchorCtr="0"/>
            <a:lstStyle/>
            <a:p>
              <a:pPr algn="ctr"/>
              <a:r>
                <a:rPr lang="fr-FR" dirty="0" err="1"/>
                <a:t>div</a:t>
              </a:r>
              <a:endParaRPr lang="fr-FR" dirty="0"/>
            </a:p>
            <a:p>
              <a:pPr algn="ctr"/>
              <a:endParaRPr lang="fr-FR" dirty="0"/>
            </a:p>
          </p:txBody>
        </p:sp>
        <p:sp>
          <p:nvSpPr>
            <p:cNvPr id="6" name="Rectangle à coins arrondis 5"/>
            <p:cNvSpPr/>
            <p:nvPr/>
          </p:nvSpPr>
          <p:spPr>
            <a:xfrm>
              <a:off x="6306985" y="2722795"/>
              <a:ext cx="1728193" cy="64807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err="1"/>
                <a:t>Margin</a:t>
              </a:r>
              <a:r>
                <a:rPr lang="fr-FR" dirty="0"/>
                <a:t>-top</a:t>
              </a:r>
            </a:p>
            <a:p>
              <a:pPr algn="ctr"/>
              <a:r>
                <a:rPr lang="fr-FR" dirty="0" err="1"/>
                <a:t>Marging</a:t>
              </a:r>
              <a:r>
                <a:rPr lang="fr-FR" dirty="0"/>
                <a:t>-</a:t>
              </a:r>
              <a:r>
                <a:rPr lang="fr-FR" dirty="0" err="1"/>
                <a:t>left</a:t>
              </a:r>
              <a:endParaRPr lang="fr-FR" dirty="0"/>
            </a:p>
          </p:txBody>
        </p:sp>
        <p:cxnSp>
          <p:nvCxnSpPr>
            <p:cNvPr id="8" name="Connecteur droit avec flèche 7"/>
            <p:cNvCxnSpPr>
              <a:endCxn id="6" idx="1"/>
            </p:cNvCxnSpPr>
            <p:nvPr/>
          </p:nvCxnSpPr>
          <p:spPr>
            <a:xfrm flipV="1">
              <a:off x="5370881" y="3046832"/>
              <a:ext cx="936105"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 name="Rectangle à coins arrondis 10"/>
            <p:cNvSpPr/>
            <p:nvPr/>
          </p:nvSpPr>
          <p:spPr>
            <a:xfrm>
              <a:off x="5440092" y="3521899"/>
              <a:ext cx="2016224" cy="140415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r"/>
              <a:endParaRPr lang="fr-FR" dirty="0"/>
            </a:p>
            <a:p>
              <a:pPr algn="r"/>
              <a:endParaRPr lang="fr-FR" dirty="0"/>
            </a:p>
            <a:p>
              <a:pPr algn="r"/>
              <a:r>
                <a:rPr lang="fr-FR" dirty="0" err="1"/>
                <a:t>Padding</a:t>
              </a:r>
              <a:r>
                <a:rPr lang="fr-FR" dirty="0"/>
                <a:t>-top</a:t>
              </a:r>
            </a:p>
            <a:p>
              <a:pPr algn="r"/>
              <a:r>
                <a:rPr lang="fr-FR" dirty="0" err="1"/>
                <a:t>Padding</a:t>
              </a:r>
              <a:r>
                <a:rPr lang="fr-FR" dirty="0"/>
                <a:t>-</a:t>
              </a:r>
              <a:r>
                <a:rPr lang="fr-FR" dirty="0" err="1"/>
                <a:t>left</a:t>
              </a:r>
              <a:endParaRPr lang="fr-FR" dirty="0"/>
            </a:p>
            <a:p>
              <a:pPr algn="r"/>
              <a:endParaRPr lang="fr-FR" dirty="0"/>
            </a:p>
            <a:p>
              <a:pPr algn="r"/>
              <a:endParaRPr lang="fr-FR" dirty="0"/>
            </a:p>
          </p:txBody>
        </p:sp>
        <p:cxnSp>
          <p:nvCxnSpPr>
            <p:cNvPr id="12" name="Connecteur droit avec flèche 11"/>
            <p:cNvCxnSpPr/>
            <p:nvPr/>
          </p:nvCxnSpPr>
          <p:spPr>
            <a:xfrm flipV="1">
              <a:off x="5436096" y="4401108"/>
              <a:ext cx="576064" cy="3600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 name="Connecteur droit avec flèche 14"/>
            <p:cNvCxnSpPr/>
            <p:nvPr/>
          </p:nvCxnSpPr>
          <p:spPr>
            <a:xfrm>
              <a:off x="6663819" y="3512365"/>
              <a:ext cx="0" cy="43204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7" name="Connecteur droit avec flèche 16"/>
            <p:cNvCxnSpPr/>
            <p:nvPr/>
          </p:nvCxnSpPr>
          <p:spPr>
            <a:xfrm rot="5245843">
              <a:off x="7213575" y="2305404"/>
              <a:ext cx="641243" cy="7833"/>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4" name="Rectangle à coins arrondis 23"/>
            <p:cNvSpPr/>
            <p:nvPr/>
          </p:nvSpPr>
          <p:spPr>
            <a:xfrm>
              <a:off x="6588224" y="5085184"/>
              <a:ext cx="1728192" cy="6480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fr-FR" dirty="0"/>
                <a:t>top</a:t>
              </a:r>
            </a:p>
            <a:p>
              <a:r>
                <a:rPr lang="fr-FR" dirty="0" err="1"/>
                <a:t>Left</a:t>
              </a:r>
              <a:r>
                <a:rPr lang="fr-FR" dirty="0"/>
                <a:t> …</a:t>
              </a:r>
            </a:p>
          </p:txBody>
        </p:sp>
        <p:cxnSp>
          <p:nvCxnSpPr>
            <p:cNvPr id="25" name="Connecteur droit avec flèche 24"/>
            <p:cNvCxnSpPr/>
            <p:nvPr/>
          </p:nvCxnSpPr>
          <p:spPr>
            <a:xfrm>
              <a:off x="5148064" y="5589240"/>
              <a:ext cx="1440160"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6" name="Connecteur droit avec flèche 25"/>
            <p:cNvCxnSpPr/>
            <p:nvPr/>
          </p:nvCxnSpPr>
          <p:spPr>
            <a:xfrm>
              <a:off x="8244408" y="1556792"/>
              <a:ext cx="0" cy="345638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3D223E1-A2EA-4B2F-BDFC-992F7BAFF659}"/>
              </a:ext>
            </a:extLst>
          </p:cNvPr>
          <p:cNvSpPr>
            <a:spLocks noGrp="1"/>
          </p:cNvSpPr>
          <p:nvPr>
            <p:ph type="title"/>
          </p:nvPr>
        </p:nvSpPr>
        <p:spPr>
          <a:xfrm>
            <a:off x="0" y="142852"/>
            <a:ext cx="9144000" cy="785818"/>
          </a:xfrm>
        </p:spPr>
        <p:txBody>
          <a:bodyPr/>
          <a:lstStyle/>
          <a:p>
            <a:pPr fontAlgn="auto">
              <a:spcAft>
                <a:spcPts val="0"/>
              </a:spcAft>
              <a:defRPr/>
            </a:pPr>
            <a:r>
              <a:rPr lang="fr-FR" dirty="0"/>
              <a:t>Syntaxe XML</a:t>
            </a:r>
          </a:p>
        </p:txBody>
      </p:sp>
      <p:sp>
        <p:nvSpPr>
          <p:cNvPr id="100357" name="Espace réservé du texte 5">
            <a:extLst>
              <a:ext uri="{FF2B5EF4-FFF2-40B4-BE49-F238E27FC236}">
                <a16:creationId xmlns:a16="http://schemas.microsoft.com/office/drawing/2014/main" id="{B05B58A2-EE7A-413A-AE08-9D02430C2CED}"/>
              </a:ext>
            </a:extLst>
          </p:cNvPr>
          <p:cNvSpPr>
            <a:spLocks noGrp="1"/>
          </p:cNvSpPr>
          <p:nvPr>
            <p:ph type="body" idx="1"/>
          </p:nvPr>
        </p:nvSpPr>
        <p:spPr bwMode="auto">
          <a:xfrm>
            <a:off x="214313" y="1000125"/>
            <a:ext cx="4143375" cy="639763"/>
          </a:xfrm>
          <a:ln>
            <a:solidFill>
              <a:srgbClr val="D9D9D9"/>
            </a:solidFill>
            <a:miter lim="800000"/>
            <a:headEnd/>
            <a:tailEnd/>
          </a:ln>
        </p:spPr>
        <p:txBody>
          <a:bodyPr wrap="square" numCol="1" anchorCtr="0" compatLnSpc="1">
            <a:prstTxWarp prst="textNoShape">
              <a:avLst/>
            </a:prstTxWarp>
          </a:bodyPr>
          <a:lstStyle/>
          <a:p>
            <a:r>
              <a:rPr lang="fr-FR" altLang="fr-FR"/>
              <a:t>Représentation</a:t>
            </a:r>
          </a:p>
        </p:txBody>
      </p:sp>
      <p:sp>
        <p:nvSpPr>
          <p:cNvPr id="100358" name="Espace réservé du contenu 6">
            <a:extLst>
              <a:ext uri="{FF2B5EF4-FFF2-40B4-BE49-F238E27FC236}">
                <a16:creationId xmlns:a16="http://schemas.microsoft.com/office/drawing/2014/main" id="{DF030C9D-C6D0-41A1-95A9-71C37B8A24BB}"/>
              </a:ext>
            </a:extLst>
          </p:cNvPr>
          <p:cNvSpPr>
            <a:spLocks noGrp="1"/>
          </p:cNvSpPr>
          <p:nvPr>
            <p:ph sz="half" idx="2"/>
          </p:nvPr>
        </p:nvSpPr>
        <p:spPr bwMode="auto">
          <a:xfrm>
            <a:off x="214313" y="1711325"/>
            <a:ext cx="4143375" cy="4789488"/>
          </a:xfrm>
          <a:ln>
            <a:solidFill>
              <a:srgbClr val="D9D9D9"/>
            </a:solidFill>
            <a:miter lim="800000"/>
            <a:headEnd/>
            <a:tailEnd/>
          </a:ln>
        </p:spPr>
        <p:txBody>
          <a:bodyPr wrap="square" numCol="1" anchor="t" anchorCtr="0" compatLnSpc="1">
            <a:prstTxWarp prst="textNoShape">
              <a:avLst/>
            </a:prstTxWarp>
          </a:bodyPr>
          <a:lstStyle/>
          <a:p>
            <a:r>
              <a:rPr lang="fr-FR" altLang="fr-FR" dirty="0" err="1"/>
              <a:t>Processing</a:t>
            </a:r>
            <a:r>
              <a:rPr lang="fr-FR" altLang="fr-FR" dirty="0"/>
              <a:t> instruction</a:t>
            </a:r>
          </a:p>
          <a:p>
            <a:pPr lvl="2"/>
            <a:r>
              <a:rPr lang="fr-FR" altLang="fr-FR" dirty="0"/>
              <a:t>facultatif</a:t>
            </a:r>
          </a:p>
          <a:p>
            <a:r>
              <a:rPr lang="fr-FR" altLang="fr-FR" dirty="0"/>
              <a:t>Un attribut</a:t>
            </a:r>
          </a:p>
          <a:p>
            <a:pPr lvl="2"/>
            <a:r>
              <a:rPr lang="fr-FR" altLang="fr-FR" dirty="0"/>
              <a:t>Dans une balise ouvrante</a:t>
            </a:r>
          </a:p>
          <a:p>
            <a:pPr lvl="2"/>
            <a:r>
              <a:rPr lang="fr-FR" altLang="fr-FR" dirty="0"/>
              <a:t>nœud enfant de la balise</a:t>
            </a:r>
          </a:p>
          <a:p>
            <a:pPr lvl="1"/>
            <a:endParaRPr lang="fr-FR" altLang="fr-FR" dirty="0"/>
          </a:p>
          <a:p>
            <a:r>
              <a:rPr lang="fr-FR" altLang="fr-FR" dirty="0"/>
              <a:t>Une balise</a:t>
            </a:r>
          </a:p>
          <a:p>
            <a:pPr lvl="2"/>
            <a:r>
              <a:rPr lang="fr-FR" altLang="fr-FR" dirty="0"/>
              <a:t>ouverture  &lt;</a:t>
            </a:r>
            <a:r>
              <a:rPr lang="fr-FR" altLang="fr-FR" dirty="0" err="1"/>
              <a:t>Nombalise</a:t>
            </a:r>
            <a:r>
              <a:rPr lang="fr-FR" altLang="fr-FR" dirty="0"/>
              <a:t> &gt;</a:t>
            </a:r>
          </a:p>
          <a:p>
            <a:pPr lvl="2"/>
            <a:r>
              <a:rPr lang="fr-FR" altLang="fr-FR" dirty="0"/>
              <a:t>fermeture  &lt;</a:t>
            </a:r>
            <a:r>
              <a:rPr lang="fr-FR" altLang="fr-FR" b="1" dirty="0"/>
              <a:t>/</a:t>
            </a:r>
            <a:r>
              <a:rPr lang="fr-FR" altLang="fr-FR" dirty="0" err="1"/>
              <a:t>Nombalise</a:t>
            </a:r>
            <a:r>
              <a:rPr lang="fr-FR" altLang="fr-FR" dirty="0"/>
              <a:t> &gt;</a:t>
            </a:r>
          </a:p>
          <a:p>
            <a:pPr lvl="2"/>
            <a:r>
              <a:rPr lang="fr-FR" altLang="fr-FR" dirty="0"/>
              <a:t>auto fermée &lt;</a:t>
            </a:r>
            <a:r>
              <a:rPr lang="fr-FR" altLang="fr-FR" dirty="0" err="1"/>
              <a:t>Nombalise</a:t>
            </a:r>
            <a:r>
              <a:rPr lang="fr-FR" altLang="fr-FR" dirty="0"/>
              <a:t> </a:t>
            </a:r>
            <a:r>
              <a:rPr lang="fr-FR" altLang="fr-FR" b="1" dirty="0"/>
              <a:t>/</a:t>
            </a:r>
            <a:r>
              <a:rPr lang="fr-FR" altLang="fr-FR" dirty="0"/>
              <a:t>&gt;</a:t>
            </a:r>
          </a:p>
          <a:p>
            <a:pPr lvl="2"/>
            <a:r>
              <a:rPr lang="fr-FR" altLang="fr-FR" dirty="0"/>
              <a:t>du contenue enfant entre les deux</a:t>
            </a:r>
          </a:p>
        </p:txBody>
      </p:sp>
      <p:sp>
        <p:nvSpPr>
          <p:cNvPr id="100359" name="Espace réservé du texte 7">
            <a:extLst>
              <a:ext uri="{FF2B5EF4-FFF2-40B4-BE49-F238E27FC236}">
                <a16:creationId xmlns:a16="http://schemas.microsoft.com/office/drawing/2014/main" id="{0776F0AA-3DFB-48EF-993A-F90A4963B685}"/>
              </a:ext>
            </a:extLst>
          </p:cNvPr>
          <p:cNvSpPr>
            <a:spLocks noGrp="1"/>
          </p:cNvSpPr>
          <p:nvPr>
            <p:ph type="body" sz="quarter" idx="3"/>
          </p:nvPr>
        </p:nvSpPr>
        <p:spPr bwMode="auto">
          <a:xfrm>
            <a:off x="4498975" y="1000125"/>
            <a:ext cx="4430713" cy="639763"/>
          </a:xfrm>
          <a:ln>
            <a:solidFill>
              <a:srgbClr val="D9D9D9"/>
            </a:solidFill>
            <a:miter lim="800000"/>
            <a:headEnd/>
            <a:tailEnd/>
          </a:ln>
        </p:spPr>
        <p:txBody>
          <a:bodyPr wrap="square" numCol="1" anchorCtr="0" compatLnSpc="1">
            <a:prstTxWarp prst="textNoShape">
              <a:avLst/>
            </a:prstTxWarp>
          </a:bodyPr>
          <a:lstStyle/>
          <a:p>
            <a:r>
              <a:rPr lang="fr-FR" altLang="fr-FR"/>
              <a:t>code XML - rss</a:t>
            </a:r>
          </a:p>
        </p:txBody>
      </p:sp>
      <p:sp>
        <p:nvSpPr>
          <p:cNvPr id="9" name="Espace réservé du contenu 8">
            <a:extLst>
              <a:ext uri="{FF2B5EF4-FFF2-40B4-BE49-F238E27FC236}">
                <a16:creationId xmlns:a16="http://schemas.microsoft.com/office/drawing/2014/main" id="{F02A48B2-5EB1-4DC9-B17C-6A8EE210C5D7}"/>
              </a:ext>
            </a:extLst>
          </p:cNvPr>
          <p:cNvSpPr>
            <a:spLocks noGrp="1"/>
          </p:cNvSpPr>
          <p:nvPr>
            <p:ph sz="half" idx="13"/>
          </p:nvPr>
        </p:nvSpPr>
        <p:spPr>
          <a:xfrm>
            <a:off x="4500563" y="1711325"/>
            <a:ext cx="4429125" cy="4789488"/>
          </a:xfrm>
        </p:spPr>
        <p:txBody>
          <a:bodyPr/>
          <a:lstStyle/>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endParaRPr lang="fr-FR" sz="1200" dirty="0">
              <a:solidFill>
                <a:srgbClr val="7EA2B4"/>
              </a:solidFill>
              <a:latin typeface="Consolas"/>
            </a:endParaRP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fontAlgn="auto">
              <a:spcAft>
                <a:spcPts val="0"/>
              </a:spcAft>
              <a:buFont typeface="Arial" panose="020B0604020202020204" pitchFamily="34" charset="0"/>
              <a:buNone/>
              <a:tabLst>
                <a:tab pos="539750" algn="l"/>
              </a:tabLst>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fontAlgn="auto">
              <a:spcAft>
                <a:spcPts val="0"/>
              </a:spcAft>
              <a:buFont typeface="Arial" panose="020B0604020202020204" pitchFamily="34" charset="0"/>
              <a:buNone/>
              <a:tabLst>
                <a:tab pos="360363"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fontAlgn="auto">
              <a:spcAft>
                <a:spcPts val="0"/>
              </a:spcAft>
              <a:buFont typeface="Arial" panose="020B0604020202020204" pitchFamily="34" charset="0"/>
              <a:buNone/>
              <a:tabLst>
                <a:tab pos="719138" algn="l"/>
              </a:tabLst>
              <a:defRPr/>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fontAlgn="auto">
              <a:spcAft>
                <a:spcPts val="0"/>
              </a:spcAft>
              <a:buFont typeface="Arial" panose="020B0604020202020204" pitchFamily="34" charset="0"/>
              <a:buNone/>
              <a:defRPr/>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fontAlgn="auto">
              <a:spcAft>
                <a:spcPts val="0"/>
              </a:spcAft>
              <a:buFont typeface="Arial" panose="020B0604020202020204" pitchFamily="34" charset="0"/>
              <a:buNone/>
              <a:defRPr/>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pPr fontAlgn="auto">
              <a:spcAft>
                <a:spcPts val="0"/>
              </a:spcAft>
              <a:defRPr/>
            </a:pPr>
            <a:endParaRPr lang="fr-FR" sz="1200" dirty="0"/>
          </a:p>
        </p:txBody>
      </p:sp>
      <p:cxnSp>
        <p:nvCxnSpPr>
          <p:cNvPr id="14" name="Connecteur droit avec flèche 13">
            <a:extLst>
              <a:ext uri="{FF2B5EF4-FFF2-40B4-BE49-F238E27FC236}">
                <a16:creationId xmlns:a16="http://schemas.microsoft.com/office/drawing/2014/main" id="{9D04958C-0CB9-4F79-9140-18C77848B4B6}"/>
              </a:ext>
            </a:extLst>
          </p:cNvPr>
          <p:cNvCxnSpPr/>
          <p:nvPr/>
        </p:nvCxnSpPr>
        <p:spPr>
          <a:xfrm>
            <a:off x="3571875" y="1928813"/>
            <a:ext cx="928688" cy="2857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105F781C-43F2-48F7-A38A-9858EC34B0DF}"/>
              </a:ext>
            </a:extLst>
          </p:cNvPr>
          <p:cNvSpPr/>
          <p:nvPr/>
        </p:nvSpPr>
        <p:spPr>
          <a:xfrm>
            <a:off x="4572000" y="2143125"/>
            <a:ext cx="4000500" cy="285750"/>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16" name="Connecteur droit avec flèche 15">
            <a:extLst>
              <a:ext uri="{FF2B5EF4-FFF2-40B4-BE49-F238E27FC236}">
                <a16:creationId xmlns:a16="http://schemas.microsoft.com/office/drawing/2014/main" id="{804BC6AA-30F8-4539-88A5-468AB587992A}"/>
              </a:ext>
            </a:extLst>
          </p:cNvPr>
          <p:cNvCxnSpPr>
            <a:endCxn id="19" idx="1"/>
          </p:cNvCxnSpPr>
          <p:nvPr/>
        </p:nvCxnSpPr>
        <p:spPr>
          <a:xfrm flipV="1">
            <a:off x="2571750" y="4037013"/>
            <a:ext cx="2786063" cy="24923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D166D7BF-3E7E-4C82-858D-2E1B9527E9AD}"/>
              </a:ext>
            </a:extLst>
          </p:cNvPr>
          <p:cNvSpPr/>
          <p:nvPr/>
        </p:nvSpPr>
        <p:spPr>
          <a:xfrm>
            <a:off x="5357813" y="3929063"/>
            <a:ext cx="3214687"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3" name="Connecteur droit avec flèche 22">
            <a:extLst>
              <a:ext uri="{FF2B5EF4-FFF2-40B4-BE49-F238E27FC236}">
                <a16:creationId xmlns:a16="http://schemas.microsoft.com/office/drawing/2014/main" id="{2D8ECC24-CCFE-489C-AFC7-9AC1D9CD7290}"/>
              </a:ext>
            </a:extLst>
          </p:cNvPr>
          <p:cNvCxnSpPr/>
          <p:nvPr/>
        </p:nvCxnSpPr>
        <p:spPr>
          <a:xfrm flipV="1">
            <a:off x="2143125" y="2714625"/>
            <a:ext cx="2714625" cy="249238"/>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68EECA86-30B0-488F-8A5F-34ACC4392D8D}"/>
              </a:ext>
            </a:extLst>
          </p:cNvPr>
          <p:cNvSpPr/>
          <p:nvPr/>
        </p:nvSpPr>
        <p:spPr>
          <a:xfrm>
            <a:off x="4929188" y="2428875"/>
            <a:ext cx="1214437" cy="214313"/>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cxnSp>
        <p:nvCxnSpPr>
          <p:cNvPr id="26" name="Connecteur droit avec flèche 25">
            <a:extLst>
              <a:ext uri="{FF2B5EF4-FFF2-40B4-BE49-F238E27FC236}">
                <a16:creationId xmlns:a16="http://schemas.microsoft.com/office/drawing/2014/main" id="{3515C451-B3B2-4669-822D-899393BC7D93}"/>
              </a:ext>
            </a:extLst>
          </p:cNvPr>
          <p:cNvCxnSpPr>
            <a:endCxn id="27" idx="1"/>
          </p:cNvCxnSpPr>
          <p:nvPr/>
        </p:nvCxnSpPr>
        <p:spPr>
          <a:xfrm flipV="1">
            <a:off x="4214813" y="4894263"/>
            <a:ext cx="928687" cy="32067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a:extLst>
              <a:ext uri="{FF2B5EF4-FFF2-40B4-BE49-F238E27FC236}">
                <a16:creationId xmlns:a16="http://schemas.microsoft.com/office/drawing/2014/main" id="{C08D3D30-85B5-4B05-A424-EBADA129E597}"/>
              </a:ext>
            </a:extLst>
          </p:cNvPr>
          <p:cNvSpPr/>
          <p:nvPr/>
        </p:nvSpPr>
        <p:spPr>
          <a:xfrm>
            <a:off x="5143500" y="4786313"/>
            <a:ext cx="785813" cy="214312"/>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anchor="ctr"/>
          <a:lstStyle/>
          <a:p>
            <a:pPr algn="ctr" eaLnBrk="1" fontAlgn="auto" hangingPunct="1">
              <a:spcBef>
                <a:spcPts val="0"/>
              </a:spcBef>
              <a:spcAft>
                <a:spcPts val="0"/>
              </a:spcAft>
              <a:defRPr/>
            </a:pPr>
            <a:endParaRPr lang="fr-F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 </a:t>
            </a:r>
            <a:br>
              <a:rPr lang="fr-FR" dirty="0"/>
            </a:br>
            <a:r>
              <a:rPr lang="fr-FR" dirty="0"/>
              <a:t>		b) Les unités</a:t>
            </a:r>
          </a:p>
        </p:txBody>
      </p:sp>
      <p:sp>
        <p:nvSpPr>
          <p:cNvPr id="3" name="Espace réservé du contenu 2"/>
          <p:cNvSpPr>
            <a:spLocks noGrp="1"/>
          </p:cNvSpPr>
          <p:nvPr>
            <p:ph idx="1"/>
          </p:nvPr>
        </p:nvSpPr>
        <p:spPr/>
        <p:txBody>
          <a:bodyPr>
            <a:normAutofit lnSpcReduction="10000"/>
          </a:bodyPr>
          <a:lstStyle/>
          <a:p>
            <a:r>
              <a:rPr lang="fr-FR" dirty="0"/>
              <a:t>Il existe différentes unités de mesure en </a:t>
            </a:r>
            <a:r>
              <a:rPr lang="fr-FR" dirty="0" err="1"/>
              <a:t>css</a:t>
            </a:r>
            <a:endParaRPr lang="fr-FR" dirty="0"/>
          </a:p>
          <a:p>
            <a:pPr marL="0" indent="0">
              <a:spcBef>
                <a:spcPts val="0"/>
              </a:spcBef>
              <a:buClrTx/>
              <a:buSzTx/>
              <a:buNone/>
              <a:defRPr/>
            </a:pPr>
            <a:r>
              <a:rPr lang="fr-FR" dirty="0"/>
              <a:t>	</a:t>
            </a:r>
          </a:p>
          <a:p>
            <a:pPr marL="0" indent="0">
              <a:spcBef>
                <a:spcPts val="0"/>
              </a:spcBef>
              <a:buClrTx/>
              <a:buSzTx/>
              <a:buNone/>
              <a:defRPr/>
            </a:pPr>
            <a:r>
              <a:rPr lang="fr-FR" dirty="0"/>
              <a:t>	px 	</a:t>
            </a:r>
            <a:r>
              <a:rPr lang="fr-FR" dirty="0">
                <a:sym typeface="Wingdings" pitchFamily="2" charset="2"/>
              </a:rPr>
              <a:t>Pixel</a:t>
            </a:r>
          </a:p>
          <a:p>
            <a:pPr marL="0" indent="0">
              <a:spcBef>
                <a:spcPts val="0"/>
              </a:spcBef>
              <a:buClrTx/>
              <a:buSzTx/>
              <a:buNone/>
              <a:defRPr/>
            </a:pPr>
            <a:r>
              <a:rPr lang="fr-FR" dirty="0">
                <a:sym typeface="Wingdings" pitchFamily="2" charset="2"/>
              </a:rPr>
              <a:t>	</a:t>
            </a:r>
            <a:r>
              <a:rPr lang="fr-FR" dirty="0" err="1">
                <a:sym typeface="Wingdings" pitchFamily="2" charset="2"/>
              </a:rPr>
              <a:t>em</a:t>
            </a:r>
            <a:r>
              <a:rPr lang="fr-FR" dirty="0">
                <a:sym typeface="Wingdings" pitchFamily="2" charset="2"/>
              </a:rPr>
              <a:t>	Représente la valeur de la police 		    d’écriture du contenu</a:t>
            </a:r>
          </a:p>
          <a:p>
            <a:pPr marL="0" indent="0">
              <a:spcBef>
                <a:spcPts val="0"/>
              </a:spcBef>
              <a:buClrTx/>
              <a:buSzTx/>
              <a:buNone/>
              <a:defRPr/>
            </a:pPr>
            <a:r>
              <a:rPr lang="fr-FR" dirty="0">
                <a:sym typeface="Wingdings" pitchFamily="2" charset="2"/>
              </a:rPr>
              <a:t>	cm	Centimètre</a:t>
            </a:r>
          </a:p>
          <a:p>
            <a:pPr marL="0" indent="0">
              <a:spcBef>
                <a:spcPts val="0"/>
              </a:spcBef>
              <a:buClrTx/>
              <a:buSzTx/>
              <a:buNone/>
              <a:defRPr/>
            </a:pPr>
            <a:r>
              <a:rPr lang="fr-FR" dirty="0">
                <a:sym typeface="Wingdings" pitchFamily="2" charset="2"/>
              </a:rPr>
              <a:t>	mm	Millimètre</a:t>
            </a:r>
          </a:p>
          <a:p>
            <a:pPr marL="0" indent="0">
              <a:spcBef>
                <a:spcPts val="0"/>
              </a:spcBef>
              <a:buClrTx/>
              <a:buSzTx/>
              <a:buNone/>
              <a:defRPr/>
            </a:pPr>
            <a:r>
              <a:rPr lang="fr-FR" dirty="0">
                <a:sym typeface="Wingdings" pitchFamily="2" charset="2"/>
              </a:rPr>
              <a:t>	%	Pourcentage du conteneur parent</a:t>
            </a:r>
          </a:p>
          <a:p>
            <a:pPr marL="0" indent="0">
              <a:spcBef>
                <a:spcPts val="0"/>
              </a:spcBef>
              <a:buClrTx/>
              <a:buSzTx/>
              <a:buNone/>
              <a:defRPr/>
            </a:pPr>
            <a:r>
              <a:rPr lang="fr-FR" dirty="0">
                <a:sym typeface="Wingdings" pitchFamily="2" charset="2"/>
              </a:rPr>
              <a:t>	in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pt	Point 1pt=1/72 </a:t>
            </a:r>
            <a:r>
              <a:rPr lang="fr-FR" dirty="0" err="1">
                <a:sym typeface="Wingdings" pitchFamily="2" charset="2"/>
              </a:rPr>
              <a:t>inch</a:t>
            </a:r>
            <a:endParaRPr lang="fr-FR" dirty="0">
              <a:sym typeface="Wingdings" pitchFamily="2" charset="2"/>
            </a:endParaRPr>
          </a:p>
          <a:p>
            <a:pPr marL="0" indent="0">
              <a:spcBef>
                <a:spcPts val="0"/>
              </a:spcBef>
              <a:buClrTx/>
              <a:buSzTx/>
              <a:buNone/>
              <a:defRPr/>
            </a:pPr>
            <a:r>
              <a:rPr lang="fr-FR" dirty="0">
                <a:sym typeface="Wingdings" pitchFamily="2" charset="2"/>
              </a:rPr>
              <a:t>	pc	Pica 1pc=12pt</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120</a:t>
            </a:fld>
            <a:endParaRPr lang="fr-F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Les différentes propriétés</a:t>
            </a:r>
            <a:br>
              <a:rPr lang="fr-FR" dirty="0"/>
            </a:br>
            <a:r>
              <a:rPr lang="fr-FR" dirty="0"/>
              <a:t>c) Couleurs</a:t>
            </a:r>
          </a:p>
        </p:txBody>
      </p:sp>
      <p:sp>
        <p:nvSpPr>
          <p:cNvPr id="3" name="Espace réservé du contenu 2"/>
          <p:cNvSpPr>
            <a:spLocks noGrp="1"/>
          </p:cNvSpPr>
          <p:nvPr>
            <p:ph sz="half" idx="1"/>
          </p:nvPr>
        </p:nvSpPr>
        <p:spPr/>
        <p:txBody>
          <a:bodyPr>
            <a:normAutofit lnSpcReduction="10000"/>
          </a:bodyPr>
          <a:lstStyle/>
          <a:p>
            <a:r>
              <a:rPr lang="fr-FR" sz="2400" dirty="0"/>
              <a:t>Modifier la couleur d’écriture</a:t>
            </a:r>
          </a:p>
          <a:p>
            <a:pPr marL="990600" lvl="2"/>
            <a:r>
              <a:rPr lang="fr-FR" sz="2000" dirty="0" err="1"/>
              <a:t>color:BLUE</a:t>
            </a:r>
            <a:r>
              <a:rPr lang="fr-FR" sz="2000" dirty="0"/>
              <a:t>;  </a:t>
            </a:r>
          </a:p>
          <a:p>
            <a:pPr marL="990600" lvl="2"/>
            <a:endParaRPr lang="fr-FR" sz="2000" dirty="0"/>
          </a:p>
          <a:p>
            <a:pPr marL="990600"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marL="990600" lvl="2"/>
            <a:endParaRPr lang="fr-FR" dirty="0"/>
          </a:p>
          <a:p>
            <a:pPr marL="990600" lvl="2"/>
            <a:r>
              <a:rPr lang="fr-FR" dirty="0"/>
              <a:t> </a:t>
            </a:r>
            <a:r>
              <a:rPr lang="fr-FR" dirty="0" err="1"/>
              <a:t>color:rgb</a:t>
            </a:r>
            <a:r>
              <a:rPr lang="fr-FR" dirty="0"/>
              <a:t>(</a:t>
            </a:r>
            <a:r>
              <a:rPr lang="fr-FR" b="1" dirty="0">
                <a:solidFill>
                  <a:srgbClr val="FF0000"/>
                </a:solidFill>
              </a:rPr>
              <a:t>123</a:t>
            </a:r>
            <a:r>
              <a:rPr lang="fr-FR" dirty="0"/>
              <a:t>,</a:t>
            </a:r>
            <a:r>
              <a:rPr lang="fr-FR" b="1" dirty="0">
                <a:solidFill>
                  <a:srgbClr val="00B050"/>
                </a:solidFill>
              </a:rPr>
              <a:t>123</a:t>
            </a:r>
            <a:r>
              <a:rPr lang="fr-FR" dirty="0"/>
              <a:t>,</a:t>
            </a:r>
            <a:r>
              <a:rPr lang="fr-FR" b="1" dirty="0">
                <a:solidFill>
                  <a:schemeClr val="accent1"/>
                </a:solidFill>
              </a:rPr>
              <a:t>123</a:t>
            </a:r>
            <a:r>
              <a:rPr lang="fr-FR" dirty="0"/>
              <a:t>);</a:t>
            </a:r>
          </a:p>
          <a:p>
            <a:pPr marL="990600" lvl="2"/>
            <a:endParaRPr lang="fr-FR" dirty="0"/>
          </a:p>
          <a:p>
            <a:endParaRPr lang="fr-FR" sz="2400" dirty="0"/>
          </a:p>
          <a:p>
            <a:r>
              <a:rPr lang="fr-FR" sz="2400" dirty="0"/>
              <a:t>Modifier couleur de fond</a:t>
            </a:r>
          </a:p>
          <a:p>
            <a:pPr marL="717550" lvl="2" indent="-219075">
              <a:tabLst>
                <a:tab pos="531813" algn="l"/>
              </a:tabLst>
            </a:pPr>
            <a:r>
              <a:rPr lang="fr-FR" dirty="0" err="1"/>
              <a:t>Backgroung</a:t>
            </a:r>
            <a:r>
              <a:rPr lang="fr-FR" dirty="0"/>
              <a:t>-</a:t>
            </a:r>
            <a:r>
              <a:rPr lang="fr-FR" dirty="0" err="1"/>
              <a:t>color</a:t>
            </a:r>
            <a:r>
              <a:rPr lang="fr-FR" dirty="0"/>
              <a:t>: </a:t>
            </a:r>
            <a:r>
              <a:rPr lang="fr-FR" sz="1400" b="1" dirty="0"/>
              <a:t>#</a:t>
            </a:r>
            <a:r>
              <a:rPr lang="fr-FR" sz="1400" dirty="0"/>
              <a:t> </a:t>
            </a:r>
            <a:r>
              <a:rPr lang="fr-FR" sz="1400" b="1" dirty="0">
                <a:solidFill>
                  <a:srgbClr val="FF0000"/>
                </a:solidFill>
              </a:rPr>
              <a:t>HE</a:t>
            </a:r>
            <a:r>
              <a:rPr lang="fr-FR" sz="1400" b="1" dirty="0">
                <a:solidFill>
                  <a:srgbClr val="00B050"/>
                </a:solidFill>
              </a:rPr>
              <a:t>XV</a:t>
            </a:r>
            <a:r>
              <a:rPr lang="fr-FR" sz="1400" b="1" dirty="0">
                <a:solidFill>
                  <a:srgbClr val="0070C0"/>
                </a:solidFill>
              </a:rPr>
              <a:t>AL</a:t>
            </a:r>
            <a:r>
              <a:rPr lang="fr-FR" dirty="0"/>
              <a:t>;</a:t>
            </a:r>
          </a:p>
          <a:p>
            <a:pPr marL="717550" lvl="2" indent="-219075">
              <a:tabLst>
                <a:tab pos="531813" algn="l"/>
              </a:tabLst>
            </a:pPr>
            <a:endParaRPr lang="fr-FR" dirty="0"/>
          </a:p>
          <a:p>
            <a:pPr marL="717550" lvl="2" indent="-219075">
              <a:tabLst>
                <a:tab pos="531813" algn="l"/>
              </a:tabLst>
            </a:pPr>
            <a:r>
              <a:rPr lang="fr-FR" dirty="0" err="1"/>
              <a:t>Backgroung</a:t>
            </a:r>
            <a:r>
              <a:rPr lang="fr-FR" dirty="0"/>
              <a:t>-</a:t>
            </a:r>
            <a:r>
              <a:rPr lang="fr-FR" dirty="0" err="1"/>
              <a:t>color</a:t>
            </a:r>
            <a:r>
              <a:rPr lang="fr-FR" dirty="0"/>
              <a:t>: </a:t>
            </a:r>
            <a:r>
              <a:rPr lang="fr-FR" dirty="0" err="1"/>
              <a:t>color:</a:t>
            </a:r>
            <a:r>
              <a:rPr lang="fr-FR" sz="1400" dirty="0" err="1"/>
              <a:t>rgb</a:t>
            </a:r>
            <a:r>
              <a:rPr lang="fr-FR" sz="1400" dirty="0"/>
              <a:t>(</a:t>
            </a:r>
            <a:r>
              <a:rPr lang="fr-FR" sz="1400" b="1" dirty="0">
                <a:solidFill>
                  <a:srgbClr val="FF0000"/>
                </a:solidFill>
              </a:rPr>
              <a:t>123</a:t>
            </a:r>
            <a:r>
              <a:rPr lang="fr-FR" sz="1400" dirty="0"/>
              <a:t>,</a:t>
            </a:r>
            <a:r>
              <a:rPr lang="fr-FR" sz="1400" b="1" dirty="0">
                <a:solidFill>
                  <a:srgbClr val="00B050"/>
                </a:solidFill>
              </a:rPr>
              <a:t>123</a:t>
            </a:r>
            <a:r>
              <a:rPr lang="fr-FR" sz="1400" dirty="0"/>
              <a:t>,</a:t>
            </a:r>
            <a:r>
              <a:rPr lang="fr-FR" sz="1400" b="1" dirty="0">
                <a:solidFill>
                  <a:schemeClr val="accent1"/>
                </a:solidFill>
              </a:rPr>
              <a:t>123</a:t>
            </a:r>
            <a:r>
              <a:rPr lang="fr-FR" sz="1400" dirty="0"/>
              <a:t>);</a:t>
            </a:r>
            <a:r>
              <a:rPr lang="fr-FR" dirty="0"/>
              <a:t>   </a:t>
            </a:r>
          </a:p>
          <a:p>
            <a:pPr marL="717550" lvl="2" indent="-219075">
              <a:tabLst>
                <a:tab pos="531813" algn="l"/>
              </a:tabLst>
            </a:pPr>
            <a:endParaRPr lang="fr-FR" sz="2000" dirty="0"/>
          </a:p>
          <a:p>
            <a:pPr marL="717550" lvl="2" indent="-219075">
              <a:tabLst>
                <a:tab pos="531813" algn="l"/>
              </a:tabLst>
            </a:pPr>
            <a:r>
              <a:rPr lang="fr-FR" sz="2000" dirty="0" err="1"/>
              <a:t>Backgroung-color:</a:t>
            </a:r>
            <a:r>
              <a:rPr lang="fr-FR" sz="1600" dirty="0" err="1"/>
              <a:t>BLUE</a:t>
            </a:r>
            <a:r>
              <a:rPr lang="fr-FR" sz="2000" dirty="0"/>
              <a:t>;   </a:t>
            </a:r>
          </a:p>
          <a:p>
            <a:pPr lvl="2"/>
            <a:endParaRPr lang="fr-FR" sz="2000" dirty="0"/>
          </a:p>
          <a:p>
            <a:pPr lvl="2"/>
            <a:endParaRPr lang="fr-FR" sz="2000" dirty="0"/>
          </a:p>
        </p:txBody>
      </p:sp>
      <p:sp>
        <p:nvSpPr>
          <p:cNvPr id="5" name="Espace réservé du contenu 4"/>
          <p:cNvSpPr>
            <a:spLocks noGrp="1"/>
          </p:cNvSpPr>
          <p:nvPr>
            <p:ph sz="half" idx="2"/>
          </p:nvPr>
        </p:nvSpPr>
        <p:spPr/>
        <p:txBody>
          <a:bodyPr>
            <a:normAutofit lnSpcReduction="10000"/>
          </a:bodyPr>
          <a:lstStyle/>
          <a:p>
            <a:r>
              <a:rPr lang="fr-FR" dirty="0"/>
              <a:t>Image fond</a:t>
            </a:r>
          </a:p>
          <a:p>
            <a:pPr marL="633413" lvl="2" indent="-219075"/>
            <a:r>
              <a:rPr lang="fr-FR" sz="2000" dirty="0" err="1"/>
              <a:t>Backgroung-Image:url</a:t>
            </a:r>
            <a:r>
              <a:rPr lang="fr-FR" sz="2000" dirty="0"/>
              <a:t>(‘http://…/…jpg’);</a:t>
            </a:r>
          </a:p>
          <a:p>
            <a:pPr marL="50800" indent="-120650"/>
            <a:endParaRPr lang="fr-FR" dirty="0"/>
          </a:p>
          <a:p>
            <a:pPr marL="50800" indent="-120650"/>
            <a:r>
              <a:rPr lang="fr-FR" dirty="0"/>
              <a:t>Interdire/forcer </a:t>
            </a:r>
            <a:r>
              <a:rPr lang="fr-FR" dirty="0" err="1"/>
              <a:t>repetition</a:t>
            </a:r>
            <a:endParaRPr lang="fr-FR" dirty="0"/>
          </a:p>
          <a:p>
            <a:pPr marL="633413" lvl="2" indent="-219075"/>
            <a:r>
              <a:rPr lang="fr-FR" sz="2000" dirty="0"/>
              <a:t>background-</a:t>
            </a:r>
            <a:r>
              <a:rPr lang="fr-FR" sz="2000" dirty="0" err="1"/>
              <a:t>repeat</a:t>
            </a:r>
            <a:r>
              <a:rPr lang="fr-FR" sz="2000" dirty="0"/>
              <a:t>: </a:t>
            </a:r>
            <a:r>
              <a:rPr lang="fr-FR" sz="2000" b="1" dirty="0"/>
              <a:t>no-</a:t>
            </a:r>
            <a:r>
              <a:rPr lang="fr-FR" sz="2000" b="1" dirty="0" err="1"/>
              <a:t>repeat</a:t>
            </a:r>
            <a:r>
              <a:rPr lang="fr-FR" sz="2000" dirty="0"/>
              <a:t>   ;</a:t>
            </a:r>
          </a:p>
          <a:p>
            <a:pPr marL="52388" indent="-82550"/>
            <a:endParaRPr lang="fr-FR" dirty="0"/>
          </a:p>
          <a:p>
            <a:pPr marL="52388" indent="-82550"/>
            <a:r>
              <a:rPr lang="fr-FR" dirty="0"/>
              <a:t>Fond fixe</a:t>
            </a:r>
          </a:p>
          <a:p>
            <a:pPr lvl="2"/>
            <a:r>
              <a:rPr lang="fr-FR" sz="2000" dirty="0"/>
              <a:t>background-</a:t>
            </a:r>
            <a:r>
              <a:rPr lang="fr-FR" sz="2000" dirty="0" err="1"/>
              <a:t>attachment</a:t>
            </a:r>
            <a:r>
              <a:rPr lang="fr-FR" sz="2000" dirty="0"/>
              <a:t>: </a:t>
            </a:r>
            <a:r>
              <a:rPr lang="fr-FR" sz="2000" b="1" dirty="0" err="1"/>
              <a:t>fixed</a:t>
            </a:r>
            <a:r>
              <a:rPr lang="fr-FR" sz="2000" b="1" dirty="0"/>
              <a:t> </a:t>
            </a:r>
            <a:r>
              <a:rPr lang="fr-FR" sz="2000" dirty="0"/>
              <a:t>;</a:t>
            </a:r>
          </a:p>
          <a:p>
            <a:r>
              <a:rPr lang="fr-FR" dirty="0"/>
              <a:t>opacité</a:t>
            </a:r>
          </a:p>
          <a:p>
            <a:pPr lvl="2"/>
            <a:r>
              <a:rPr lang="fr-FR" sz="2000" dirty="0" err="1"/>
              <a:t>Opacity</a:t>
            </a:r>
            <a:r>
              <a:rPr lang="fr-FR" sz="2000" dirty="0"/>
              <a:t> : </a:t>
            </a:r>
            <a:r>
              <a:rPr lang="fr-FR" sz="2000" b="1" dirty="0"/>
              <a:t>1</a:t>
            </a:r>
            <a:r>
              <a:rPr lang="fr-FR" sz="2000" dirty="0"/>
              <a:t> ;</a:t>
            </a:r>
          </a:p>
          <a:p>
            <a:endParaRPr lang="fr-FR" sz="24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121</a:t>
            </a:fld>
            <a:endParaRPr lang="fr-F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a:t>
            </a:r>
            <a:br>
              <a:rPr lang="fr-FR" dirty="0"/>
            </a:br>
            <a:r>
              <a:rPr lang="fr-FR" dirty="0"/>
              <a:t>c) Couleurs</a:t>
            </a:r>
          </a:p>
        </p:txBody>
      </p:sp>
      <p:sp>
        <p:nvSpPr>
          <p:cNvPr id="3" name="Espace réservé du contenu 2"/>
          <p:cNvSpPr>
            <a:spLocks noGrp="1"/>
          </p:cNvSpPr>
          <p:nvPr>
            <p:ph idx="1"/>
          </p:nvPr>
        </p:nvSpPr>
        <p:spPr/>
        <p:txBody>
          <a:bodyPr>
            <a:normAutofit/>
          </a:bodyPr>
          <a:lstStyle/>
          <a:p>
            <a:r>
              <a:rPr lang="fr-FR" sz="2400" dirty="0"/>
              <a:t>Modifier la couleur d’écriture</a:t>
            </a:r>
          </a:p>
          <a:p>
            <a:pPr lvl="2"/>
            <a:r>
              <a:rPr lang="fr-FR" sz="2000" dirty="0" err="1"/>
              <a:t>color:BLUE</a:t>
            </a:r>
            <a:r>
              <a:rPr lang="fr-FR" sz="2000" dirty="0"/>
              <a:t>;  </a:t>
            </a:r>
          </a:p>
          <a:p>
            <a:pPr lvl="2"/>
            <a:r>
              <a:rPr lang="fr-FR" sz="2000" dirty="0"/>
              <a:t> </a:t>
            </a:r>
            <a:r>
              <a:rPr lang="fr-FR" sz="2000" dirty="0" err="1"/>
              <a:t>color</a:t>
            </a:r>
            <a:r>
              <a:rPr lang="fr-FR" sz="2000" dirty="0"/>
              <a:t>:</a:t>
            </a:r>
            <a:r>
              <a:rPr lang="fr-FR" sz="2000" b="1" dirty="0"/>
              <a:t>#</a:t>
            </a:r>
            <a:r>
              <a:rPr lang="fr-FR" sz="2000" b="1" dirty="0">
                <a:solidFill>
                  <a:srgbClr val="FF0000"/>
                </a:solidFill>
              </a:rPr>
              <a:t>HE</a:t>
            </a:r>
            <a:r>
              <a:rPr lang="fr-FR" sz="2000" b="1" dirty="0">
                <a:solidFill>
                  <a:srgbClr val="00B050"/>
                </a:solidFill>
              </a:rPr>
              <a:t>XV</a:t>
            </a:r>
            <a:r>
              <a:rPr lang="fr-FR" sz="2000" b="1" dirty="0">
                <a:solidFill>
                  <a:srgbClr val="0070C0"/>
                </a:solidFill>
              </a:rPr>
              <a:t>AL</a:t>
            </a:r>
            <a:r>
              <a:rPr lang="fr-FR" sz="2000" dirty="0"/>
              <a:t>;</a:t>
            </a:r>
          </a:p>
          <a:p>
            <a:pPr lvl="2"/>
            <a:endParaRPr lang="fr-FR" sz="2000" dirty="0"/>
          </a:p>
          <a:p>
            <a:pPr lvl="2"/>
            <a:endParaRPr lang="fr-FR" sz="2000" dirty="0"/>
          </a:p>
          <a:p>
            <a:pPr lvl="2"/>
            <a:endParaRPr lang="fr-FR" sz="2000" dirty="0"/>
          </a:p>
          <a:p>
            <a:pPr lvl="2"/>
            <a:r>
              <a:rPr lang="fr-FR" sz="2000" dirty="0" err="1"/>
              <a:t>color:rgb</a:t>
            </a:r>
            <a:r>
              <a:rPr lang="fr-FR" sz="2000" dirty="0"/>
              <a:t>(</a:t>
            </a:r>
            <a:r>
              <a:rPr lang="fr-FR" sz="2000" dirty="0">
                <a:solidFill>
                  <a:srgbClr val="FF0000"/>
                </a:solidFill>
              </a:rPr>
              <a:t>000,</a:t>
            </a:r>
            <a:r>
              <a:rPr lang="fr-FR" sz="2000" dirty="0">
                <a:solidFill>
                  <a:srgbClr val="92D050"/>
                </a:solidFill>
              </a:rPr>
              <a:t>128,</a:t>
            </a:r>
            <a:r>
              <a:rPr lang="fr-FR" sz="2000" dirty="0">
                <a:solidFill>
                  <a:srgbClr val="00B0F0"/>
                </a:solidFill>
              </a:rPr>
              <a:t>255</a:t>
            </a:r>
            <a:r>
              <a:rPr lang="fr-FR" sz="2000" dirty="0">
                <a:solidFill>
                  <a:schemeClr val="tx1"/>
                </a:solidFill>
              </a:rPr>
              <a:t>); ou </a:t>
            </a:r>
            <a:r>
              <a:rPr lang="fr-FR" sz="2000" dirty="0" err="1">
                <a:solidFill>
                  <a:schemeClr val="tx1"/>
                </a:solidFill>
              </a:rPr>
              <a:t>hsl</a:t>
            </a:r>
            <a:r>
              <a:rPr lang="fr-FR" sz="2000" dirty="0">
                <a:solidFill>
                  <a:schemeClr val="tx1"/>
                </a:solidFill>
              </a:rPr>
              <a:t>(0,128,255)</a:t>
            </a:r>
            <a:endParaRPr lang="fr-FR" sz="2000" dirty="0"/>
          </a:p>
          <a:p>
            <a:pPr>
              <a:buNone/>
            </a:pPr>
            <a:endParaRPr lang="fr-FR" sz="2400" dirty="0"/>
          </a:p>
          <a:p>
            <a:endParaRPr lang="fr-FR" sz="2400" dirty="0"/>
          </a:p>
          <a:p>
            <a:endParaRPr lang="fr-FR" sz="2400" dirty="0"/>
          </a:p>
          <a:p>
            <a:r>
              <a:rPr lang="fr-FR" sz="2400" dirty="0"/>
              <a:t>Modifier couleur de fond</a:t>
            </a:r>
          </a:p>
          <a:p>
            <a:pPr marL="717550" lvl="2" indent="-219075">
              <a:tabLst>
                <a:tab pos="531813" algn="l"/>
              </a:tabLst>
            </a:pPr>
            <a:r>
              <a:rPr lang="fr-FR" sz="2000" dirty="0" err="1"/>
              <a:t>Backgroung-color:BLUE</a:t>
            </a:r>
            <a:r>
              <a:rPr lang="fr-FR" sz="2000" dirty="0"/>
              <a:t>;   </a:t>
            </a:r>
          </a:p>
          <a:p>
            <a:pPr marL="717550" lvl="2" indent="-219075"/>
            <a:r>
              <a:rPr lang="fr-FR" sz="2000" dirty="0" err="1"/>
              <a:t>backgroung</a:t>
            </a:r>
            <a:r>
              <a:rPr lang="fr-FR" sz="2000" dirty="0"/>
              <a:t>-</a:t>
            </a:r>
            <a:r>
              <a:rPr lang="fr-FR" sz="2000" dirty="0" err="1"/>
              <a:t>color</a:t>
            </a:r>
            <a:r>
              <a:rPr lang="fr-FR" sz="2000" dirty="0"/>
              <a:t>:#</a:t>
            </a:r>
            <a:r>
              <a:rPr lang="fr-FR" sz="2000" dirty="0" err="1"/>
              <a:t>codecouleur</a:t>
            </a:r>
            <a:r>
              <a:rPr lang="fr-FR" sz="2000" dirty="0"/>
              <a:t>;</a:t>
            </a:r>
          </a:p>
          <a:p>
            <a:pPr lvl="2"/>
            <a:endParaRPr lang="fr-FR" sz="2000" dirty="0"/>
          </a:p>
          <a:p>
            <a:pPr lvl="2"/>
            <a:endParaRPr lang="fr-FR" sz="20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122</a:t>
            </a:fld>
            <a:endParaRPr lang="fr-FR"/>
          </a:p>
        </p:txBody>
      </p:sp>
      <p:sp>
        <p:nvSpPr>
          <p:cNvPr id="7" name="ZoneTexte 6"/>
          <p:cNvSpPr txBox="1"/>
          <p:nvPr/>
        </p:nvSpPr>
        <p:spPr>
          <a:xfrm>
            <a:off x="1965462" y="2496917"/>
            <a:ext cx="4392488"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dirty="0"/>
              <a:t>#</a:t>
            </a:r>
            <a:r>
              <a:rPr lang="fr-FR" dirty="0">
                <a:solidFill>
                  <a:srgbClr val="FF0000"/>
                </a:solidFill>
              </a:rPr>
              <a:t>00</a:t>
            </a:r>
            <a:r>
              <a:rPr lang="fr-FR" dirty="0">
                <a:solidFill>
                  <a:srgbClr val="00B050"/>
                </a:solidFill>
              </a:rPr>
              <a:t>00</a:t>
            </a:r>
            <a:r>
              <a:rPr lang="fr-FR" dirty="0">
                <a:solidFill>
                  <a:srgbClr val="0070C0"/>
                </a:solidFill>
              </a:rPr>
              <a:t>00</a:t>
            </a:r>
            <a:r>
              <a:rPr lang="fr-FR" dirty="0"/>
              <a:t> équivalent </a:t>
            </a:r>
            <a:r>
              <a:rPr lang="fr-FR" dirty="0" err="1"/>
              <a:t>rgb</a:t>
            </a:r>
            <a:r>
              <a:rPr lang="fr-FR" dirty="0"/>
              <a:t>(</a:t>
            </a:r>
            <a:r>
              <a:rPr lang="fr-FR" dirty="0">
                <a:solidFill>
                  <a:srgbClr val="FF0000"/>
                </a:solidFill>
              </a:rPr>
              <a:t>0</a:t>
            </a:r>
            <a:r>
              <a:rPr lang="fr-FR" dirty="0"/>
              <a:t>,</a:t>
            </a:r>
            <a:r>
              <a:rPr lang="fr-FR" dirty="0">
                <a:solidFill>
                  <a:srgbClr val="00B050"/>
                </a:solidFill>
              </a:rPr>
              <a:t>0</a:t>
            </a:r>
            <a:r>
              <a:rPr lang="fr-FR" dirty="0"/>
              <a:t>,</a:t>
            </a:r>
            <a:r>
              <a:rPr lang="fr-FR" dirty="0">
                <a:solidFill>
                  <a:srgbClr val="0070C0"/>
                </a:solidFill>
              </a:rPr>
              <a:t>0</a:t>
            </a:r>
            <a:r>
              <a:rPr lang="fr-FR" dirty="0"/>
              <a:t>)</a:t>
            </a:r>
          </a:p>
          <a:p>
            <a:r>
              <a:rPr lang="fr-FR" dirty="0"/>
              <a:t>#</a:t>
            </a:r>
            <a:r>
              <a:rPr lang="fr-FR" dirty="0">
                <a:solidFill>
                  <a:srgbClr val="FF0000"/>
                </a:solidFill>
              </a:rPr>
              <a:t>FF</a:t>
            </a:r>
            <a:r>
              <a:rPr lang="fr-FR" dirty="0">
                <a:solidFill>
                  <a:srgbClr val="00B050"/>
                </a:solidFill>
              </a:rPr>
              <a:t>FF</a:t>
            </a:r>
            <a:r>
              <a:rPr lang="fr-FR" dirty="0">
                <a:solidFill>
                  <a:srgbClr val="0070C0"/>
                </a:solidFill>
              </a:rPr>
              <a:t>FF </a:t>
            </a:r>
            <a:r>
              <a:rPr lang="fr-FR" dirty="0"/>
              <a:t>équivalent </a:t>
            </a:r>
            <a:r>
              <a:rPr lang="fr-FR" dirty="0" err="1"/>
              <a:t>rgb</a:t>
            </a:r>
            <a:r>
              <a:rPr lang="fr-FR" dirty="0"/>
              <a:t>(</a:t>
            </a:r>
            <a:r>
              <a:rPr lang="fr-FR" dirty="0">
                <a:solidFill>
                  <a:srgbClr val="FF0000"/>
                </a:solidFill>
              </a:rPr>
              <a:t>255</a:t>
            </a:r>
            <a:r>
              <a:rPr lang="fr-FR" dirty="0"/>
              <a:t>,</a:t>
            </a:r>
            <a:r>
              <a:rPr lang="fr-FR" dirty="0">
                <a:solidFill>
                  <a:srgbClr val="00B050"/>
                </a:solidFill>
              </a:rPr>
              <a:t>255</a:t>
            </a:r>
            <a:r>
              <a:rPr lang="fr-FR" dirty="0"/>
              <a:t>,</a:t>
            </a:r>
            <a:r>
              <a:rPr lang="fr-FR" dirty="0">
                <a:solidFill>
                  <a:srgbClr val="0070C0"/>
                </a:solidFill>
              </a:rPr>
              <a:t>255</a:t>
            </a:r>
            <a:r>
              <a:rPr lang="fr-FR" dirty="0"/>
              <a:t>)</a:t>
            </a:r>
          </a:p>
        </p:txBody>
      </p:sp>
      <p:sp>
        <p:nvSpPr>
          <p:cNvPr id="8" name="ZoneTexte 7"/>
          <p:cNvSpPr txBox="1"/>
          <p:nvPr/>
        </p:nvSpPr>
        <p:spPr>
          <a:xfrm>
            <a:off x="1115616" y="4000504"/>
            <a:ext cx="6336704"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b="1" i="1" dirty="0" err="1"/>
              <a:t>rgb</a:t>
            </a:r>
            <a:r>
              <a:rPr lang="fr-FR" dirty="0"/>
              <a:t> = Rouge Vert Bleu	</a:t>
            </a:r>
            <a:r>
              <a:rPr lang="fr-FR" b="1" i="1" dirty="0" err="1"/>
              <a:t>hsl</a:t>
            </a:r>
            <a:r>
              <a:rPr lang="fr-FR" dirty="0"/>
              <a:t>=Teinte Saturation Lumière </a:t>
            </a:r>
          </a:p>
          <a:p>
            <a:r>
              <a:rPr lang="fr-FR" dirty="0"/>
              <a:t>Les 2 propriétés existe avec la couche alpha </a:t>
            </a:r>
            <a:r>
              <a:rPr lang="fr-FR" b="1" i="1" dirty="0" err="1"/>
              <a:t>rgba</a:t>
            </a:r>
            <a:r>
              <a:rPr lang="fr-FR" dirty="0"/>
              <a:t> ou </a:t>
            </a:r>
            <a:r>
              <a:rPr lang="fr-FR" b="1" i="1" dirty="0" err="1"/>
              <a:t>hsla</a:t>
            </a:r>
            <a:endParaRPr lang="fr-FR" b="1" i="1"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rgbA</a:t>
            </a:r>
            <a:r>
              <a:rPr lang="fr-FR" dirty="0"/>
              <a:t> différent de </a:t>
            </a:r>
            <a:r>
              <a:rPr lang="fr-FR" dirty="0" err="1"/>
              <a:t>opacity</a:t>
            </a:r>
            <a:endParaRPr lang="fr-FR" dirty="0"/>
          </a:p>
        </p:txBody>
      </p:sp>
      <p:sp>
        <p:nvSpPr>
          <p:cNvPr id="7" name="Espace réservé du texte 6"/>
          <p:cNvSpPr>
            <a:spLocks noGrp="1"/>
          </p:cNvSpPr>
          <p:nvPr>
            <p:ph type="body" idx="1"/>
          </p:nvPr>
        </p:nvSpPr>
        <p:spPr/>
        <p:txBody>
          <a:bodyPr>
            <a:normAutofit fontScale="92500" lnSpcReduction="20000"/>
          </a:bodyPr>
          <a:lstStyle/>
          <a:p>
            <a:r>
              <a:rPr lang="fr-FR" dirty="0" err="1"/>
              <a:t>background-color:rgba</a:t>
            </a:r>
            <a:r>
              <a:rPr lang="fr-FR" dirty="0"/>
              <a:t>(123,123,123,0.2)</a:t>
            </a:r>
          </a:p>
        </p:txBody>
      </p:sp>
      <p:sp>
        <p:nvSpPr>
          <p:cNvPr id="8" name="Espace réservé du contenu 7"/>
          <p:cNvSpPr>
            <a:spLocks noGrp="1"/>
          </p:cNvSpPr>
          <p:nvPr>
            <p:ph sz="half" idx="2"/>
          </p:nvPr>
        </p:nvSpPr>
        <p:spPr/>
        <p:txBody>
          <a:bodyPr>
            <a:normAutofit/>
          </a:bodyPr>
          <a:lstStyle/>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p>
          <a:p>
            <a:pPr>
              <a:buNone/>
            </a:pPr>
            <a:r>
              <a:rPr lang="fr-FR" sz="1600" dirty="0"/>
              <a:t>    </a:t>
            </a:r>
            <a:r>
              <a:rPr lang="fr-FR" sz="1600" b="1" dirty="0"/>
              <a:t>background-</a:t>
            </a:r>
            <a:r>
              <a:rPr lang="fr-FR" sz="1600" b="1" dirty="0" err="1"/>
              <a:t>color</a:t>
            </a:r>
            <a:r>
              <a:rPr lang="fr-FR" sz="1600" dirty="0"/>
              <a:t>:</a:t>
            </a:r>
            <a:r>
              <a:rPr lang="fr-FR" sz="1600" b="1" dirty="0"/>
              <a:t> </a:t>
            </a:r>
            <a:r>
              <a:rPr lang="fr-FR" sz="1600" b="1" dirty="0" err="1"/>
              <a:t>rgba</a:t>
            </a:r>
            <a:r>
              <a:rPr lang="fr-FR" sz="1600" dirty="0"/>
              <a:t>(123,123,123,</a:t>
            </a:r>
            <a:r>
              <a:rPr lang="fr-FR" sz="1600" b="1" dirty="0"/>
              <a:t>1</a:t>
            </a:r>
            <a:r>
              <a:rPr lang="fr-FR" sz="1600" dirty="0"/>
              <a:t>);</a:t>
            </a:r>
          </a:p>
          <a:p>
            <a:pPr>
              <a:buNone/>
            </a:pPr>
            <a:r>
              <a:rPr lang="fr-FR" sz="1600" dirty="0"/>
              <a:t>    border:3px </a:t>
            </a:r>
            <a:r>
              <a:rPr lang="fr-FR" sz="1600" dirty="0" err="1"/>
              <a:t>solid</a:t>
            </a:r>
            <a:r>
              <a:rPr lang="fr-FR" sz="1600" dirty="0"/>
              <a:t>  </a:t>
            </a:r>
            <a:r>
              <a:rPr lang="fr-FR" sz="1600" b="1" dirty="0" err="1"/>
              <a:t>rgba</a:t>
            </a:r>
            <a:r>
              <a:rPr lang="fr-FR" sz="1600" dirty="0"/>
              <a:t>(0,0,0,</a:t>
            </a:r>
            <a:r>
              <a:rPr lang="fr-FR" sz="1600" b="1" dirty="0"/>
              <a:t>1</a:t>
            </a:r>
            <a:r>
              <a:rPr lang="fr-FR" sz="1600" dirty="0"/>
              <a:t>);}</a:t>
            </a:r>
          </a:p>
          <a:p>
            <a:pPr>
              <a:buNone/>
            </a:pPr>
            <a:r>
              <a:rPr lang="fr-FR" sz="1600" dirty="0" err="1"/>
              <a:t>div</a:t>
            </a:r>
            <a:r>
              <a:rPr lang="fr-FR" sz="1600" dirty="0"/>
              <a:t> {</a:t>
            </a:r>
          </a:p>
          <a:p>
            <a:pPr>
              <a:buNone/>
            </a:pPr>
            <a:r>
              <a:rPr lang="fr-FR" sz="1600" b="1" dirty="0"/>
              <a:t>background-</a:t>
            </a:r>
            <a:r>
              <a:rPr lang="fr-FR" sz="1600" b="1" dirty="0" err="1"/>
              <a:t>color</a:t>
            </a:r>
            <a:r>
              <a:rPr lang="fr-FR" sz="1600" dirty="0"/>
              <a:t>: </a:t>
            </a:r>
            <a:r>
              <a:rPr lang="fr-FR" sz="1600" b="1" dirty="0" err="1"/>
              <a:t>rgba</a:t>
            </a:r>
            <a:r>
              <a:rPr lang="fr-FR" sz="1600" dirty="0"/>
              <a:t>(123,123,123,</a:t>
            </a:r>
            <a:r>
              <a:rPr lang="fr-FR" sz="1600" b="1" dirty="0"/>
              <a:t>0.2</a:t>
            </a:r>
            <a:r>
              <a:rPr lang="fr-FR" sz="1600" dirty="0"/>
              <a:t>);</a:t>
            </a:r>
          </a:p>
          <a:p>
            <a:pPr>
              <a:buNone/>
            </a:pPr>
            <a:r>
              <a:rPr lang="fr-FR" sz="1600" b="1" dirty="0"/>
              <a:t>border </a:t>
            </a:r>
            <a:r>
              <a:rPr lang="fr-FR" sz="1600" dirty="0"/>
              <a:t>: 3px </a:t>
            </a:r>
            <a:r>
              <a:rPr lang="fr-FR" sz="1600" dirty="0" err="1"/>
              <a:t>solid</a:t>
            </a:r>
            <a:r>
              <a:rPr lang="fr-FR" sz="1600" dirty="0"/>
              <a:t>  </a:t>
            </a:r>
            <a:r>
              <a:rPr lang="fr-FR" sz="1600" b="1" dirty="0" err="1"/>
              <a:t>rgba</a:t>
            </a:r>
            <a:r>
              <a:rPr lang="fr-FR" sz="1600" dirty="0"/>
              <a:t>(0,0,0,</a:t>
            </a:r>
            <a:r>
              <a:rPr lang="fr-FR" sz="1600" b="1" dirty="0"/>
              <a:t>0.2</a:t>
            </a:r>
            <a:r>
              <a:rPr lang="fr-FR" sz="1600" dirty="0"/>
              <a:t>);}</a:t>
            </a:r>
            <a:endParaRPr lang="fr-FR" dirty="0"/>
          </a:p>
        </p:txBody>
      </p:sp>
      <p:sp>
        <p:nvSpPr>
          <p:cNvPr id="9" name="Espace réservé du texte 8"/>
          <p:cNvSpPr>
            <a:spLocks noGrp="1"/>
          </p:cNvSpPr>
          <p:nvPr>
            <p:ph type="body" sz="quarter" idx="3"/>
          </p:nvPr>
        </p:nvSpPr>
        <p:spPr/>
        <p:txBody>
          <a:bodyPr/>
          <a:lstStyle/>
          <a:p>
            <a:r>
              <a:rPr lang="fr-FR" dirty="0" err="1"/>
              <a:t>opcacity</a:t>
            </a:r>
            <a:r>
              <a:rPr lang="fr-FR" dirty="0"/>
              <a:t>:0.2</a:t>
            </a:r>
          </a:p>
        </p:txBody>
      </p:sp>
      <p:sp>
        <p:nvSpPr>
          <p:cNvPr id="10" name="Espace réservé du contenu 9"/>
          <p:cNvSpPr>
            <a:spLocks noGrp="1"/>
          </p:cNvSpPr>
          <p:nvPr>
            <p:ph sz="quarter" idx="4"/>
          </p:nvPr>
        </p:nvSpPr>
        <p:spPr/>
        <p:txBody>
          <a:bodyPr>
            <a:normAutofit/>
          </a:bodyPr>
          <a:lstStyle/>
          <a:p>
            <a:pPr>
              <a:buNone/>
            </a:pPr>
            <a:r>
              <a:rPr lang="fr-FR" sz="1600" dirty="0" err="1"/>
              <a:t>div</a:t>
            </a:r>
            <a:r>
              <a:rPr lang="fr-FR" sz="1600" dirty="0"/>
              <a:t>#principale {</a:t>
            </a:r>
            <a:r>
              <a:rPr lang="fr-FR" sz="1600" dirty="0" err="1"/>
              <a:t>o</a:t>
            </a:r>
            <a:r>
              <a:rPr lang="fr-FR" sz="1600" b="1" dirty="0" err="1"/>
              <a:t>pacity</a:t>
            </a:r>
            <a:r>
              <a:rPr lang="fr-FR" sz="1600" b="1" dirty="0"/>
              <a:t>:0.2;}</a:t>
            </a:r>
            <a:r>
              <a:rPr lang="fr-FR" sz="1600" dirty="0"/>
              <a:t> </a:t>
            </a:r>
          </a:p>
          <a:p>
            <a:pPr>
              <a:buNone/>
            </a:pPr>
            <a:r>
              <a:rPr lang="fr-FR" sz="1600" dirty="0" err="1"/>
              <a:t>div</a:t>
            </a:r>
            <a:r>
              <a:rPr lang="fr-FR" sz="1600" dirty="0"/>
              <a:t> </a:t>
            </a:r>
            <a:r>
              <a:rPr lang="fr-FR" sz="1600" dirty="0" err="1"/>
              <a:t>div</a:t>
            </a:r>
            <a:r>
              <a:rPr lang="fr-FR" sz="1600" dirty="0"/>
              <a:t> </a:t>
            </a:r>
            <a:r>
              <a:rPr lang="fr-FR" sz="1600" dirty="0" err="1"/>
              <a:t>div</a:t>
            </a:r>
            <a:r>
              <a:rPr lang="fr-FR" sz="1600" dirty="0"/>
              <a:t> {</a:t>
            </a:r>
            <a:r>
              <a:rPr lang="fr-FR" sz="1600" b="1" dirty="0" err="1"/>
              <a:t>opacity</a:t>
            </a:r>
            <a:r>
              <a:rPr lang="fr-FR" sz="1600" b="1" dirty="0"/>
              <a:t>:1;}</a:t>
            </a:r>
          </a:p>
          <a:p>
            <a:pPr>
              <a:buNone/>
            </a:pPr>
            <a:endParaRPr lang="fr-FR" sz="1600" b="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123</a:t>
            </a:fld>
            <a:endParaRPr lang="fr-FR"/>
          </a:p>
        </p:txBody>
      </p:sp>
      <p:pic>
        <p:nvPicPr>
          <p:cNvPr id="3074" name="Picture 2"/>
          <p:cNvPicPr>
            <a:picLocks noChangeAspect="1" noChangeArrowheads="1"/>
          </p:cNvPicPr>
          <p:nvPr/>
        </p:nvPicPr>
        <p:blipFill>
          <a:blip r:embed="rId3"/>
          <a:srcRect/>
          <a:stretch>
            <a:fillRect/>
          </a:stretch>
        </p:blipFill>
        <p:spPr bwMode="auto">
          <a:xfrm>
            <a:off x="4786315" y="2857497"/>
            <a:ext cx="3724204" cy="3295648"/>
          </a:xfrm>
          <a:prstGeom prst="rect">
            <a:avLst/>
          </a:prstGeom>
          <a:noFill/>
          <a:ln w="9525">
            <a:noFill/>
            <a:miter lim="800000"/>
            <a:headEnd/>
            <a:tailEnd/>
          </a:ln>
          <a:effectLst/>
        </p:spPr>
      </p:pic>
      <p:sp>
        <p:nvSpPr>
          <p:cNvPr id="13" name="Rectangle 12"/>
          <p:cNvSpPr/>
          <p:nvPr/>
        </p:nvSpPr>
        <p:spPr>
          <a:xfrm>
            <a:off x="5572132" y="2143116"/>
            <a:ext cx="1000132" cy="2857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a:stCxn id="13" idx="2"/>
          </p:cNvCxnSpPr>
          <p:nvPr/>
        </p:nvCxnSpPr>
        <p:spPr>
          <a:xfrm rot="16200000" flipH="1">
            <a:off x="5250661" y="3250405"/>
            <a:ext cx="228601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076" name="Picture 4"/>
          <p:cNvPicPr>
            <a:picLocks noChangeAspect="1" noChangeArrowheads="1"/>
          </p:cNvPicPr>
          <p:nvPr/>
        </p:nvPicPr>
        <p:blipFill>
          <a:blip r:embed="rId4"/>
          <a:srcRect/>
          <a:stretch>
            <a:fillRect/>
          </a:stretch>
        </p:blipFill>
        <p:spPr bwMode="auto">
          <a:xfrm>
            <a:off x="642910" y="3609988"/>
            <a:ext cx="3571900" cy="2819408"/>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différentes propriétés </a:t>
            </a:r>
            <a:br>
              <a:rPr lang="fr-FR" dirty="0"/>
            </a:br>
            <a:r>
              <a:rPr lang="fr-FR" dirty="0"/>
              <a:t>d) textes</a:t>
            </a:r>
          </a:p>
        </p:txBody>
      </p:sp>
      <p:sp>
        <p:nvSpPr>
          <p:cNvPr id="3" name="Espace réservé du contenu 2"/>
          <p:cNvSpPr>
            <a:spLocks noGrp="1"/>
          </p:cNvSpPr>
          <p:nvPr>
            <p:ph idx="1"/>
          </p:nvPr>
        </p:nvSpPr>
        <p:spPr/>
        <p:txBody>
          <a:bodyPr/>
          <a:lstStyle/>
          <a:p>
            <a:endParaRPr lang="fr-FR" dirty="0"/>
          </a:p>
          <a:p>
            <a:r>
              <a:rPr lang="fr-FR" dirty="0" err="1"/>
              <a:t>text</a:t>
            </a:r>
            <a:r>
              <a:rPr lang="fr-FR" dirty="0"/>
              <a:t>-</a:t>
            </a:r>
            <a:r>
              <a:rPr lang="fr-FR" dirty="0" err="1"/>
              <a:t>align</a:t>
            </a:r>
            <a:endParaRPr lang="fr-FR" dirty="0"/>
          </a:p>
          <a:p>
            <a:pPr lvl="1"/>
            <a:r>
              <a:rPr lang="fr-FR" dirty="0"/>
              <a:t>Définit l’alignement horizontal du texte dans le conteneur parent</a:t>
            </a:r>
          </a:p>
          <a:p>
            <a:endParaRPr lang="fr-FR" dirty="0"/>
          </a:p>
          <a:p>
            <a:r>
              <a:rPr lang="fr-FR" dirty="0"/>
              <a:t>vertical-</a:t>
            </a:r>
            <a:r>
              <a:rPr lang="fr-FR" dirty="0" err="1"/>
              <a:t>align</a:t>
            </a:r>
            <a:r>
              <a:rPr lang="fr-FR" dirty="0"/>
              <a:t> :</a:t>
            </a:r>
          </a:p>
          <a:p>
            <a:pPr lvl="1"/>
            <a:r>
              <a:rPr lang="fr-FR" dirty="0"/>
              <a:t>Définit l’alignement vertical dans le conteneur parent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124</a:t>
            </a:fld>
            <a:endParaRPr lang="fr-F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différentes propriétés </a:t>
            </a:r>
            <a:br>
              <a:rPr lang="fr-FR" dirty="0"/>
            </a:br>
            <a:r>
              <a:rPr lang="fr-FR" dirty="0"/>
              <a:t>e)</a:t>
            </a:r>
            <a:r>
              <a:rPr lang="fr-FR" dirty="0" err="1"/>
              <a:t>shadow</a:t>
            </a:r>
            <a:endParaRPr lang="fr-FR" dirty="0"/>
          </a:p>
        </p:txBody>
      </p:sp>
      <p:sp>
        <p:nvSpPr>
          <p:cNvPr id="3" name="Espace réservé du contenu 2"/>
          <p:cNvSpPr>
            <a:spLocks noGrp="1"/>
          </p:cNvSpPr>
          <p:nvPr>
            <p:ph idx="1"/>
          </p:nvPr>
        </p:nvSpPr>
        <p:spPr/>
        <p:txBody>
          <a:bodyPr/>
          <a:lstStyle/>
          <a:p>
            <a:r>
              <a:rPr lang="fr-FR" dirty="0" err="1"/>
              <a:t>text</a:t>
            </a:r>
            <a:r>
              <a:rPr lang="fr-FR" dirty="0"/>
              <a:t>-</a:t>
            </a:r>
            <a:r>
              <a:rPr lang="fr-FR" dirty="0" err="1"/>
              <a:t>shadow</a:t>
            </a:r>
            <a:r>
              <a:rPr lang="fr-FR" dirty="0"/>
              <a:t> :</a:t>
            </a:r>
          </a:p>
          <a:p>
            <a:pPr lvl="1"/>
            <a:r>
              <a:rPr lang="fr-FR" dirty="0"/>
              <a:t>Ombre du texte (non compatible MS IE)</a:t>
            </a:r>
          </a:p>
          <a:p>
            <a:pPr lvl="1">
              <a:buNone/>
            </a:pPr>
            <a:r>
              <a:rPr lang="fr-FR" dirty="0"/>
              <a:t>			exemple :</a:t>
            </a:r>
          </a:p>
          <a:p>
            <a:r>
              <a:rPr lang="fr-FR" dirty="0"/>
              <a:t>box-</a:t>
            </a:r>
            <a:r>
              <a:rPr lang="fr-FR" dirty="0" err="1"/>
              <a:t>shadow</a:t>
            </a:r>
            <a:endParaRPr lang="fr-FR" dirty="0"/>
          </a:p>
          <a:p>
            <a:pPr lvl="1"/>
            <a:r>
              <a:rPr lang="fr-FR" dirty="0"/>
              <a:t>ombre d'un bloc html </a:t>
            </a:r>
          </a:p>
          <a:p>
            <a:pPr lvl="1">
              <a:buNone/>
            </a:pPr>
            <a:r>
              <a:rPr lang="fr-FR" dirty="0"/>
              <a:t>			exemple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125</a:t>
            </a:fld>
            <a:endParaRPr lang="fr-FR"/>
          </a:p>
        </p:txBody>
      </p:sp>
      <p:pic>
        <p:nvPicPr>
          <p:cNvPr id="5" name="Picture 2"/>
          <p:cNvPicPr>
            <a:picLocks noChangeAspect="1" noChangeArrowheads="1"/>
          </p:cNvPicPr>
          <p:nvPr/>
        </p:nvPicPr>
        <p:blipFill>
          <a:blip r:embed="rId3" cstate="print"/>
          <a:srcRect/>
          <a:stretch>
            <a:fillRect/>
          </a:stretch>
        </p:blipFill>
        <p:spPr bwMode="auto">
          <a:xfrm>
            <a:off x="3707904" y="2285992"/>
            <a:ext cx="3924436" cy="576064"/>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5072066" y="2857496"/>
            <a:ext cx="3724275" cy="2971800"/>
          </a:xfrm>
          <a:prstGeom prst="rect">
            <a:avLst/>
          </a:prstGeom>
          <a:noFill/>
          <a:ln w="9525">
            <a:noFill/>
            <a:miter lim="800000"/>
            <a:headEnd/>
            <a:tailEnd/>
          </a:ln>
          <a:effectLst/>
        </p:spPr>
      </p:pic>
      <p:sp>
        <p:nvSpPr>
          <p:cNvPr id="8" name="Rectangle à coins arrondis 7"/>
          <p:cNvSpPr/>
          <p:nvPr/>
        </p:nvSpPr>
        <p:spPr>
          <a:xfrm>
            <a:off x="571472" y="4572008"/>
            <a:ext cx="6500858" cy="15716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err="1"/>
              <a:t>div</a:t>
            </a:r>
            <a:r>
              <a:rPr lang="fr-FR" dirty="0"/>
              <a:t> {</a:t>
            </a:r>
          </a:p>
          <a:p>
            <a:r>
              <a:rPr lang="fr-FR" dirty="0"/>
              <a:t>    </a:t>
            </a:r>
            <a:r>
              <a:rPr lang="fr-FR" dirty="0" err="1"/>
              <a:t>text-align:center</a:t>
            </a:r>
            <a:r>
              <a:rPr lang="fr-FR" dirty="0"/>
              <a:t>;  </a:t>
            </a:r>
            <a:r>
              <a:rPr lang="fr-FR" dirty="0" err="1"/>
              <a:t>padding</a:t>
            </a:r>
            <a:r>
              <a:rPr lang="fr-FR" dirty="0"/>
              <a:t>:15px;background-color: #</a:t>
            </a:r>
            <a:r>
              <a:rPr lang="fr-FR" dirty="0" err="1"/>
              <a:t>EAffAC</a:t>
            </a:r>
            <a:r>
              <a:rPr lang="fr-FR" dirty="0"/>
              <a:t>; </a:t>
            </a:r>
          </a:p>
          <a:p>
            <a:r>
              <a:rPr lang="fr-FR" dirty="0"/>
              <a:t>    border-radius:15px; border:3px </a:t>
            </a:r>
            <a:r>
              <a:rPr lang="fr-FR" dirty="0" err="1"/>
              <a:t>solid</a:t>
            </a:r>
            <a:r>
              <a:rPr lang="fr-FR" dirty="0"/>
              <a:t> BLACK; </a:t>
            </a:r>
          </a:p>
          <a:p>
            <a:r>
              <a:rPr lang="fr-FR" b="1" dirty="0"/>
              <a:t>  box-</a:t>
            </a:r>
            <a:r>
              <a:rPr lang="fr-FR" b="1" dirty="0" err="1"/>
              <a:t>shadow</a:t>
            </a:r>
            <a:r>
              <a:rPr lang="fr-FR" b="1" dirty="0"/>
              <a:t>: 10px </a:t>
            </a:r>
            <a:r>
              <a:rPr lang="fr-FR" b="1" dirty="0" err="1"/>
              <a:t>10px</a:t>
            </a:r>
            <a:r>
              <a:rPr lang="fr-FR" b="1" dirty="0"/>
              <a:t> 25px GREY;</a:t>
            </a:r>
          </a:p>
          <a:p>
            <a:r>
              <a:rPr lang="fr-FR" dirty="0"/>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Limites CSS</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Les limites de CSS</a:t>
            </a:r>
          </a:p>
          <a:p>
            <a:pPr lvl="1"/>
            <a:r>
              <a:rPr lang="fr-FR" dirty="0">
                <a:ea typeface="MS Mincho" pitchFamily="49" charset="-128"/>
              </a:rPr>
              <a:t> Impossible d'afficher les attributs*</a:t>
            </a:r>
          </a:p>
          <a:p>
            <a:pPr lvl="1"/>
            <a:endParaRPr lang="fr-FR" dirty="0">
              <a:ea typeface="MS Mincho" pitchFamily="49" charset="-128"/>
            </a:endParaRPr>
          </a:p>
          <a:p>
            <a:pPr lvl="1"/>
            <a:r>
              <a:rPr lang="fr-FR" dirty="0">
                <a:ea typeface="MS Mincho" pitchFamily="49" charset="-128"/>
              </a:rPr>
              <a:t> Impossible de réordonner ou de numéroter dynamiquement des listes (ordre alphabétique par ex)</a:t>
            </a:r>
          </a:p>
          <a:p>
            <a:pPr lvl="1"/>
            <a:endParaRPr lang="fr-FR" dirty="0">
              <a:ea typeface="MS Mincho" pitchFamily="49" charset="-128"/>
            </a:endParaRPr>
          </a:p>
          <a:p>
            <a:pPr lvl="1"/>
            <a:r>
              <a:rPr lang="fr-FR" dirty="0">
                <a:ea typeface="MS Mincho" pitchFamily="49" charset="-128"/>
              </a:rPr>
              <a:t> Impossible d'utiliser des affichages conditionnels (ou en conjugaison avec JS)*</a:t>
            </a:r>
          </a:p>
          <a:p>
            <a:pPr lvl="1"/>
            <a:endParaRPr lang="fr-FR" dirty="0">
              <a:ea typeface="MS Mincho" pitchFamily="49" charset="-128"/>
            </a:endParaRPr>
          </a:p>
          <a:p>
            <a:pPr lvl="1"/>
            <a:r>
              <a:rPr lang="fr-FR" dirty="0">
                <a:ea typeface="MS Mincho" pitchFamily="49" charset="-128"/>
              </a:rPr>
              <a:t> D'où l'intérêt de recourir à un langage de style propre à XML le XSL qui se sert d'un sous-ensemble appelé XPath (étudions donc d'abord ce sous-ensemble)</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126</a:t>
            </a:fld>
            <a:endParaRPr lang="fr-FR"/>
          </a:p>
        </p:txBody>
      </p:sp>
      <p:sp>
        <p:nvSpPr>
          <p:cNvPr id="5" name="Étoile à 12 branches 4"/>
          <p:cNvSpPr/>
          <p:nvPr/>
        </p:nvSpPr>
        <p:spPr>
          <a:xfrm>
            <a:off x="6929454" y="1500174"/>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*dispo </a:t>
            </a:r>
          </a:p>
          <a:p>
            <a:pPr algn="ctr"/>
            <a:r>
              <a:rPr lang="fr-FR" b="1" dirty="0"/>
              <a:t>avec CSS 3.0</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normAutofit/>
          </a:bodyPr>
          <a:lstStyle/>
          <a:p>
            <a:r>
              <a:rPr lang="fr-FR" dirty="0"/>
              <a:t>CSS 3.0 sélecteurs</a:t>
            </a:r>
          </a:p>
        </p:txBody>
      </p:sp>
      <p:sp>
        <p:nvSpPr>
          <p:cNvPr id="3" name="Espace réservé du contenu 2"/>
          <p:cNvSpPr>
            <a:spLocks noGrp="1"/>
          </p:cNvSpPr>
          <p:nvPr>
            <p:ph idx="1"/>
          </p:nvPr>
        </p:nvSpPr>
        <p:spPr>
          <a:xfrm>
            <a:off x="457200" y="1579608"/>
            <a:ext cx="8229600" cy="5278392"/>
          </a:xfrm>
        </p:spPr>
        <p:txBody>
          <a:bodyPr>
            <a:normAutofit fontScale="92500" lnSpcReduction="10000"/>
          </a:bodyPr>
          <a:lstStyle/>
          <a:p>
            <a:r>
              <a:rPr lang="fr-FR" dirty="0">
                <a:ea typeface="MS Mincho" pitchFamily="49" charset="-128"/>
              </a:rPr>
              <a:t>Sélecteur nouvelle génération </a:t>
            </a:r>
          </a:p>
          <a:p>
            <a:pPr lvl="1"/>
            <a:r>
              <a:rPr lang="fr-FR" dirty="0"/>
              <a:t>Adjacents</a:t>
            </a:r>
          </a:p>
          <a:p>
            <a:pPr lvl="4"/>
            <a:endParaRPr lang="fr-FR" dirty="0"/>
          </a:p>
          <a:p>
            <a:pPr lvl="5">
              <a:buNone/>
            </a:pPr>
            <a:r>
              <a:rPr lang="fr-FR" dirty="0"/>
              <a:t>		     &lt;p&gt; directement </a:t>
            </a:r>
            <a:r>
              <a:rPr lang="fr-FR" dirty="0" err="1"/>
              <a:t>precedé</a:t>
            </a:r>
            <a:r>
              <a:rPr lang="fr-FR" dirty="0"/>
              <a:t> de &lt;</a:t>
            </a:r>
            <a:r>
              <a:rPr lang="fr-FR" dirty="0" err="1"/>
              <a:t>ul</a:t>
            </a:r>
            <a:r>
              <a:rPr lang="fr-FR" dirty="0"/>
              <a:t>&gt;</a:t>
            </a:r>
          </a:p>
          <a:p>
            <a:pPr lvl="1"/>
            <a:r>
              <a:rPr lang="fr-FR" dirty="0"/>
              <a:t>Enfants</a:t>
            </a:r>
          </a:p>
          <a:p>
            <a:pPr lvl="1"/>
            <a:endParaRPr lang="fr-FR" dirty="0"/>
          </a:p>
          <a:p>
            <a:pPr marL="1339850" lvl="5" indent="-182563">
              <a:buNone/>
            </a:pPr>
            <a:r>
              <a:rPr lang="fr-FR" dirty="0"/>
              <a:t>Uniquement les enfants&lt;</a:t>
            </a:r>
            <a:r>
              <a:rPr lang="fr-FR" dirty="0" err="1"/>
              <a:t>ul</a:t>
            </a:r>
            <a:r>
              <a:rPr lang="fr-FR" dirty="0"/>
              <a:t>&gt; contenu dans </a:t>
            </a:r>
            <a:r>
              <a:rPr lang="fr-FR" dirty="0" err="1"/>
              <a:t>div</a:t>
            </a:r>
            <a:r>
              <a:rPr lang="fr-FR" dirty="0"/>
              <a:t>#container</a:t>
            </a:r>
          </a:p>
          <a:p>
            <a:pPr lvl="1"/>
            <a:r>
              <a:rPr lang="fr-FR" dirty="0"/>
              <a:t>Présence d’attribut</a:t>
            </a:r>
          </a:p>
          <a:p>
            <a:pPr lvl="1"/>
            <a:endParaRPr lang="fr-FR" dirty="0"/>
          </a:p>
          <a:p>
            <a:pPr lvl="5">
              <a:buNone/>
            </a:pPr>
            <a:r>
              <a:rPr lang="fr-FR" dirty="0"/>
              <a:t>		         Lien comportant un attribut ‘</a:t>
            </a:r>
            <a:r>
              <a:rPr lang="fr-FR" dirty="0" err="1"/>
              <a:t>title</a:t>
            </a:r>
            <a:r>
              <a:rPr lang="fr-FR" dirty="0"/>
              <a:t>’</a:t>
            </a:r>
          </a:p>
          <a:p>
            <a:pPr lvl="1"/>
            <a:r>
              <a:rPr lang="fr-FR" dirty="0"/>
              <a:t>Valeur d’attribut</a:t>
            </a:r>
          </a:p>
          <a:p>
            <a:pPr lvl="5">
              <a:buNone/>
            </a:pPr>
            <a:endParaRPr lang="fr-FR" dirty="0"/>
          </a:p>
          <a:p>
            <a:pPr marL="1166813" lvl="5" indent="-182563">
              <a:buNone/>
            </a:pPr>
            <a:r>
              <a:rPr lang="fr-FR" dirty="0"/>
              <a:t>Lien comprenant l’attribut ‘</a:t>
            </a:r>
            <a:r>
              <a:rPr lang="fr-FR" dirty="0" err="1"/>
              <a:t>title</a:t>
            </a:r>
            <a:r>
              <a:rPr lang="fr-FR" dirty="0"/>
              <a:t>’ avec ‘</a:t>
            </a:r>
            <a:r>
              <a:rPr lang="fr-FR" dirty="0" err="1"/>
              <a:t>geenLink</a:t>
            </a:r>
            <a:r>
              <a:rPr lang="fr-FR" dirty="0"/>
              <a:t>’ comme valeur </a:t>
            </a:r>
          </a:p>
          <a:p>
            <a:pPr lvl="5">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127</a:t>
            </a:fld>
            <a:endParaRPr lang="fr-FR"/>
          </a:p>
        </p:txBody>
      </p:sp>
      <p:sp>
        <p:nvSpPr>
          <p:cNvPr id="35843" name="Rectangle 3"/>
          <p:cNvSpPr>
            <a:spLocks noChangeArrowheads="1"/>
          </p:cNvSpPr>
          <p:nvPr/>
        </p:nvSpPr>
        <p:spPr bwMode="auto">
          <a:xfrm>
            <a:off x="2987824" y="2555322"/>
            <a:ext cx="2952328"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 p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red</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
        <p:nvSpPr>
          <p:cNvPr id="35844" name="Rectangle 4"/>
          <p:cNvSpPr>
            <a:spLocks noChangeArrowheads="1"/>
          </p:cNvSpPr>
          <p:nvPr/>
        </p:nvSpPr>
        <p:spPr bwMode="auto">
          <a:xfrm>
            <a:off x="1403648" y="3573016"/>
            <a:ext cx="6156176" cy="27699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err="1">
                <a:ln>
                  <a:noFill/>
                </a:ln>
                <a:solidFill>
                  <a:srgbClr val="000000"/>
                </a:solidFill>
                <a:effectLst/>
                <a:latin typeface="Source Code Pro" pitchFamily="49" charset="0"/>
                <a:cs typeface="Arial" pitchFamily="34" charset="0"/>
              </a:rPr>
              <a:t>div</a:t>
            </a:r>
            <a:r>
              <a:rPr kumimoji="0" lang="fr-FR" b="1" i="0" u="none" strike="noStrike" cap="none" normalizeH="0" baseline="0" dirty="0">
                <a:ln>
                  <a:noFill/>
                </a:ln>
                <a:solidFill>
                  <a:srgbClr val="000000"/>
                </a:solidFill>
                <a:effectLst/>
                <a:latin typeface="Source Code Pro" pitchFamily="49" charset="0"/>
                <a:cs typeface="Arial" pitchFamily="34" charset="0"/>
              </a:rPr>
              <a:t>#container &gt; </a:t>
            </a:r>
            <a:r>
              <a:rPr kumimoji="0" lang="fr-FR" b="1" i="0" u="none" strike="noStrike" cap="none" normalizeH="0" baseline="0" dirty="0" err="1">
                <a:ln>
                  <a:noFill/>
                </a:ln>
                <a:solidFill>
                  <a:srgbClr val="000000"/>
                </a:solidFill>
                <a:effectLst/>
                <a:latin typeface="Source Code Pro" pitchFamily="49" charset="0"/>
                <a:cs typeface="Arial" pitchFamily="34" charset="0"/>
              </a:rPr>
              <a:t>ul</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a:ln>
                  <a:noFill/>
                </a:ln>
                <a:solidFill>
                  <a:srgbClr val="006699"/>
                </a:solidFill>
                <a:effectLst/>
                <a:latin typeface="Source Code Pro" pitchFamily="49" charset="0"/>
                <a:cs typeface="Arial" pitchFamily="34" charset="0"/>
              </a:rPr>
              <a:t>border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1px</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0" i="0" u="none" strike="noStrike" cap="none" normalizeH="0" baseline="0" dirty="0" err="1">
                <a:ln>
                  <a:noFill/>
                </a:ln>
                <a:solidFill>
                  <a:srgbClr val="009900"/>
                </a:solidFill>
                <a:effectLst/>
                <a:latin typeface="Source Code Pro" pitchFamily="49" charset="0"/>
                <a:cs typeface="Arial" pitchFamily="34" charset="0"/>
              </a:rPr>
              <a:t>solid</a:t>
            </a:r>
            <a:r>
              <a:rPr kumimoji="0" lang="fr-FR" b="0" i="0" u="none" strike="noStrike" cap="none" normalizeH="0" baseline="0" dirty="0">
                <a:ln>
                  <a:noFill/>
                </a:ln>
                <a:solidFill>
                  <a:srgbClr val="3A3A3A"/>
                </a:solidFill>
                <a:effectLst/>
                <a:latin typeface="Source Code Pro" pitchFamily="49" charset="0"/>
                <a:cs typeface="Arial" pitchFamily="34" charset="0"/>
              </a:rPr>
              <a:t> b</a:t>
            </a:r>
            <a:r>
              <a:rPr kumimoji="0" lang="fr-FR" b="0" i="0" u="none" strike="noStrike" cap="none" normalizeH="0" baseline="0" dirty="0">
                <a:ln>
                  <a:noFill/>
                </a:ln>
                <a:solidFill>
                  <a:srgbClr val="009900"/>
                </a:solidFill>
                <a:effectLst/>
                <a:latin typeface="Source Code Pro" pitchFamily="49" charset="0"/>
                <a:cs typeface="Arial" pitchFamily="34" charset="0"/>
              </a:rPr>
              <a:t>lack</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35846" name="Rectangle 6"/>
          <p:cNvSpPr>
            <a:spLocks noChangeArrowheads="1"/>
          </p:cNvSpPr>
          <p:nvPr/>
        </p:nvSpPr>
        <p:spPr bwMode="auto">
          <a:xfrm>
            <a:off x="2771800" y="4869160"/>
            <a:ext cx="3528392"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6"/>
          <p:cNvSpPr>
            <a:spLocks noChangeArrowheads="1"/>
          </p:cNvSpPr>
          <p:nvPr/>
        </p:nvSpPr>
        <p:spPr bwMode="auto">
          <a:xfrm>
            <a:off x="1835696" y="5949280"/>
            <a:ext cx="5112568" cy="288032"/>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b="1" i="0" u="none" strike="noStrike" cap="none" normalizeH="0" baseline="0" dirty="0">
                <a:ln>
                  <a:noFill/>
                </a:ln>
                <a:solidFill>
                  <a:srgbClr val="000000"/>
                </a:solidFill>
                <a:effectLst/>
                <a:latin typeface="Source Code Pro" pitchFamily="49" charset="0"/>
                <a:cs typeface="Arial" pitchFamily="34" charset="0"/>
              </a:rPr>
              <a:t>a[</a:t>
            </a:r>
            <a:r>
              <a:rPr kumimoji="0" lang="fr-FR" b="1" i="0" u="none" strike="noStrike" cap="none" normalizeH="0" baseline="0" dirty="0" err="1">
                <a:ln>
                  <a:noFill/>
                </a:ln>
                <a:solidFill>
                  <a:srgbClr val="000000"/>
                </a:solidFill>
                <a:effectLst/>
                <a:latin typeface="Source Code Pro" pitchFamily="49" charset="0"/>
                <a:cs typeface="Arial" pitchFamily="34" charset="0"/>
              </a:rPr>
              <a:t>title</a:t>
            </a:r>
            <a:r>
              <a:rPr kumimoji="0" lang="fr-FR" b="1" i="0" u="none" strike="noStrike" cap="none" normalizeH="0" baseline="0" dirty="0">
                <a:ln>
                  <a:noFill/>
                </a:ln>
                <a:solidFill>
                  <a:srgbClr val="000000"/>
                </a:solidFill>
                <a:effectLst/>
                <a:latin typeface="Source Code Pro" pitchFamily="49" charset="0"/>
                <a:cs typeface="Arial" pitchFamily="34" charset="0"/>
              </a:rPr>
              <a:t>="</a:t>
            </a:r>
            <a:r>
              <a:rPr kumimoji="0" lang="fr-FR" b="1" i="0" u="none" strike="noStrike" cap="none" normalizeH="0" baseline="0" dirty="0" err="1">
                <a:ln>
                  <a:noFill/>
                </a:ln>
                <a:solidFill>
                  <a:srgbClr val="000000"/>
                </a:solidFill>
                <a:effectLst/>
                <a:latin typeface="Source Code Pro" pitchFamily="49" charset="0"/>
                <a:cs typeface="Arial" pitchFamily="34" charset="0"/>
              </a:rPr>
              <a:t>greenLink</a:t>
            </a:r>
            <a:r>
              <a:rPr kumimoji="0" lang="fr-FR" b="1"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0000"/>
                </a:solidFill>
                <a:effectLst/>
                <a:latin typeface="Source Code Pro" pitchFamily="49" charset="0"/>
                <a:cs typeface="Arial" pitchFamily="34" charset="0"/>
              </a:rPr>
              <a:t>{</a:t>
            </a:r>
            <a:r>
              <a:rPr kumimoji="0" lang="fr-FR" b="0" i="0" u="none" strike="noStrike" cap="none" normalizeH="0" baseline="0" dirty="0">
                <a:ln>
                  <a:noFill/>
                </a:ln>
                <a:solidFill>
                  <a:srgbClr val="3A3A3A"/>
                </a:solidFill>
                <a:effectLst/>
                <a:latin typeface="Source Code Pro" pitchFamily="49" charset="0"/>
                <a:cs typeface="Arial" pitchFamily="34" charset="0"/>
              </a:rPr>
              <a:t> </a:t>
            </a:r>
            <a:r>
              <a:rPr kumimoji="0" lang="fr-FR" b="1" i="0" u="none" strike="noStrike" cap="none" normalizeH="0" baseline="0" dirty="0" err="1">
                <a:ln>
                  <a:noFill/>
                </a:ln>
                <a:solidFill>
                  <a:srgbClr val="006699"/>
                </a:solidFill>
                <a:effectLst/>
                <a:latin typeface="Source Code Pro" pitchFamily="49" charset="0"/>
                <a:cs typeface="Arial" pitchFamily="34" charset="0"/>
              </a:rPr>
              <a:t>color</a:t>
            </a:r>
            <a:r>
              <a:rPr kumimoji="0" lang="fr-FR" b="0" i="0" u="none" strike="noStrike" cap="none" normalizeH="0" baseline="0" dirty="0">
                <a:ln>
                  <a:noFill/>
                </a:ln>
                <a:solidFill>
                  <a:srgbClr val="000000"/>
                </a:solidFill>
                <a:effectLst/>
                <a:latin typeface="Source Code Pro" pitchFamily="49" charset="0"/>
                <a:cs typeface="Arial" pitchFamily="34" charset="0"/>
              </a:rPr>
              <a:t>: </a:t>
            </a:r>
            <a:r>
              <a:rPr kumimoji="0" lang="fr-FR" b="0" i="0" u="none" strike="noStrike" cap="none" normalizeH="0" baseline="0" dirty="0">
                <a:ln>
                  <a:noFill/>
                </a:ln>
                <a:solidFill>
                  <a:srgbClr val="009900"/>
                </a:solidFill>
                <a:effectLst/>
                <a:latin typeface="Source Code Pro" pitchFamily="49" charset="0"/>
                <a:cs typeface="Arial" pitchFamily="34" charset="0"/>
              </a:rPr>
              <a:t>green</a:t>
            </a:r>
            <a:r>
              <a:rPr kumimoji="0" lang="fr-FR" b="0" i="0" u="none" strike="noStrike" cap="none" normalizeH="0" baseline="0" dirty="0">
                <a:ln>
                  <a:noFill/>
                </a:ln>
                <a:solidFill>
                  <a:srgbClr val="000000"/>
                </a:solidFill>
                <a:effectLst/>
                <a:latin typeface="Source Code Pro" pitchFamily="49" charset="0"/>
                <a:cs typeface="Arial" pitchFamily="34" charset="0"/>
              </a:rPr>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Le CSS / Media</a:t>
            </a:r>
          </a:p>
        </p:txBody>
      </p:sp>
      <p:sp>
        <p:nvSpPr>
          <p:cNvPr id="2" name="Espace réservé du contenu 1"/>
          <p:cNvSpPr>
            <a:spLocks noGrp="1"/>
          </p:cNvSpPr>
          <p:nvPr>
            <p:ph idx="1"/>
          </p:nvPr>
        </p:nvSpPr>
        <p:spPr>
          <a:prstGeom prst="rect">
            <a:avLst/>
          </a:prstGeom>
        </p:spPr>
        <p:txBody>
          <a:bodyPr>
            <a:normAutofit fontScale="92500" lnSpcReduction="20000"/>
          </a:bodyPr>
          <a:lstStyle/>
          <a:p>
            <a:r>
              <a:rPr lang="fr-FR" dirty="0"/>
              <a:t>Media </a:t>
            </a:r>
          </a:p>
          <a:p>
            <a:pPr lvl="2"/>
            <a:r>
              <a:rPr lang="fr-FR" dirty="0" err="1"/>
              <a:t>screen</a:t>
            </a:r>
            <a:r>
              <a:rPr lang="fr-FR" dirty="0"/>
              <a:t>, </a:t>
            </a:r>
            <a:r>
              <a:rPr lang="fr-FR" dirty="0" err="1"/>
              <a:t>print</a:t>
            </a:r>
            <a:r>
              <a:rPr lang="fr-FR" dirty="0"/>
              <a:t>, speech, all</a:t>
            </a:r>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endParaRPr lang="fr-FR" dirty="0"/>
          </a:p>
          <a:p>
            <a:pPr lvl="2"/>
            <a:r>
              <a:rPr lang="fr-FR" dirty="0"/>
              <a:t>Syntaxe</a:t>
            </a:r>
          </a:p>
          <a:p>
            <a:pPr lvl="2"/>
            <a:endParaRPr lang="fr-FR" dirty="0"/>
          </a:p>
          <a:p>
            <a:pPr lvl="2"/>
            <a:endParaRPr lang="fr-FR" dirty="0"/>
          </a:p>
          <a:p>
            <a:pPr lvl="2"/>
            <a:endParaRPr lang="fr-FR" dirty="0"/>
          </a:p>
          <a:p>
            <a:pPr lvl="2"/>
            <a:r>
              <a:rPr lang="fr-FR" dirty="0"/>
              <a:t>exemple </a:t>
            </a:r>
            <a:r>
              <a:rPr lang="fr-FR" dirty="0" err="1"/>
              <a:t>css</a:t>
            </a:r>
            <a:r>
              <a:rPr lang="fr-FR" dirty="0"/>
              <a:t> pure ou intégration media HTML</a:t>
            </a:r>
          </a:p>
          <a:p>
            <a:pPr lvl="2"/>
            <a:endParaRPr lang="fr-FR" dirty="0"/>
          </a:p>
        </p:txBody>
      </p:sp>
      <p:pic>
        <p:nvPicPr>
          <p:cNvPr id="1026" name="Picture 2" descr="C:\Users\Alex\Downloads\if_app_type_newspaper_512px_GREY_287491.png"/>
          <p:cNvPicPr>
            <a:picLocks noChangeAspect="1" noChangeArrowheads="1"/>
          </p:cNvPicPr>
          <p:nvPr/>
        </p:nvPicPr>
        <p:blipFill>
          <a:blip r:embed="rId3"/>
          <a:srcRect/>
          <a:stretch>
            <a:fillRect/>
          </a:stretch>
        </p:blipFill>
        <p:spPr bwMode="auto">
          <a:xfrm>
            <a:off x="1643042" y="1928802"/>
            <a:ext cx="1000132" cy="1000132"/>
          </a:xfrm>
          <a:prstGeom prst="rect">
            <a:avLst/>
          </a:prstGeom>
          <a:noFill/>
        </p:spPr>
      </p:pic>
      <p:pic>
        <p:nvPicPr>
          <p:cNvPr id="1027" name="Picture 3" descr="C:\Users\Alex\Downloads\if_apps_512pxGREY_339901.png"/>
          <p:cNvPicPr>
            <a:picLocks noChangeAspect="1" noChangeArrowheads="1"/>
          </p:cNvPicPr>
          <p:nvPr/>
        </p:nvPicPr>
        <p:blipFill>
          <a:blip r:embed="rId4"/>
          <a:srcRect/>
          <a:stretch>
            <a:fillRect/>
          </a:stretch>
        </p:blipFill>
        <p:spPr bwMode="auto">
          <a:xfrm>
            <a:off x="4071934" y="1928802"/>
            <a:ext cx="1000132" cy="1000132"/>
          </a:xfrm>
          <a:prstGeom prst="rect">
            <a:avLst/>
          </a:prstGeom>
          <a:noFill/>
        </p:spPr>
      </p:pic>
      <p:pic>
        <p:nvPicPr>
          <p:cNvPr id="1028" name="Picture 4" descr="C:\Users\Alex\Downloads\if_app_type_blogger_512px_GREY_287499.png"/>
          <p:cNvPicPr>
            <a:picLocks noChangeAspect="1" noChangeArrowheads="1"/>
          </p:cNvPicPr>
          <p:nvPr/>
        </p:nvPicPr>
        <p:blipFill>
          <a:blip r:embed="rId5"/>
          <a:srcRect/>
          <a:stretch>
            <a:fillRect/>
          </a:stretch>
        </p:blipFill>
        <p:spPr bwMode="auto">
          <a:xfrm>
            <a:off x="6643702" y="1857364"/>
            <a:ext cx="1000132" cy="1000132"/>
          </a:xfrm>
          <a:prstGeom prst="rect">
            <a:avLst/>
          </a:prstGeom>
          <a:noFill/>
        </p:spPr>
      </p:pic>
      <p:sp>
        <p:nvSpPr>
          <p:cNvPr id="7" name="Rectangle 6"/>
          <p:cNvSpPr>
            <a:spLocks noChangeArrowheads="1"/>
          </p:cNvSpPr>
          <p:nvPr/>
        </p:nvSpPr>
        <p:spPr bwMode="auto">
          <a:xfrm>
            <a:off x="1785918" y="3035384"/>
            <a:ext cx="6286544" cy="110799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a:t>
            </a:r>
            <a:r>
              <a:rPr lang="en-US" dirty="0" err="1"/>
              <a:t>not|only</a:t>
            </a:r>
            <a:r>
              <a:rPr lang="en-US" dirty="0"/>
              <a:t> </a:t>
            </a:r>
            <a:r>
              <a:rPr lang="en-US" i="1" dirty="0" err="1"/>
              <a:t>mediatype</a:t>
            </a:r>
            <a:r>
              <a:rPr lang="en-US" i="1" dirty="0"/>
              <a:t> </a:t>
            </a:r>
            <a:r>
              <a:rPr lang="en-US" dirty="0"/>
              <a:t>and</a:t>
            </a:r>
            <a:r>
              <a:rPr lang="en-US" i="1" dirty="0"/>
              <a:t> </a:t>
            </a:r>
          </a:p>
          <a:p>
            <a:pPr lvl="0" fontAlgn="base">
              <a:spcBef>
                <a:spcPct val="0"/>
              </a:spcBef>
              <a:spcAft>
                <a:spcPct val="0"/>
              </a:spcAft>
            </a:pPr>
            <a:r>
              <a:rPr lang="en-US" i="1" dirty="0"/>
              <a:t>	(media feature </a:t>
            </a:r>
            <a:r>
              <a:rPr lang="en-US" dirty="0" err="1"/>
              <a:t>and|or|not</a:t>
            </a:r>
            <a:r>
              <a:rPr lang="en-US" i="1" dirty="0"/>
              <a:t> </a:t>
            </a:r>
            <a:r>
              <a:rPr lang="en-US" i="1" dirty="0" err="1"/>
              <a:t>mediafeature</a:t>
            </a:r>
            <a:r>
              <a:rPr lang="en-US" i="1" dirty="0"/>
              <a:t>)</a:t>
            </a:r>
            <a:r>
              <a:rPr lang="en-US" dirty="0"/>
              <a:t> {</a:t>
            </a:r>
            <a:br>
              <a:rPr lang="en-US" i="1" dirty="0"/>
            </a:br>
            <a:r>
              <a:rPr lang="en-US" i="1" dirty="0"/>
              <a:t>    /*CSS-Code;*/</a:t>
            </a:r>
            <a:br>
              <a:rPr lang="en-US" i="1"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1142976" y="4669705"/>
            <a:ext cx="6858048" cy="830997"/>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fontAlgn="base">
              <a:spcBef>
                <a:spcPct val="0"/>
              </a:spcBef>
              <a:spcAft>
                <a:spcPct val="0"/>
              </a:spcAft>
            </a:pPr>
            <a:r>
              <a:rPr lang="en-US" dirty="0"/>
              <a:t>@media screen and (min-width: 400px) {</a:t>
            </a:r>
            <a:br>
              <a:rPr lang="en-US" dirty="0"/>
            </a:br>
            <a:r>
              <a:rPr lang="en-US" dirty="0"/>
              <a:t>	body {background-color: </a:t>
            </a:r>
            <a:r>
              <a:rPr lang="en-US" dirty="0" err="1"/>
              <a:t>lightgreen</a:t>
            </a:r>
            <a:r>
              <a:rPr lang="en-US" dirty="0"/>
              <a:t>;}</a:t>
            </a:r>
            <a:br>
              <a:rPr lang="en-US" dirty="0"/>
            </a:br>
            <a:r>
              <a:rPr lang="en-US" dirty="0"/>
              <a:t>}</a:t>
            </a:r>
            <a:endParaRPr kumimoji="0" lang="fr-FR"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6"/>
          <p:cNvSpPr>
            <a:spLocks noChangeArrowheads="1"/>
          </p:cNvSpPr>
          <p:nvPr/>
        </p:nvSpPr>
        <p:spPr bwMode="auto">
          <a:xfrm>
            <a:off x="1214414" y="6000768"/>
            <a:ext cx="6786610" cy="215444"/>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0" numCol="1" anchor="ctr" anchorCtr="0" compatLnSpc="1">
            <a:prstTxWarp prst="textNoShape">
              <a:avLst/>
            </a:prstTxWarp>
            <a:spAutoFit/>
          </a:bodyPr>
          <a:lstStyle/>
          <a:p>
            <a:pPr lvl="0" algn="ctr" fontAlgn="base">
              <a:spcBef>
                <a:spcPct val="0"/>
              </a:spcBef>
              <a:spcAft>
                <a:spcPct val="0"/>
              </a:spcAft>
            </a:pPr>
            <a:r>
              <a:rPr lang="fr-FR" sz="1400" dirty="0"/>
              <a:t>&lt;</a:t>
            </a:r>
            <a:r>
              <a:rPr lang="fr-FR" sz="1400" dirty="0" err="1"/>
              <a:t>link</a:t>
            </a:r>
            <a:r>
              <a:rPr lang="fr-FR" sz="1400" dirty="0"/>
              <a:t> </a:t>
            </a:r>
            <a:r>
              <a:rPr lang="fr-FR" sz="1400" dirty="0" err="1"/>
              <a:t>rel</a:t>
            </a:r>
            <a:r>
              <a:rPr lang="fr-FR" sz="1400" dirty="0"/>
              <a:t>="</a:t>
            </a:r>
            <a:r>
              <a:rPr lang="fr-FR" sz="1400" dirty="0" err="1"/>
              <a:t>stylesheet</a:t>
            </a:r>
            <a:r>
              <a:rPr lang="fr-FR" sz="1400" dirty="0"/>
              <a:t>" media="</a:t>
            </a:r>
            <a:r>
              <a:rPr lang="fr-FR" sz="1400" dirty="0" err="1"/>
              <a:t>screen</a:t>
            </a:r>
            <a:r>
              <a:rPr lang="fr-FR" sz="1400" dirty="0"/>
              <a:t> and (min-</a:t>
            </a:r>
            <a:r>
              <a:rPr lang="fr-FR" sz="1400" dirty="0" err="1"/>
              <a:t>width</a:t>
            </a:r>
            <a:r>
              <a:rPr lang="fr-FR" sz="1400" dirty="0"/>
              <a:t>: 900px)" </a:t>
            </a:r>
            <a:r>
              <a:rPr lang="fr-FR" sz="1400" dirty="0" err="1"/>
              <a:t>href</a:t>
            </a:r>
            <a:r>
              <a:rPr lang="fr-FR" sz="1400" dirty="0"/>
              <a:t>="widescreen.css"&gt;</a:t>
            </a:r>
            <a:endParaRPr kumimoji="0" lang="fr-FR" sz="14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lstStyle/>
          <a:p>
            <a:pPr eaLnBrk="1" hangingPunct="1"/>
            <a:r>
              <a:rPr lang="fr-FR" altLang="fr-FR"/>
              <a:t>Les CSS pour mobiles</a:t>
            </a:r>
          </a:p>
        </p:txBody>
      </p:sp>
      <p:sp>
        <p:nvSpPr>
          <p:cNvPr id="24580" name="Rectangle 3"/>
          <p:cNvSpPr>
            <a:spLocks noGrp="1" noChangeArrowheads="1"/>
          </p:cNvSpPr>
          <p:nvPr>
            <p:ph idx="1"/>
          </p:nvPr>
        </p:nvSpPr>
        <p:spPr>
          <a:xfrm>
            <a:off x="285720" y="1142984"/>
            <a:ext cx="8572560" cy="5029069"/>
          </a:xfrm>
          <a:prstGeom prst="rect">
            <a:avLst/>
          </a:prstGeom>
          <a:noFill/>
        </p:spPr>
        <p:txBody>
          <a:bodyPr>
            <a:spAutoFit/>
          </a:bodyPr>
          <a:lstStyle/>
          <a:p>
            <a:r>
              <a:rPr lang="fr-FR" altLang="fr-FR" sz="2800" dirty="0"/>
              <a:t>@media (media </a:t>
            </a:r>
            <a:r>
              <a:rPr lang="fr-FR" altLang="fr-FR" sz="2800" dirty="0" err="1"/>
              <a:t>queries</a:t>
            </a:r>
            <a:r>
              <a:rPr lang="fr-FR" altLang="fr-FR" sz="2800" dirty="0"/>
              <a:t>) : responsive web design</a:t>
            </a:r>
          </a:p>
          <a:p>
            <a:pPr lvl="1"/>
            <a:r>
              <a:rPr lang="fr-FR" altLang="fr-FR" sz="2400" dirty="0"/>
              <a:t>CSS qui ne s’applique qu’au mode portrait</a:t>
            </a:r>
          </a:p>
          <a:p>
            <a:pPr lvl="1"/>
            <a:r>
              <a:rPr lang="fr-FR" altLang="fr-FR" sz="2400" dirty="0"/>
              <a:t>@media all and () {</a:t>
            </a:r>
            <a:br>
              <a:rPr lang="fr-FR" altLang="fr-FR" sz="2400" dirty="0"/>
            </a:br>
            <a:r>
              <a:rPr lang="fr-FR" altLang="fr-FR" sz="2400" dirty="0"/>
              <a:t>   body {...}</a:t>
            </a:r>
            <a:br>
              <a:rPr lang="fr-FR" altLang="fr-FR" sz="2400" dirty="0"/>
            </a:br>
            <a:r>
              <a:rPr lang="fr-FR" altLang="fr-FR" sz="2400" dirty="0"/>
              <a:t>   .tel {...}</a:t>
            </a:r>
            <a:br>
              <a:rPr lang="fr-FR" altLang="fr-FR" sz="2400" dirty="0"/>
            </a:br>
            <a:r>
              <a:rPr lang="fr-FR" altLang="fr-FR" sz="2400" dirty="0"/>
              <a:t>}</a:t>
            </a:r>
          </a:p>
          <a:p>
            <a:pPr lvl="1"/>
            <a:endParaRPr lang="fr-FR" altLang="fr-FR" sz="2400" dirty="0"/>
          </a:p>
          <a:p>
            <a:pPr lvl="1"/>
            <a:endParaRPr lang="fr-FR" altLang="fr-FR" sz="2400" dirty="0"/>
          </a:p>
          <a:p>
            <a:r>
              <a:rPr lang="fr-FR" altLang="fr-FR" sz="2800" dirty="0"/>
              <a:t>CSS spécifiques</a:t>
            </a:r>
          </a:p>
          <a:p>
            <a:pPr lvl="1"/>
            <a:r>
              <a:rPr lang="en-US" altLang="fr-FR" sz="2000" dirty="0" err="1"/>
              <a:t>webkit</a:t>
            </a:r>
            <a:r>
              <a:rPr lang="en-US" altLang="fr-FR" sz="2000" dirty="0"/>
              <a:t>-tap-highlight-color</a:t>
            </a:r>
          </a:p>
          <a:p>
            <a:pPr lvl="1"/>
            <a:r>
              <a:rPr lang="en-US" altLang="fr-FR" sz="2000" dirty="0" err="1"/>
              <a:t>webkit</a:t>
            </a:r>
            <a:r>
              <a:rPr lang="en-US" altLang="fr-FR" sz="2000" dirty="0"/>
              <a:t>-user-select: none; (pas de </a:t>
            </a:r>
            <a:r>
              <a:rPr lang="en-US" altLang="fr-FR" sz="2000" dirty="0" err="1"/>
              <a:t>sélection</a:t>
            </a:r>
            <a:r>
              <a:rPr lang="en-US" altLang="fr-FR" sz="2000" dirty="0"/>
              <a:t> de </a:t>
            </a:r>
            <a:r>
              <a:rPr lang="en-US" altLang="fr-FR" sz="2000" dirty="0" err="1"/>
              <a:t>texte</a:t>
            </a:r>
            <a:r>
              <a:rPr lang="en-US" altLang="fr-FR" sz="2000" dirty="0"/>
              <a:t> possible)</a:t>
            </a:r>
          </a:p>
          <a:p>
            <a:pPr lvl="1"/>
            <a:r>
              <a:rPr lang="en-US" altLang="fr-FR" sz="2000" dirty="0"/>
              <a:t>-</a:t>
            </a:r>
            <a:r>
              <a:rPr lang="en-US" altLang="fr-FR" sz="2000" dirty="0" err="1"/>
              <a:t>webkit</a:t>
            </a:r>
            <a:r>
              <a:rPr lang="en-US" altLang="fr-FR" sz="2000" dirty="0"/>
              <a:t>-touch-callout: none; (</a:t>
            </a:r>
            <a:r>
              <a:rPr lang="en-US" altLang="fr-FR" sz="2000" dirty="0" err="1"/>
              <a:t>évite</a:t>
            </a:r>
            <a:r>
              <a:rPr lang="en-US" altLang="fr-FR" sz="2000" dirty="0"/>
              <a:t> </a:t>
            </a:r>
            <a:r>
              <a:rPr lang="en-US" altLang="fr-FR" sz="2000" dirty="0" err="1"/>
              <a:t>l’apparition</a:t>
            </a:r>
            <a:r>
              <a:rPr lang="en-US" altLang="fr-FR" sz="2000" dirty="0"/>
              <a:t> du menu </a:t>
            </a:r>
            <a:r>
              <a:rPr lang="en-US" altLang="fr-FR" sz="2000" dirty="0" err="1"/>
              <a:t>contextuel</a:t>
            </a:r>
            <a:r>
              <a:rPr lang="en-US" altLang="fr-FR" sz="2000" dirty="0"/>
              <a:t>)</a:t>
            </a:r>
            <a:endParaRPr lang="fr-FR" altLang="fr-FR" sz="2000" dirty="0"/>
          </a:p>
        </p:txBody>
      </p:sp>
      <p:sp>
        <p:nvSpPr>
          <p:cNvPr id="24578" name="Rectangle 13"/>
          <p:cNvSpPr>
            <a:spLocks noGrp="1" noChangeArrowheads="1"/>
          </p:cNvSpPr>
          <p:nvPr>
            <p:ph type="sldNum" sz="quarter" idx="12"/>
          </p:nvPr>
        </p:nvSpPr>
        <p:spPr>
          <a:prstGeom prst="rect">
            <a:avLst/>
          </a:prstGeom>
          <a:noFill/>
        </p:spPr>
        <p:txBody>
          <a:bodyPr/>
          <a:lstStyle/>
          <a:p>
            <a:fld id="{B91F5372-EE28-4B2B-8240-C0F7BBD9A3F6}" type="slidenum">
              <a:rPr lang="fr-FR" altLang="fr-FR" smtClean="0"/>
              <a:pPr/>
              <a:t>129</a:t>
            </a:fld>
            <a:endParaRPr lang="fr-FR" alt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9010" name="AutoShape 2"/>
          <p:cNvSpPr>
            <a:spLocks noGrp="1" noChangeArrowheads="1"/>
          </p:cNvSpPr>
          <p:nvPr>
            <p:ph type="title"/>
          </p:nvPr>
        </p:nvSpPr>
        <p:spPr/>
        <p:txBody>
          <a:bodyPr/>
          <a:lstStyle/>
          <a:p>
            <a:pPr eaLnBrk="1" hangingPunct="1"/>
            <a:r>
              <a:rPr lang="fr-FR"/>
              <a:t>Qu'est-ce que le XML ?</a:t>
            </a:r>
          </a:p>
        </p:txBody>
      </p:sp>
      <p:sp>
        <p:nvSpPr>
          <p:cNvPr id="2219011"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Exemple de structure XML</a:t>
            </a:r>
          </a:p>
          <a:p>
            <a:pPr marL="1096135" lvl="2" indent="-211021">
              <a:buNone/>
            </a:pPr>
            <a:r>
              <a:rPr lang="fr-FR">
                <a:ea typeface="MS Mincho" pitchFamily="49" charset="-128"/>
              </a:rPr>
              <a:t>&lt;?xml version="1.0" encoding="iso-8859-1" standalone="no" ?&gt;</a:t>
            </a:r>
            <a:br>
              <a:rPr lang="fr-FR">
                <a:ea typeface="MS Mincho" pitchFamily="49" charset="-128"/>
              </a:rPr>
            </a:br>
            <a:r>
              <a:rPr lang="fr-FR">
                <a:ea typeface="MS Mincho" pitchFamily="49" charset="-128"/>
              </a:rPr>
              <a:t>&lt;rss version="2.0"&gt;</a:t>
            </a:r>
            <a:br>
              <a:rPr lang="fr-FR">
                <a:ea typeface="MS Mincho" pitchFamily="49" charset="-128"/>
              </a:rPr>
            </a:br>
            <a:r>
              <a:rPr lang="fr-FR">
                <a:ea typeface="MS Mincho" pitchFamily="49" charset="-128"/>
              </a:rPr>
              <a:t>  &lt;channel&gt;</a:t>
            </a:r>
            <a:br>
              <a:rPr lang="fr-FR">
                <a:ea typeface="MS Mincho" pitchFamily="49" charset="-128"/>
              </a:rPr>
            </a:br>
            <a:r>
              <a:rPr lang="fr-FR">
                <a:ea typeface="MS Mincho" pitchFamily="49" charset="-128"/>
              </a:rPr>
              <a:t>    &lt;title&gt;01 Information Technologies&lt;/title&gt;</a:t>
            </a:r>
            <a:br>
              <a:rPr lang="fr-FR">
                <a:ea typeface="MS Mincho" pitchFamily="49" charset="-128"/>
              </a:rPr>
            </a:br>
            <a:r>
              <a:rPr lang="fr-FR">
                <a:ea typeface="MS Mincho" pitchFamily="49" charset="-128"/>
              </a:rPr>
              <a:t>    &lt;link&gt;http://www.01-it.com&lt;/link&gt;</a:t>
            </a:r>
            <a:br>
              <a:rPr lang="fr-FR">
                <a:ea typeface="MS Mincho" pitchFamily="49" charset="-128"/>
              </a:rPr>
            </a:br>
            <a:r>
              <a:rPr lang="fr-FR">
                <a:ea typeface="MS Mincho" pitchFamily="49" charset="-128"/>
              </a:rPr>
              <a:t>    &lt;description&gt;Conseils-formateurs en systèmes d'information&lt;/description&gt;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mise en œuvre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Concevoir et réaliser des applications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&lt;title&gt;Formation : conception et modélisation XML&lt;/title&gt;</a:t>
            </a:r>
            <a:br>
              <a:rPr lang="fr-FR">
                <a:ea typeface="MS Mincho" pitchFamily="49" charset="-128"/>
              </a:rPr>
            </a:br>
            <a:r>
              <a:rPr lang="fr-FR">
                <a:ea typeface="MS Mincho" pitchFamily="49" charset="-128"/>
              </a:rPr>
              <a:t>      &lt;link&gt;http://www.01-it.com/formation/xml_conception_application.html&lt;/link&gt;</a:t>
            </a:r>
            <a:br>
              <a:rPr lang="fr-FR">
                <a:ea typeface="MS Mincho" pitchFamily="49" charset="-128"/>
              </a:rPr>
            </a:br>
            <a:r>
              <a:rPr lang="fr-FR">
                <a:ea typeface="MS Mincho" pitchFamily="49" charset="-128"/>
              </a:rPr>
              <a:t>      &lt;description&gt;</a:t>
            </a:r>
            <a:r>
              <a:rPr lang="fr-FR"/>
              <a:t>Créer des structures XML…</a:t>
            </a:r>
            <a:r>
              <a:rPr lang="fr-FR">
                <a:ea typeface="MS Mincho" pitchFamily="49" charset="-128"/>
              </a:rPr>
              <a:t>&lt;/description&gt;</a:t>
            </a:r>
            <a:br>
              <a:rPr lang="fr-FR">
                <a:ea typeface="MS Mincho" pitchFamily="49" charset="-128"/>
              </a:rPr>
            </a:br>
            <a:r>
              <a:rPr lang="fr-FR">
                <a:ea typeface="MS Mincho" pitchFamily="49" charset="-128"/>
              </a:rPr>
              <a:t>    &lt;/item&gt;</a:t>
            </a:r>
            <a:br>
              <a:rPr lang="fr-FR">
                <a:ea typeface="MS Mincho" pitchFamily="49" charset="-128"/>
              </a:rPr>
            </a:br>
            <a:r>
              <a:rPr lang="fr-FR">
                <a:ea typeface="MS Mincho" pitchFamily="49" charset="-128"/>
              </a:rPr>
              <a:t> &lt;/channel&gt;</a:t>
            </a:r>
          </a:p>
          <a:p>
            <a:pPr marL="1096135" lvl="2" indent="-211021">
              <a:buNone/>
            </a:pPr>
            <a:r>
              <a:rPr lang="fr-FR">
                <a:ea typeface="MS Mincho" pitchFamily="49" charset="-128"/>
              </a:rPr>
              <a:t>&lt;/rss&gt;</a:t>
            </a:r>
          </a:p>
        </p:txBody>
      </p:sp>
      <p:sp>
        <p:nvSpPr>
          <p:cNvPr id="5" name="Rectangle 13"/>
          <p:cNvSpPr>
            <a:spLocks noGrp="1" noChangeArrowheads="1"/>
          </p:cNvSpPr>
          <p:nvPr>
            <p:ph type="sldNum" sz="quarter" idx="12"/>
          </p:nvPr>
        </p:nvSpPr>
        <p:spPr>
          <a:ln/>
        </p:spPr>
        <p:txBody>
          <a:bodyPr/>
          <a:lstStyle/>
          <a:p>
            <a:pPr>
              <a:defRPr/>
            </a:pPr>
            <a:fld id="{3E499B8B-B7AB-4D6B-BB57-B902074CBAD8}" type="slidenum">
              <a:rPr lang="fr-FR"/>
              <a:pPr>
                <a:defRPr/>
              </a:pPr>
              <a:t>13</a:t>
            </a:fld>
            <a:endParaRPr lang="fr-FR"/>
          </a:p>
        </p:txBody>
      </p:sp>
    </p:spTree>
    <p:extLst>
      <p:ext uri="{BB962C8B-B14F-4D97-AF65-F5344CB8AC3E}">
        <p14:creationId xmlns:p14="http://schemas.microsoft.com/office/powerpoint/2010/main" val="1360153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CSS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130</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072074"/>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0001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sélecteur </a:t>
            </a:r>
            <a:r>
              <a:rPr lang="fr-FR" dirty="0" err="1"/>
              <a:t>css</a:t>
            </a:r>
            <a:r>
              <a:rPr lang="fr-FR" dirty="0"/>
              <a:t> et </a:t>
            </a:r>
            <a:r>
              <a:rPr lang="fr-FR" dirty="0" err="1"/>
              <a:t>js</a:t>
            </a:r>
            <a:endParaRPr lang="fr-FR" dirty="0"/>
          </a:p>
        </p:txBody>
      </p:sp>
      <p:sp>
        <p:nvSpPr>
          <p:cNvPr id="3" name="Espace réservé du contenu 2"/>
          <p:cNvSpPr>
            <a:spLocks noGrp="1"/>
          </p:cNvSpPr>
          <p:nvPr>
            <p:ph idx="1"/>
          </p:nvPr>
        </p:nvSpPr>
        <p:spPr/>
        <p:txBody>
          <a:bodyPr/>
          <a:lstStyle/>
          <a:p>
            <a:r>
              <a:rPr lang="fr-FR" dirty="0"/>
              <a:t>Sélection </a:t>
            </a:r>
            <a:r>
              <a:rPr lang="fr-FR" dirty="0" err="1"/>
              <a:t>css</a:t>
            </a:r>
            <a:r>
              <a:rPr lang="fr-FR" dirty="0"/>
              <a:t> sans </a:t>
            </a:r>
            <a:r>
              <a:rPr lang="fr-FR" i="1" dirty="0" err="1"/>
              <a:t>jQuery</a:t>
            </a:r>
            <a:r>
              <a:rPr lang="fr-FR" dirty="0"/>
              <a:t> en </a:t>
            </a:r>
            <a:r>
              <a:rPr lang="fr-FR" b="1" dirty="0" err="1"/>
              <a:t>javaScript</a:t>
            </a:r>
            <a:endParaRPr lang="fr-FR" b="1" dirty="0"/>
          </a:p>
          <a:p>
            <a:endParaRPr lang="fr-FR" dirty="0"/>
          </a:p>
          <a:p>
            <a:r>
              <a:rPr lang="fr-FR" dirty="0"/>
              <a:t>Sélection objet unique</a:t>
            </a:r>
          </a:p>
          <a:p>
            <a:pPr lvl="2"/>
            <a:r>
              <a:rPr lang="fr-FR" b="1" dirty="0" err="1"/>
              <a:t>document</a:t>
            </a:r>
            <a:r>
              <a:rPr lang="fr-FR" dirty="0" err="1"/>
              <a:t>.</a:t>
            </a:r>
            <a:r>
              <a:rPr lang="fr-FR" i="1" dirty="0" err="1"/>
              <a:t>querySelector</a:t>
            </a:r>
            <a:r>
              <a:rPr lang="fr-FR" dirty="0"/>
              <a:t>( 'Sélecteur CSS' );</a:t>
            </a:r>
          </a:p>
          <a:p>
            <a:endParaRPr lang="fr-FR" dirty="0"/>
          </a:p>
          <a:p>
            <a:r>
              <a:rPr lang="fr-FR" dirty="0"/>
              <a:t>Sélection liste d'objets </a:t>
            </a:r>
          </a:p>
          <a:p>
            <a:pPr lvl="2"/>
            <a:r>
              <a:rPr lang="fr-FR" b="1" dirty="0" err="1"/>
              <a:t>document</a:t>
            </a:r>
            <a:r>
              <a:rPr lang="fr-FR" dirty="0" err="1"/>
              <a:t>.</a:t>
            </a:r>
            <a:r>
              <a:rPr lang="fr-FR" i="1" dirty="0" err="1"/>
              <a:t>queyrSelectorAll</a:t>
            </a:r>
            <a:r>
              <a:rPr lang="fr-FR" dirty="0"/>
              <a:t>( ' Sélecteur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131</a:t>
            </a:fld>
            <a:endParaRPr lang="fr-F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cette partie nous aurons vu :</a:t>
            </a:r>
          </a:p>
          <a:p>
            <a:pPr lvl="1"/>
            <a:r>
              <a:rPr lang="fr-FR" dirty="0"/>
              <a:t>La syntaxe et la structure du </a:t>
            </a:r>
            <a:r>
              <a:rPr lang="fr-FR" dirty="0" err="1"/>
              <a:t>css</a:t>
            </a:r>
            <a:endParaRPr lang="fr-FR" dirty="0"/>
          </a:p>
          <a:p>
            <a:pPr lvl="1"/>
            <a:r>
              <a:rPr lang="fr-FR" dirty="0"/>
              <a:t>La méthode de sélection et les nouveaux sélecteurs</a:t>
            </a:r>
          </a:p>
          <a:p>
            <a:pPr lvl="1"/>
            <a:r>
              <a:rPr lang="fr-FR" dirty="0"/>
              <a:t>Les notions de dispositions</a:t>
            </a:r>
          </a:p>
          <a:p>
            <a:pPr lvl="1"/>
            <a:r>
              <a:rPr lang="fr-FR" dirty="0"/>
              <a:t>Les couleurs en </a:t>
            </a:r>
            <a:r>
              <a:rPr lang="fr-FR" dirty="0" err="1"/>
              <a:t>css</a:t>
            </a:r>
            <a:endParaRPr lang="fr-FR" dirty="0"/>
          </a:p>
          <a:p>
            <a:pPr lvl="1"/>
            <a:r>
              <a:rPr lang="fr-FR" dirty="0"/>
              <a:t>Quelques propriétés </a:t>
            </a:r>
            <a:r>
              <a:rPr lang="fr-FR" dirty="0" err="1"/>
              <a:t>css</a:t>
            </a:r>
            <a:r>
              <a:rPr lang="fr-FR" dirty="0"/>
              <a:t> </a:t>
            </a:r>
          </a:p>
          <a:p>
            <a:pPr lvl="1"/>
            <a:r>
              <a:rPr lang="fr-FR" dirty="0"/>
              <a:t>Comment être @</a:t>
            </a:r>
            <a:r>
              <a:rPr lang="fr-FR" i="1" dirty="0"/>
              <a:t>media </a:t>
            </a:r>
            <a:r>
              <a:rPr lang="fr-FR" sz="1800" i="1" dirty="0" err="1"/>
              <a:t>ready</a:t>
            </a:r>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132</a:t>
            </a:fld>
            <a:endParaRPr lang="fr-F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3"/>
            </a:pPr>
            <a:r>
              <a:rPr lang="fr-FR" dirty="0"/>
              <a:t>XPATH</a:t>
            </a:r>
          </a:p>
        </p:txBody>
      </p:sp>
      <p:sp>
        <p:nvSpPr>
          <p:cNvPr id="7" name="Espace réservé du texte 2"/>
          <p:cNvSpPr>
            <a:spLocks noGrp="1"/>
          </p:cNvSpPr>
          <p:nvPr>
            <p:ph type="body" idx="1"/>
          </p:nvPr>
        </p:nvSpPr>
        <p:spPr/>
        <p:txBody>
          <a:bodyPr>
            <a:normAutofit fontScale="85000" lnSpcReduction="20000"/>
          </a:bodyPr>
          <a:lstStyle/>
          <a:p>
            <a:pPr marL="400050" indent="-400050">
              <a:buFont typeface="Wingdings" pitchFamily="2" charset="2"/>
              <a:buChar char="q"/>
            </a:pPr>
            <a:r>
              <a:rPr lang="fr-FR" dirty="0"/>
              <a:t>Exploration                         </a:t>
            </a:r>
            <a:endParaRPr lang="fr-FR" sz="1400" i="1" dirty="0"/>
          </a:p>
          <a:p>
            <a:pPr marL="400050" indent="-400050">
              <a:buFont typeface="Wingdings" pitchFamily="2" charset="2"/>
              <a:buChar char="q"/>
            </a:pPr>
            <a:r>
              <a:rPr lang="fr-FR" dirty="0"/>
              <a:t>Syntaxe	                </a:t>
            </a:r>
            <a:endParaRPr lang="fr-FR" sz="1400" i="1" dirty="0"/>
          </a:p>
          <a:p>
            <a:pPr marL="1040130" lvl="1" indent="-400050">
              <a:buClr>
                <a:schemeClr val="tx1"/>
              </a:buClr>
              <a:buFont typeface="+mj-lt"/>
              <a:buAutoNum type="alphaUcPeriod"/>
            </a:pPr>
            <a:r>
              <a:rPr lang="fr-FR" i="1" dirty="0"/>
              <a:t>Sélection                    </a:t>
            </a:r>
            <a:endParaRPr lang="fr-FR" sz="1400" i="1" dirty="0"/>
          </a:p>
          <a:p>
            <a:pPr marL="1040130" lvl="1" indent="-400050">
              <a:buClr>
                <a:schemeClr val="tx1"/>
              </a:buClr>
              <a:buFont typeface="+mj-lt"/>
              <a:buAutoNum type="alphaUcPeriod"/>
            </a:pPr>
            <a:r>
              <a:rPr lang="fr-FR" sz="1400" i="1" dirty="0"/>
              <a:t>Axes                                    </a:t>
            </a:r>
          </a:p>
          <a:p>
            <a:pPr marL="1040130" lvl="1" indent="-400050">
              <a:buClr>
                <a:schemeClr val="tx1"/>
              </a:buClr>
              <a:buFont typeface="+mj-lt"/>
              <a:buAutoNum type="alphaUcPeriod"/>
            </a:pPr>
            <a:r>
              <a:rPr lang="fr-FR" sz="1400" i="1" dirty="0"/>
              <a:t>Calculs  &amp; Opération        </a:t>
            </a:r>
          </a:p>
          <a:p>
            <a:pPr marL="400050" indent="-400050">
              <a:buFont typeface="Wingdings" pitchFamily="2" charset="2"/>
              <a:buChar char="q"/>
            </a:pPr>
            <a:r>
              <a:rPr lang="fr-FR" dirty="0"/>
              <a:t>Fonctions                           </a:t>
            </a:r>
            <a:endParaRPr lang="fr-FR" sz="1400" i="1" dirty="0"/>
          </a:p>
          <a:p>
            <a:pPr marL="400050" indent="-400050"/>
            <a:endParaRPr lang="fr-FR" sz="1400" i="1" dirty="0"/>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133</a:t>
            </a:fld>
            <a:endParaRPr lang="fr-FR"/>
          </a:p>
        </p:txBody>
      </p:sp>
      <p:sp>
        <p:nvSpPr>
          <p:cNvPr id="6"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AutoNum type="romanUcParenR"/>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p:cNvSpPr>
            <a:spLocks noGrp="1" noChangeArrowheads="1"/>
          </p:cNvSpPr>
          <p:nvPr>
            <p:ph type="title"/>
          </p:nvPr>
        </p:nvSpPr>
        <p:spPr/>
        <p:txBody>
          <a:bodyPr>
            <a:normAutofit/>
          </a:bodyPr>
          <a:lstStyle/>
          <a:p>
            <a:pPr eaLnBrk="1" hangingPunct="1"/>
            <a:r>
              <a:rPr lang="fr-FR" dirty="0" err="1"/>
              <a:t>XPath</a:t>
            </a:r>
            <a:r>
              <a:rPr lang="fr-FR" dirty="0"/>
              <a:t> définition</a:t>
            </a:r>
          </a:p>
        </p:txBody>
      </p:sp>
      <p:sp>
        <p:nvSpPr>
          <p:cNvPr id="139268" name="Rectangle 3"/>
          <p:cNvSpPr>
            <a:spLocks noGrp="1" noChangeArrowheads="1"/>
          </p:cNvSpPr>
          <p:nvPr>
            <p:ph idx="1"/>
          </p:nvPr>
        </p:nvSpPr>
        <p:spPr/>
        <p:txBody>
          <a:bodyPr>
            <a:normAutofit/>
          </a:bodyPr>
          <a:lstStyle/>
          <a:p>
            <a:pPr eaLnBrk="1" hangingPunct="1"/>
            <a:r>
              <a:rPr lang="fr-FR" dirty="0">
                <a:ea typeface="MS Mincho" pitchFamily="49" charset="-128"/>
              </a:rPr>
              <a:t>Définition</a:t>
            </a:r>
          </a:p>
          <a:p>
            <a:pPr lvl="1" eaLnBrk="1" hangingPunct="1"/>
            <a:endParaRPr lang="fr-FR" dirty="0">
              <a:ea typeface="MS Mincho" pitchFamily="49" charset="-128"/>
            </a:endParaRPr>
          </a:p>
          <a:p>
            <a:pPr lvl="1" eaLnBrk="1" hangingPunct="1"/>
            <a:r>
              <a:rPr lang="fr-FR" dirty="0">
                <a:ea typeface="MS Mincho" pitchFamily="49" charset="-128"/>
              </a:rPr>
              <a:t> XPath est un langage utilisé pour naviguer dans un document XML, en extraire des informations et effectuer des calculs et opérations simples ou complexes</a:t>
            </a:r>
          </a:p>
          <a:p>
            <a:pPr lvl="1" eaLnBrk="1" hangingPunct="1"/>
            <a:endParaRPr lang="fr-FR" dirty="0">
              <a:ea typeface="MS Mincho" pitchFamily="49" charset="-128"/>
            </a:endParaRPr>
          </a:p>
          <a:p>
            <a:pPr lvl="1" eaLnBrk="1" hangingPunct="1"/>
            <a:r>
              <a:rPr lang="fr-FR" dirty="0">
                <a:ea typeface="MS Mincho" pitchFamily="49" charset="-128"/>
              </a:rPr>
              <a:t> Standard du W3C utilisé dans </a:t>
            </a:r>
            <a:r>
              <a:rPr lang="fr-FR" dirty="0" err="1">
                <a:ea typeface="MS Mincho" pitchFamily="49" charset="-128"/>
              </a:rPr>
              <a:t>XQuery</a:t>
            </a:r>
            <a:r>
              <a:rPr lang="fr-FR" dirty="0">
                <a:ea typeface="MS Mincho" pitchFamily="49" charset="-128"/>
              </a:rPr>
              <a:t> (</a:t>
            </a:r>
            <a:r>
              <a:rPr lang="fr-FR" dirty="0" err="1">
                <a:ea typeface="MS Mincho" pitchFamily="49" charset="-128"/>
              </a:rPr>
              <a:t>BdD</a:t>
            </a:r>
            <a:r>
              <a:rPr lang="fr-FR" dirty="0">
                <a:ea typeface="MS Mincho" pitchFamily="49" charset="-128"/>
              </a:rPr>
              <a:t>), </a:t>
            </a:r>
            <a:r>
              <a:rPr lang="fr-FR" dirty="0" err="1">
                <a:ea typeface="MS Mincho" pitchFamily="49" charset="-128"/>
              </a:rPr>
              <a:t>XPointer</a:t>
            </a:r>
            <a:r>
              <a:rPr lang="fr-FR" dirty="0">
                <a:ea typeface="MS Mincho" pitchFamily="49" charset="-128"/>
              </a:rPr>
              <a:t> (pointeurs d’hyperliens sur des fragments XML) et surtout un élément majeur de XSLT</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134</a:t>
            </a:fld>
            <a:endParaRPr lang="fr-FR"/>
          </a:p>
        </p:txBody>
      </p:sp>
      <p:sp>
        <p:nvSpPr>
          <p:cNvPr id="139266" name="Rectangle 13"/>
          <p:cNvSpPr>
            <a:spLocks noGrp="1" noChangeArrowheads="1"/>
          </p:cNvSpPr>
          <p:nvPr>
            <p:ph type="sldNum" sz="quarter" idx="4294967295"/>
          </p:nvPr>
        </p:nvSpPr>
        <p:spPr>
          <a:xfrm>
            <a:off x="0" y="6362700"/>
            <a:ext cx="762000" cy="488950"/>
          </a:xfrm>
          <a:prstGeom prst="rect">
            <a:avLst/>
          </a:prstGeom>
          <a:noFill/>
        </p:spPr>
        <p:txBody>
          <a:bodyPr/>
          <a:lstStyle/>
          <a:p>
            <a:fld id="{62FDA899-3171-453D-B4B9-257DD39D1961}" type="slidenum">
              <a:rPr lang="fr-FR" smtClean="0"/>
              <a:pPr/>
              <a:t>134</a:t>
            </a:fld>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XPath</a:t>
            </a:r>
            <a:r>
              <a:rPr lang="fr-FR" dirty="0"/>
              <a:t> définition</a:t>
            </a:r>
          </a:p>
        </p:txBody>
      </p:sp>
      <p:sp>
        <p:nvSpPr>
          <p:cNvPr id="3" name="Espace réservé du contenu 2"/>
          <p:cNvSpPr>
            <a:spLocks noGrp="1"/>
          </p:cNvSpPr>
          <p:nvPr>
            <p:ph idx="1"/>
          </p:nvPr>
        </p:nvSpPr>
        <p:spPr/>
        <p:txBody>
          <a:bodyPr>
            <a:normAutofit lnSpcReduction="10000"/>
          </a:bodyPr>
          <a:lstStyle/>
          <a:p>
            <a:r>
              <a:rPr lang="fr-FR" dirty="0"/>
              <a:t>XML </a:t>
            </a:r>
            <a:r>
              <a:rPr lang="fr-FR" dirty="0" err="1"/>
              <a:t>Path</a:t>
            </a:r>
            <a:r>
              <a:rPr lang="fr-FR" dirty="0"/>
              <a:t> </a:t>
            </a:r>
            <a:r>
              <a:rPr lang="fr-FR" dirty="0" err="1"/>
              <a:t>Language</a:t>
            </a:r>
            <a:r>
              <a:rPr lang="fr-FR" dirty="0"/>
              <a:t> (</a:t>
            </a:r>
            <a:r>
              <a:rPr lang="fr-FR" dirty="0" err="1"/>
              <a:t>XPath</a:t>
            </a:r>
            <a:r>
              <a:rPr lang="fr-FR" dirty="0"/>
              <a:t>) 1.0 </a:t>
            </a:r>
          </a:p>
          <a:p>
            <a:pPr lvl="1"/>
            <a:r>
              <a:rPr lang="fr-FR" b="1" u="sng" dirty="0"/>
              <a:t>recommandation</a:t>
            </a:r>
            <a:r>
              <a:rPr lang="fr-FR" dirty="0"/>
              <a:t> du W3C du 16 Novembre 1999</a:t>
            </a:r>
          </a:p>
          <a:p>
            <a:pPr lvl="1"/>
            <a:r>
              <a:rPr lang="fr-FR" dirty="0"/>
              <a:t>Version non maintenue</a:t>
            </a:r>
          </a:p>
          <a:p>
            <a:pPr lvl="1"/>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du 14 </a:t>
            </a:r>
            <a:r>
              <a:rPr lang="fr-FR" dirty="0" err="1"/>
              <a:t>Decembre</a:t>
            </a:r>
            <a:r>
              <a:rPr lang="fr-FR" dirty="0"/>
              <a:t> 2010</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3.x </a:t>
            </a:r>
          </a:p>
          <a:p>
            <a:pPr lvl="1"/>
            <a:r>
              <a:rPr lang="fr-FR" b="1" u="sng" dirty="0"/>
              <a:t>recommandation</a:t>
            </a:r>
            <a:r>
              <a:rPr lang="fr-FR" dirty="0"/>
              <a:t> du W3C du 8 avril 2014</a:t>
            </a:r>
          </a:p>
          <a:p>
            <a:pPr lvl="1"/>
            <a:r>
              <a:rPr lang="fr-FR" dirty="0"/>
              <a:t>3.1  candidat du W3C du 17 </a:t>
            </a:r>
            <a:r>
              <a:rPr lang="fr-FR" dirty="0" err="1"/>
              <a:t>Decembre</a:t>
            </a:r>
            <a:r>
              <a:rPr lang="fr-FR" dirty="0"/>
              <a:t> 2015</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135</a:t>
            </a:fld>
            <a:endParaRPr lang="fr-F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p:cNvSpPr>
            <a:spLocks noGrp="1" noChangeArrowheads="1"/>
          </p:cNvSpPr>
          <p:nvPr>
            <p:ph type="title"/>
          </p:nvPr>
        </p:nvSpPr>
        <p:spPr>
          <a:xfrm>
            <a:off x="457200" y="620688"/>
            <a:ext cx="8229600" cy="1066800"/>
          </a:xfrm>
        </p:spPr>
        <p:txBody>
          <a:bodyPr>
            <a:normAutofit/>
          </a:bodyPr>
          <a:lstStyle/>
          <a:p>
            <a:pPr eaLnBrk="1" hangingPunct="1"/>
            <a:r>
              <a:rPr lang="fr-FR" dirty="0"/>
              <a:t>Syntaxe</a:t>
            </a:r>
            <a:br>
              <a:rPr lang="fr-FR" dirty="0"/>
            </a:br>
            <a:r>
              <a:rPr lang="fr-FR" dirty="0"/>
              <a:t>		a) sélection</a:t>
            </a:r>
          </a:p>
        </p:txBody>
      </p:sp>
      <p:sp>
        <p:nvSpPr>
          <p:cNvPr id="140292" name="Rectangle 3"/>
          <p:cNvSpPr>
            <a:spLocks noGrp="1" noChangeArrowheads="1"/>
          </p:cNvSpPr>
          <p:nvPr>
            <p:ph idx="1"/>
          </p:nvPr>
        </p:nvSpPr>
        <p:spPr>
          <a:xfrm>
            <a:off x="457200" y="1785926"/>
            <a:ext cx="8258204" cy="481264"/>
          </a:xfrm>
        </p:spPr>
        <p:txBody>
          <a:bodyPr>
            <a:normAutofit fontScale="92500" lnSpcReduction="20000"/>
          </a:bodyPr>
          <a:lstStyle/>
          <a:p>
            <a:pPr eaLnBrk="1" hangingPunct="1"/>
            <a:r>
              <a:rPr lang="fr-FR" dirty="0">
                <a:ea typeface="MS Mincho" pitchFamily="49" charset="-128"/>
              </a:rPr>
              <a:t>Syntaxe : Sélection	</a:t>
            </a:r>
            <a:endParaRPr lang="fr-FR" dirty="0">
              <a:sym typeface="Wingdings" pitchFamily="2" charset="2"/>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136</a:t>
            </a:fld>
            <a:endParaRPr lang="fr-FR"/>
          </a:p>
        </p:txBody>
      </p:sp>
      <p:sp>
        <p:nvSpPr>
          <p:cNvPr id="5" name="Rectangle 4"/>
          <p:cNvSpPr/>
          <p:nvPr/>
        </p:nvSpPr>
        <p:spPr>
          <a:xfrm>
            <a:off x="251520" y="2357430"/>
            <a:ext cx="8712968" cy="390876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err="1">
                <a:ea typeface="MS Mincho" pitchFamily="49" charset="-128"/>
              </a:rPr>
              <a:t>qName</a:t>
            </a:r>
            <a:r>
              <a:rPr lang="fr-FR" dirty="0">
                <a:ea typeface="MS Mincho" pitchFamily="49" charset="-128"/>
              </a:rPr>
              <a:t>		</a:t>
            </a:r>
            <a:r>
              <a:rPr lang="fr-FR" dirty="0">
                <a:sym typeface="Wingdings" pitchFamily="2" charset="2"/>
              </a:rPr>
              <a:t> </a:t>
            </a:r>
            <a:r>
              <a:rPr lang="fr-FR" dirty="0">
                <a:ea typeface="MS Mincho" pitchFamily="49" charset="-128"/>
              </a:rPr>
              <a:t>Sélectionne tous les nœuds fils du  nœud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racine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Tous les nœuds depuis le nœud courant</a:t>
            </a:r>
            <a:r>
              <a:rPr lang="fr-FR" sz="1100" dirty="0">
                <a:ea typeface="MS Mincho" pitchFamily="49" charset="-128"/>
              </a:rPr>
              <a:t>(pas </a:t>
            </a:r>
            <a:r>
              <a:rPr lang="fr-FR" sz="1100" dirty="0" err="1">
                <a:ea typeface="MS Mincho" pitchFamily="49" charset="-128"/>
              </a:rPr>
              <a:t>child</a:t>
            </a:r>
            <a:r>
              <a:rPr lang="fr-FR" sz="1100" dirty="0">
                <a:ea typeface="MS Mincho" pitchFamily="49" charset="-128"/>
              </a:rPr>
              <a: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Nœud parent du nœud courant.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Attribut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élément</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N’importe quel nœud attribut</a:t>
            </a:r>
            <a:br>
              <a:rPr lang="fr-FR" dirty="0">
                <a:ea typeface="MS Mincho" pitchFamily="49" charset="-128"/>
              </a:rPr>
            </a:br>
            <a:r>
              <a:rPr lang="fr-FR" dirty="0" err="1">
                <a:ea typeface="MS Mincho" pitchFamily="49" charset="-128"/>
              </a:rPr>
              <a:t>text</a:t>
            </a:r>
            <a:r>
              <a:rPr lang="fr-FR" dirty="0">
                <a:ea typeface="MS Mincho" pitchFamily="49" charset="-128"/>
              </a:rPr>
              <a:t>()		</a:t>
            </a:r>
            <a:r>
              <a:rPr lang="fr-FR" dirty="0">
                <a:sym typeface="Wingdings" pitchFamily="2" charset="2"/>
              </a:rPr>
              <a:t> </a:t>
            </a:r>
            <a:r>
              <a:rPr lang="fr-FR" dirty="0">
                <a:ea typeface="MS Mincho" pitchFamily="49" charset="-128"/>
              </a:rPr>
              <a:t>N’importe quel nœud texte </a:t>
            </a:r>
            <a:br>
              <a:rPr lang="fr-FR" dirty="0">
                <a:ea typeface="MS Mincho" pitchFamily="49" charset="-128"/>
              </a:rPr>
            </a:br>
            <a:r>
              <a:rPr lang="fr-FR" dirty="0" err="1">
                <a:ea typeface="MS Mincho" pitchFamily="49" charset="-128"/>
              </a:rPr>
              <a:t>node</a:t>
            </a:r>
            <a:r>
              <a:rPr lang="fr-FR" dirty="0">
                <a:ea typeface="MS Mincho" pitchFamily="49" charset="-128"/>
              </a:rPr>
              <a:t>() 		</a:t>
            </a:r>
            <a:r>
              <a:rPr lang="fr-FR" dirty="0">
                <a:sym typeface="Wingdings" pitchFamily="2" charset="2"/>
              </a:rPr>
              <a:t> </a:t>
            </a:r>
            <a:r>
              <a:rPr lang="fr-FR" dirty="0">
                <a:ea typeface="MS Mincho" pitchFamily="49" charset="-128"/>
              </a:rPr>
              <a:t>N’importe quel nœud</a:t>
            </a:r>
            <a:br>
              <a:rPr lang="fr-FR" dirty="0">
                <a:ea typeface="MS Mincho" pitchFamily="49" charset="-128"/>
              </a:rPr>
            </a:br>
            <a:r>
              <a:rPr lang="fr-FR" dirty="0">
                <a:ea typeface="MS Mincho" pitchFamily="49" charset="-128"/>
              </a:rPr>
              <a:t>[ </a:t>
            </a:r>
            <a:r>
              <a:rPr lang="fr-FR" dirty="0" err="1">
                <a:ea typeface="MS Mincho" pitchFamily="49" charset="-128"/>
              </a:rPr>
              <a:t>expr</a:t>
            </a:r>
            <a:r>
              <a:rPr lang="fr-FR" dirty="0">
                <a:ea typeface="MS Mincho" pitchFamily="49" charset="-128"/>
              </a:rPr>
              <a:t>] 	</a:t>
            </a:r>
            <a:r>
              <a:rPr lang="fr-FR" dirty="0">
                <a:sym typeface="Wingdings" pitchFamily="2" charset="2"/>
              </a:rPr>
              <a:t> </a:t>
            </a:r>
            <a:r>
              <a:rPr lang="fr-FR" dirty="0" err="1">
                <a:ea typeface="MS Mincho" pitchFamily="49" charset="-128"/>
              </a:rPr>
              <a:t>Expr</a:t>
            </a:r>
            <a:r>
              <a:rPr lang="fr-FR" dirty="0">
                <a:ea typeface="MS Mincho" pitchFamily="49" charset="-128"/>
              </a:rPr>
              <a:t> : [n] à nième élément last()/position(), [</a:t>
            </a:r>
            <a:r>
              <a:rPr lang="fr-FR" dirty="0" err="1">
                <a:ea typeface="MS Mincho" pitchFamily="49" charset="-128"/>
              </a:rPr>
              <a:t>exprBool</a:t>
            </a:r>
            <a:r>
              <a:rPr lang="fr-FR" dirty="0">
                <a:ea typeface="MS Mincho" pitchFamily="49" charset="-128"/>
              </a:rPr>
              <a:t>] vérifiée</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Union de requête</a:t>
            </a:r>
            <a:br>
              <a:rPr lang="fr-FR" dirty="0">
                <a:ea typeface="MS Mincho" pitchFamily="49" charset="-128"/>
              </a:rPr>
            </a:br>
            <a:r>
              <a:rPr lang="fr-FR" dirty="0">
                <a:ea typeface="MS Mincho" pitchFamily="49" charset="-128"/>
              </a:rPr>
              <a:t>last(), position() 	</a:t>
            </a:r>
            <a:r>
              <a:rPr lang="fr-FR" dirty="0">
                <a:sym typeface="Wingdings" pitchFamily="2" charset="2"/>
              </a:rPr>
              <a:t> renvoie le dernier et la position courante</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p:cNvSpPr>
            <a:spLocks noGrp="1" noChangeArrowheads="1"/>
          </p:cNvSpPr>
          <p:nvPr>
            <p:ph type="title"/>
          </p:nvPr>
        </p:nvSpPr>
        <p:spPr>
          <a:xfrm>
            <a:off x="457200" y="620688"/>
            <a:ext cx="8229600" cy="1066800"/>
          </a:xfrm>
        </p:spPr>
        <p:txBody>
          <a:bodyPr>
            <a:normAutofit/>
          </a:bodyPr>
          <a:lstStyle/>
          <a:p>
            <a:r>
              <a:rPr lang="fr-FR" dirty="0"/>
              <a:t>Syntaxe</a:t>
            </a:r>
            <a:br>
              <a:rPr lang="fr-FR" dirty="0"/>
            </a:br>
            <a:r>
              <a:rPr lang="fr-FR" dirty="0"/>
              <a:t>		a) sélection</a:t>
            </a:r>
          </a:p>
        </p:txBody>
      </p:sp>
      <p:sp>
        <p:nvSpPr>
          <p:cNvPr id="141316" name="Rectangle 3"/>
          <p:cNvSpPr>
            <a:spLocks noGrp="1" noChangeArrowheads="1"/>
          </p:cNvSpPr>
          <p:nvPr>
            <p:ph idx="1"/>
          </p:nvPr>
        </p:nvSpPr>
        <p:spPr>
          <a:xfrm>
            <a:off x="457200" y="1960240"/>
            <a:ext cx="8186766" cy="388640"/>
          </a:xfrm>
        </p:spPr>
        <p:txBody>
          <a:bodyPr>
            <a:normAutofit fontScale="70000" lnSpcReduction="20000"/>
          </a:bodyPr>
          <a:lstStyle/>
          <a:p>
            <a:pPr eaLnBrk="1" hangingPunct="1"/>
            <a:r>
              <a:rPr lang="fr-FR" dirty="0">
                <a:ea typeface="MS Mincho" pitchFamily="49" charset="-128"/>
              </a:rPr>
              <a:t>Syntaxe : Sélection – Exemples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137</a:t>
            </a:fld>
            <a:endParaRPr lang="fr-FR"/>
          </a:p>
        </p:txBody>
      </p:sp>
      <p:sp>
        <p:nvSpPr>
          <p:cNvPr id="5" name="Rectangle 4"/>
          <p:cNvSpPr/>
          <p:nvPr/>
        </p:nvSpPr>
        <p:spPr>
          <a:xfrm>
            <a:off x="179512" y="2492896"/>
            <a:ext cx="8712968" cy="369331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sz="1400" b="1" u="sng" dirty="0">
                <a:ea typeface="MS Mincho" pitchFamily="49" charset="-128"/>
              </a:rPr>
              <a:t>Code </a:t>
            </a:r>
            <a:r>
              <a:rPr lang="fr-FR" sz="1400" b="1" u="sng" dirty="0" err="1">
                <a:ea typeface="MS Mincho" pitchFamily="49" charset="-128"/>
              </a:rPr>
              <a:t>xPath</a:t>
            </a:r>
            <a:r>
              <a:rPr lang="fr-FR" sz="1400" b="1" u="sng" dirty="0">
                <a:ea typeface="MS Mincho" pitchFamily="49" charset="-128"/>
              </a:rPr>
              <a:t>:</a:t>
            </a:r>
          </a:p>
          <a:p>
            <a:pPr lvl="1"/>
            <a:r>
              <a:rPr lang="fr-FR" dirty="0">
                <a:ea typeface="MS Mincho" pitchFamily="49" charset="-128"/>
              </a:rPr>
              <a:t> document		</a:t>
            </a:r>
            <a:r>
              <a:rPr lang="fr-FR" dirty="0">
                <a:sym typeface="Wingdings" pitchFamily="2" charset="2"/>
              </a:rPr>
              <a:t> </a:t>
            </a:r>
            <a:r>
              <a:rPr lang="fr-FR" dirty="0">
                <a:ea typeface="MS Mincho" pitchFamily="49" charset="-128"/>
              </a:rPr>
              <a:t>Sélectionne tous les nœuds fils de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document</a:t>
            </a:r>
            <a:br>
              <a:rPr lang="fr-FR" dirty="0">
                <a:ea typeface="MS Mincho" pitchFamily="49" charset="-128"/>
              </a:rPr>
            </a:br>
            <a:r>
              <a:rPr lang="fr-FR" dirty="0">
                <a:ea typeface="MS Mincho" pitchFamily="49" charset="-128"/>
              </a:rPr>
              <a:t>document/html	</a:t>
            </a:r>
            <a:r>
              <a:rPr lang="fr-FR" dirty="0">
                <a:sym typeface="Wingdings" pitchFamily="2" charset="2"/>
              </a:rPr>
              <a:t> </a:t>
            </a:r>
            <a:r>
              <a:rPr lang="fr-FR" dirty="0">
                <a:ea typeface="MS Mincho" pitchFamily="49" charset="-128"/>
              </a:rPr>
              <a:t>Sélectionne tous les html fils de document</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descendants de  doc…</a:t>
            </a:r>
            <a:br>
              <a:rPr lang="fr-FR" dirty="0">
                <a:ea typeface="MS Mincho" pitchFamily="49" charset="-128"/>
              </a:rPr>
            </a:br>
            <a:r>
              <a:rPr lang="fr-FR" dirty="0">
                <a:ea typeface="MS Mincho" pitchFamily="49" charset="-128"/>
              </a:rPr>
              <a:t>body//input		</a:t>
            </a:r>
            <a:r>
              <a:rPr lang="fr-FR" dirty="0">
                <a:sym typeface="Wingdings" pitchFamily="2" charset="2"/>
              </a:rPr>
              <a:t> </a:t>
            </a:r>
            <a:r>
              <a:rPr lang="fr-FR" dirty="0">
                <a:ea typeface="MS Mincho" pitchFamily="49" charset="-128"/>
              </a:rPr>
              <a:t>Sélectionne tous les input descendants de 	 body</a:t>
            </a:r>
            <a:br>
              <a:rPr lang="fr-FR" dirty="0">
                <a:ea typeface="MS Mincho" pitchFamily="49" charset="-128"/>
              </a:rPr>
            </a:br>
            <a:r>
              <a:rPr lang="fr-FR" dirty="0">
                <a:ea typeface="MS Mincho" pitchFamily="49" charset="-128"/>
              </a:rPr>
              <a:t>//@id		</a:t>
            </a:r>
            <a:r>
              <a:rPr lang="fr-FR" dirty="0">
                <a:sym typeface="Wingdings" pitchFamily="2" charset="2"/>
              </a:rPr>
              <a:t> </a:t>
            </a:r>
            <a:r>
              <a:rPr lang="fr-FR" dirty="0">
                <a:ea typeface="MS Mincho" pitchFamily="49" charset="-128"/>
              </a:rPr>
              <a:t>Sélectionne tous les attributs nommés id</a:t>
            </a:r>
            <a:br>
              <a:rPr lang="fr-FR" dirty="0">
                <a:ea typeface="MS Mincho" pitchFamily="49" charset="-128"/>
              </a:rPr>
            </a:br>
            <a:r>
              <a:rPr lang="fr-FR" dirty="0">
                <a:ea typeface="MS Mincho" pitchFamily="49" charset="-128"/>
              </a:rPr>
              <a:t>//*			</a:t>
            </a:r>
            <a:r>
              <a:rPr lang="fr-FR" dirty="0">
                <a:sym typeface="Wingdings" pitchFamily="2" charset="2"/>
              </a:rPr>
              <a:t> </a:t>
            </a:r>
            <a:r>
              <a:rPr lang="fr-FR" dirty="0">
                <a:ea typeface="MS Mincho" pitchFamily="49" charset="-128"/>
              </a:rPr>
              <a:t>Sélectionne tous les éléments du document</a:t>
            </a:r>
            <a:br>
              <a:rPr lang="fr-FR" dirty="0">
                <a:ea typeface="MS Mincho" pitchFamily="49" charset="-128"/>
              </a:rPr>
            </a:br>
            <a:r>
              <a:rPr lang="fr-FR" dirty="0">
                <a:ea typeface="MS Mincho" pitchFamily="49" charset="-128"/>
              </a:rPr>
              <a:t>/document/*		</a:t>
            </a:r>
            <a:r>
              <a:rPr lang="fr-FR" dirty="0">
                <a:sym typeface="Wingdings" pitchFamily="2" charset="2"/>
              </a:rPr>
              <a:t> </a:t>
            </a:r>
            <a:r>
              <a:rPr lang="fr-FR" dirty="0">
                <a:ea typeface="MS Mincho" pitchFamily="49" charset="-128"/>
              </a:rPr>
              <a:t>Sélectionne tous les fils de document</a:t>
            </a:r>
            <a:br>
              <a:rPr lang="fr-FR" dirty="0">
                <a:ea typeface="MS Mincho" pitchFamily="49" charset="-128"/>
              </a:rPr>
            </a:br>
            <a:r>
              <a:rPr lang="fr-FR" dirty="0">
                <a:ea typeface="MS Mincho" pitchFamily="49" charset="-128"/>
              </a:rPr>
              <a:t>//input[1] 		</a:t>
            </a:r>
            <a:r>
              <a:rPr lang="fr-FR" dirty="0">
                <a:sym typeface="Wingdings" pitchFamily="2" charset="2"/>
              </a:rPr>
              <a:t> </a:t>
            </a:r>
            <a:r>
              <a:rPr lang="fr-FR" dirty="0">
                <a:ea typeface="MS Mincho" pitchFamily="49" charset="-128"/>
              </a:rPr>
              <a:t>Sélectionne le premier input de document</a:t>
            </a:r>
            <a:r>
              <a:rPr lang="fr-FR" sz="1200" b="1" dirty="0">
                <a:ea typeface="MS Mincho" pitchFamily="49" charset="-128"/>
              </a:rPr>
              <a:t>(balise)</a:t>
            </a:r>
            <a:br>
              <a:rPr lang="fr-FR" dirty="0">
                <a:ea typeface="MS Mincho" pitchFamily="49" charset="-128"/>
              </a:rPr>
            </a:br>
            <a:r>
              <a:rPr lang="fr-FR" dirty="0">
                <a:ea typeface="MS Mincho" pitchFamily="49" charset="-128"/>
              </a:rPr>
              <a:t>//</a:t>
            </a:r>
            <a:r>
              <a:rPr lang="fr-FR" dirty="0" err="1">
                <a:ea typeface="MS Mincho" pitchFamily="49" charset="-128"/>
              </a:rPr>
              <a:t>img</a:t>
            </a:r>
            <a:r>
              <a:rPr lang="fr-FR" dirty="0">
                <a:ea typeface="MS Mincho" pitchFamily="49" charset="-128"/>
              </a:rPr>
              <a:t>[@</a:t>
            </a:r>
            <a:r>
              <a:rPr lang="fr-FR" dirty="0" err="1">
                <a:ea typeface="MS Mincho" pitchFamily="49" charset="-128"/>
              </a:rPr>
              <a:t>src</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img</a:t>
            </a:r>
            <a:r>
              <a:rPr lang="fr-FR" dirty="0">
                <a:ea typeface="MS Mincho" pitchFamily="49" charset="-128"/>
              </a:rPr>
              <a:t> ayant 	 l’attribut </a:t>
            </a:r>
            <a:r>
              <a:rPr lang="fr-FR" dirty="0" err="1">
                <a:ea typeface="MS Mincho" pitchFamily="49" charset="-128"/>
              </a:rPr>
              <a:t>src</a:t>
            </a:r>
            <a:br>
              <a:rPr lang="fr-FR" dirty="0">
                <a:ea typeface="MS Mincho" pitchFamily="49" charset="-128"/>
              </a:rPr>
            </a:br>
            <a:r>
              <a:rPr lang="fr-FR" dirty="0">
                <a:ea typeface="MS Mincho" pitchFamily="49" charset="-128"/>
              </a:rPr>
              <a:t>//</a:t>
            </a:r>
            <a:r>
              <a:rPr lang="fr-FR" dirty="0" err="1">
                <a:ea typeface="MS Mincho" pitchFamily="49" charset="-128"/>
              </a:rPr>
              <a:t>span</a:t>
            </a:r>
            <a:r>
              <a:rPr lang="fr-FR" dirty="0">
                <a:ea typeface="MS Mincho" pitchFamily="49" charset="-128"/>
              </a:rPr>
              <a:t>[@</a:t>
            </a:r>
            <a:r>
              <a:rPr lang="fr-FR" dirty="0" err="1">
                <a:ea typeface="MS Mincho" pitchFamily="49" charset="-128"/>
              </a:rPr>
              <a:t>lang</a:t>
            </a:r>
            <a:r>
              <a:rPr lang="fr-FR" dirty="0">
                <a:ea typeface="MS Mincho" pitchFamily="49" charset="-128"/>
              </a:rPr>
              <a:t>='</a:t>
            </a:r>
            <a:r>
              <a:rPr lang="fr-FR" dirty="0" err="1">
                <a:ea typeface="MS Mincho" pitchFamily="49" charset="-128"/>
              </a:rPr>
              <a:t>fr</a:t>
            </a:r>
            <a:r>
              <a:rPr lang="fr-FR" dirty="0">
                <a:ea typeface="MS Mincho" pitchFamily="49" charset="-128"/>
              </a:rPr>
              <a:t>'] 	</a:t>
            </a:r>
            <a:r>
              <a:rPr lang="fr-FR" dirty="0">
                <a:sym typeface="Wingdings" pitchFamily="2" charset="2"/>
              </a:rPr>
              <a:t> </a:t>
            </a:r>
            <a:r>
              <a:rPr lang="fr-FR" dirty="0">
                <a:ea typeface="MS Mincho" pitchFamily="49" charset="-128"/>
              </a:rPr>
              <a:t>Sélectionne les nœuds </a:t>
            </a:r>
            <a:r>
              <a:rPr lang="fr-FR" dirty="0" err="1">
                <a:ea typeface="MS Mincho" pitchFamily="49" charset="-128"/>
              </a:rPr>
              <a:t>span</a:t>
            </a:r>
            <a:r>
              <a:rPr lang="fr-FR" dirty="0">
                <a:ea typeface="MS Mincho" pitchFamily="49" charset="-128"/>
              </a:rPr>
              <a:t> où </a:t>
            </a:r>
            <a:r>
              <a:rPr lang="fr-FR" dirty="0" err="1">
                <a:ea typeface="MS Mincho" pitchFamily="49" charset="-128"/>
              </a:rPr>
              <a:t>lang</a:t>
            </a:r>
            <a:r>
              <a:rPr lang="fr-FR" dirty="0">
                <a:ea typeface="MS Mincho" pitchFamily="49" charset="-128"/>
              </a:rPr>
              <a:t> = '</a:t>
            </a:r>
            <a:r>
              <a:rPr lang="fr-FR" dirty="0" err="1">
                <a:ea typeface="MS Mincho" pitchFamily="49" charset="-128"/>
              </a:rPr>
              <a:t>fr</a:t>
            </a:r>
            <a:r>
              <a:rPr lang="fr-FR" dirty="0">
                <a:ea typeface="MS Mincho" pitchFamily="49" charset="-128"/>
              </a:rPr>
              <a:t>‘</a:t>
            </a:r>
            <a:br>
              <a:rPr lang="fr-FR" dirty="0">
                <a:ea typeface="MS Mincho" pitchFamily="49" charset="-128"/>
              </a:rPr>
            </a:br>
            <a:r>
              <a:rPr lang="fr-FR" dirty="0">
                <a:ea typeface="MS Mincho" pitchFamily="49" charset="-128"/>
              </a:rPr>
              <a:t>body/h1[position()&lt;3]</a:t>
            </a:r>
            <a:r>
              <a:rPr lang="fr-FR" dirty="0">
                <a:sym typeface="Wingdings" pitchFamily="2" charset="2"/>
              </a:rPr>
              <a:t> </a:t>
            </a:r>
            <a:r>
              <a:rPr lang="fr-FR" dirty="0">
                <a:ea typeface="MS Mincho" pitchFamily="49" charset="-128"/>
              </a:rPr>
              <a:t>Sélectionne les 2 premiers h1 fils de   body</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p:cNvSpPr>
            <a:spLocks noGrp="1" noChangeArrowheads="1"/>
          </p:cNvSpPr>
          <p:nvPr>
            <p:ph type="title"/>
          </p:nvPr>
        </p:nvSpPr>
        <p:spPr/>
        <p:txBody>
          <a:bodyPr>
            <a:normAutofit fontScale="90000"/>
          </a:bodyPr>
          <a:lstStyle/>
          <a:p>
            <a:r>
              <a:rPr lang="fr-FR" dirty="0"/>
              <a:t>Syntaxe</a:t>
            </a:r>
            <a:br>
              <a:rPr lang="fr-FR" dirty="0"/>
            </a:br>
            <a:r>
              <a:rPr lang="fr-FR" dirty="0"/>
              <a:t>		b) Axes</a:t>
            </a:r>
          </a:p>
        </p:txBody>
      </p:sp>
      <p:sp>
        <p:nvSpPr>
          <p:cNvPr id="142340"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Syntaxe : Axes</a:t>
            </a:r>
          </a:p>
          <a:p>
            <a:pPr lvl="1" eaLnBrk="1" hangingPunct="1"/>
            <a:endParaRPr lang="fr-FR" dirty="0">
              <a:ea typeface="MS Mincho" pitchFamily="49" charset="-128"/>
            </a:endParaRPr>
          </a:p>
          <a:p>
            <a:pPr lvl="1" eaLnBrk="1" hangingPunct="1"/>
            <a:r>
              <a:rPr lang="fr-FR" dirty="0">
                <a:ea typeface="MS Mincho" pitchFamily="49" charset="-128"/>
              </a:rPr>
              <a:t> On peut préciser des axes de recherche par rapport au nœud courant et aux relations qu’il entretient avec les autres à l’aide de « </a:t>
            </a:r>
            <a:r>
              <a:rPr lang="fr-FR" dirty="0" err="1">
                <a:ea typeface="MS Mincho" pitchFamily="49" charset="-128"/>
              </a:rPr>
              <a:t>nomAxe</a:t>
            </a:r>
            <a:r>
              <a:rPr lang="fr-FR" dirty="0">
                <a:ea typeface="MS Mincho" pitchFamily="49" charset="-128"/>
              </a:rPr>
              <a:t>::</a:t>
            </a:r>
            <a:r>
              <a:rPr lang="fr-FR" dirty="0" err="1">
                <a:ea typeface="MS Mincho" pitchFamily="49" charset="-128"/>
              </a:rPr>
              <a:t>nodeTest</a:t>
            </a:r>
            <a:r>
              <a:rPr lang="fr-FR" dirty="0">
                <a:ea typeface="MS Mincho" pitchFamily="49" charset="-128"/>
              </a:rPr>
              <a:t>[</a:t>
            </a:r>
            <a:r>
              <a:rPr lang="fr-FR" dirty="0" err="1">
                <a:ea typeface="MS Mincho" pitchFamily="49" charset="-128"/>
              </a:rPr>
              <a:t>expr</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axes:</a:t>
            </a:r>
            <a:r>
              <a:rPr lang="fr-FR" dirty="0">
                <a:ea typeface="MS Mincho" pitchFamily="49" charset="-128"/>
              </a:rPr>
              <a:t> </a:t>
            </a:r>
            <a:r>
              <a:rPr lang="fr-FR" dirty="0" err="1">
                <a:ea typeface="MS Mincho" pitchFamily="49" charset="-128"/>
              </a:rPr>
              <a:t>ancestor</a:t>
            </a:r>
            <a:r>
              <a:rPr lang="fr-FR" dirty="0">
                <a:ea typeface="MS Mincho" pitchFamily="49" charset="-128"/>
              </a:rPr>
              <a:t> (tous les ancêtres), </a:t>
            </a:r>
            <a:r>
              <a:rPr lang="fr-FR" dirty="0" err="1">
                <a:ea typeface="MS Mincho" pitchFamily="49" charset="-128"/>
              </a:rPr>
              <a:t>ancestor</a:t>
            </a:r>
            <a:r>
              <a:rPr lang="fr-FR" dirty="0">
                <a:ea typeface="MS Mincho" pitchFamily="49" charset="-128"/>
              </a:rPr>
              <a:t>-or-self (idem + le node), </a:t>
            </a:r>
            <a:r>
              <a:rPr lang="fr-FR" dirty="0" err="1">
                <a:ea typeface="MS Mincho" pitchFamily="49" charset="-128"/>
              </a:rPr>
              <a:t>attribute</a:t>
            </a:r>
            <a:r>
              <a:rPr lang="fr-FR" dirty="0">
                <a:ea typeface="MS Mincho" pitchFamily="49" charset="-128"/>
              </a:rPr>
              <a:t> (tous attributs), </a:t>
            </a:r>
            <a:r>
              <a:rPr lang="fr-FR" dirty="0" err="1">
                <a:ea typeface="MS Mincho" pitchFamily="49" charset="-128"/>
              </a:rPr>
              <a:t>child</a:t>
            </a:r>
            <a:r>
              <a:rPr lang="fr-FR" dirty="0">
                <a:ea typeface="MS Mincho" pitchFamily="49" charset="-128"/>
              </a:rPr>
              <a:t> (tous), descendent[-or-self], </a:t>
            </a:r>
            <a:r>
              <a:rPr lang="fr-FR" dirty="0" err="1">
                <a:ea typeface="MS Mincho" pitchFamily="49" charset="-128"/>
              </a:rPr>
              <a:t>following</a:t>
            </a:r>
            <a:r>
              <a:rPr lang="fr-FR" dirty="0">
                <a:ea typeface="MS Mincho" pitchFamily="49" charset="-128"/>
              </a:rPr>
              <a:t>[-sibling], namespace, </a:t>
            </a:r>
            <a:r>
              <a:rPr lang="fr-FR" dirty="0" err="1">
                <a:ea typeface="MS Mincho" pitchFamily="49" charset="-128"/>
              </a:rPr>
              <a:t>preceding</a:t>
            </a:r>
            <a:r>
              <a:rPr lang="fr-FR" dirty="0">
                <a:ea typeface="MS Mincho" pitchFamily="49" charset="-128"/>
              </a:rPr>
              <a:t>[-sibling], self</a:t>
            </a:r>
          </a:p>
          <a:p>
            <a:pPr lvl="1" eaLnBrk="1" hangingPunct="1"/>
            <a:endParaRPr lang="fr-FR" dirty="0">
              <a:ea typeface="MS Mincho" pitchFamily="49" charset="-128"/>
            </a:endParaRPr>
          </a:p>
          <a:p>
            <a:pPr lvl="1" eaLnBrk="1" hangingPunct="1"/>
            <a:r>
              <a:rPr lang="fr-FR" dirty="0">
                <a:ea typeface="MS Mincho" pitchFamily="49" charset="-128"/>
              </a:rPr>
              <a:t> </a:t>
            </a:r>
            <a:r>
              <a:rPr lang="fr-FR" u="sng" dirty="0">
                <a:ea typeface="MS Mincho" pitchFamily="49" charset="-128"/>
              </a:rPr>
              <a:t>ex:</a:t>
            </a:r>
            <a:r>
              <a:rPr lang="fr-FR" dirty="0">
                <a:ea typeface="MS Mincho" pitchFamily="49" charset="-128"/>
              </a:rPr>
              <a:t> </a:t>
            </a:r>
            <a:r>
              <a:rPr lang="fr-FR" dirty="0" err="1">
                <a:ea typeface="MS Mincho" pitchFamily="49" charset="-128"/>
              </a:rPr>
              <a:t>child</a:t>
            </a:r>
            <a:r>
              <a:rPr lang="fr-FR" dirty="0">
                <a:ea typeface="MS Mincho" pitchFamily="49" charset="-128"/>
              </a:rPr>
              <a:t>::*, descendent::</a:t>
            </a:r>
            <a:r>
              <a:rPr lang="fr-FR" dirty="0" err="1">
                <a:ea typeface="MS Mincho" pitchFamily="49" charset="-128"/>
              </a:rPr>
              <a:t>text</a:t>
            </a:r>
            <a:r>
              <a:rPr lang="fr-FR" dirty="0">
                <a:ea typeface="MS Mincho" pitchFamily="49" charset="-128"/>
              </a:rPr>
              <a:t>(), </a:t>
            </a:r>
            <a:r>
              <a:rPr lang="fr-FR" dirty="0" err="1">
                <a:ea typeface="MS Mincho" pitchFamily="49" charset="-128"/>
              </a:rPr>
              <a:t>ancestor</a:t>
            </a:r>
            <a:r>
              <a:rPr lang="fr-FR" dirty="0">
                <a:ea typeface="MS Mincho" pitchFamily="49" charset="-128"/>
              </a:rPr>
              <a:t>-or-</a:t>
            </a:r>
            <a:r>
              <a:rPr lang="fr-FR" dirty="0" err="1">
                <a:ea typeface="MS Mincho" pitchFamily="49" charset="-128"/>
              </a:rPr>
              <a:t>self::body</a:t>
            </a:r>
            <a:r>
              <a:rPr lang="fr-FR" dirty="0">
                <a:ea typeface="MS Mincho" pitchFamily="49" charset="-128"/>
              </a:rPr>
              <a:t>, </a:t>
            </a:r>
            <a:r>
              <a:rPr lang="fr-FR" dirty="0" err="1">
                <a:ea typeface="MS Mincho" pitchFamily="49" charset="-128"/>
              </a:rPr>
              <a:t>child</a:t>
            </a:r>
            <a:r>
              <a:rPr lang="fr-FR" dirty="0">
                <a:ea typeface="MS Mincho" pitchFamily="49" charset="-128"/>
              </a:rPr>
              <a:t>::*/</a:t>
            </a:r>
            <a:r>
              <a:rPr lang="fr-FR" dirty="0" err="1">
                <a:ea typeface="MS Mincho" pitchFamily="49" charset="-128"/>
              </a:rPr>
              <a:t>child</a:t>
            </a:r>
            <a:r>
              <a:rPr lang="fr-FR" dirty="0">
                <a:ea typeface="MS Mincho" pitchFamily="49" charset="-128"/>
              </a:rPr>
              <a:t>::</a:t>
            </a:r>
            <a:r>
              <a:rPr lang="fr-FR" dirty="0" err="1">
                <a:ea typeface="MS Mincho" pitchFamily="49" charset="-128"/>
              </a:rPr>
              <a:t>name</a:t>
            </a:r>
            <a:r>
              <a:rPr lang="fr-FR" dirty="0">
                <a:ea typeface="MS Mincho" pitchFamily="49" charset="-128"/>
              </a:rPr>
              <a:t> (noms des petits enfants du nœud courant)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138</a:t>
            </a:fld>
            <a:endParaRPr lang="fr-F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b) Axes</a:t>
            </a:r>
          </a:p>
        </p:txBody>
      </p:sp>
      <p:sp>
        <p:nvSpPr>
          <p:cNvPr id="3" name="Espace réservé du contenu 2"/>
          <p:cNvSpPr>
            <a:spLocks noGrp="1"/>
          </p:cNvSpPr>
          <p:nvPr>
            <p:ph idx="1"/>
          </p:nvPr>
        </p:nvSpPr>
        <p:spPr/>
        <p:txBody>
          <a:bodyPr>
            <a:normAutofit fontScale="70000" lnSpcReduction="20000"/>
          </a:bodyPr>
          <a:lstStyle/>
          <a:p>
            <a:r>
              <a:rPr lang="fr-FR" dirty="0"/>
              <a:t>Les Axes de parcours :</a:t>
            </a:r>
          </a:p>
          <a:p>
            <a:pPr lvl="1"/>
            <a:r>
              <a:rPr lang="fr-FR" dirty="0"/>
              <a:t>Les axes de parcours permettent les sélections d’ensembles en rapport à la position courante</a:t>
            </a:r>
          </a:p>
          <a:p>
            <a:pPr lvl="1"/>
            <a:r>
              <a:rPr lang="fr-FR" dirty="0"/>
              <a:t>Self</a:t>
            </a:r>
          </a:p>
          <a:p>
            <a:pPr lvl="5"/>
            <a:r>
              <a:rPr lang="fr-FR" dirty="0"/>
              <a:t>Permet la sélection du nœud courant</a:t>
            </a:r>
          </a:p>
          <a:p>
            <a:pPr lvl="1"/>
            <a:r>
              <a:rPr lang="fr-FR" b="1" dirty="0"/>
              <a:t>Ancestor</a:t>
            </a:r>
            <a:r>
              <a:rPr lang="fr-FR" dirty="0"/>
              <a:t>[-or-self]</a:t>
            </a:r>
          </a:p>
          <a:p>
            <a:pPr lvl="5"/>
            <a:r>
              <a:rPr lang="fr-FR" dirty="0"/>
              <a:t>Sélectionne tous les nœuds ancêtres (parents, grands parents,…) [ et le nœud courant ]</a:t>
            </a:r>
          </a:p>
          <a:p>
            <a:pPr lvl="1"/>
            <a:r>
              <a:rPr lang="fr-FR" dirty="0"/>
              <a:t>Descendant[-or-self]</a:t>
            </a:r>
          </a:p>
          <a:p>
            <a:pPr lvl="5"/>
            <a:r>
              <a:rPr lang="fr-FR" dirty="0"/>
              <a:t>Sélectionne tous les nœuds descendant (enfants, petits -enfants,…) [ et le nœud courant ]</a:t>
            </a:r>
          </a:p>
          <a:p>
            <a:pPr lvl="1"/>
            <a:r>
              <a:rPr lang="fr-FR" dirty="0"/>
              <a:t>Child, Parent</a:t>
            </a:r>
          </a:p>
          <a:p>
            <a:pPr lvl="5"/>
            <a:r>
              <a:rPr lang="fr-FR" dirty="0"/>
              <a:t>Sélectionne le nœud parent ou enfant le plus proche</a:t>
            </a:r>
          </a:p>
          <a:p>
            <a:pPr lvl="1"/>
            <a:r>
              <a:rPr lang="fr-FR" b="1" dirty="0"/>
              <a:t>Following</a:t>
            </a:r>
            <a:r>
              <a:rPr lang="fr-FR" dirty="0"/>
              <a:t>[-</a:t>
            </a:r>
            <a:r>
              <a:rPr lang="fr-FR" b="1" dirty="0"/>
              <a:t>sibling</a:t>
            </a:r>
            <a:r>
              <a:rPr lang="fr-FR" dirty="0"/>
              <a:t>]</a:t>
            </a:r>
          </a:p>
          <a:p>
            <a:pPr lvl="5"/>
            <a:r>
              <a:rPr lang="fr-FR" dirty="0"/>
              <a:t>Sélectionne tous les nœuds suivant le nœud courant [ de la même fratrie]</a:t>
            </a:r>
          </a:p>
          <a:p>
            <a:pPr lvl="1"/>
            <a:r>
              <a:rPr lang="fr-FR" b="1" dirty="0" err="1"/>
              <a:t>Preceding</a:t>
            </a:r>
            <a:r>
              <a:rPr lang="fr-FR" dirty="0"/>
              <a:t>[-</a:t>
            </a:r>
            <a:r>
              <a:rPr lang="fr-FR" b="1" dirty="0"/>
              <a:t>sibling</a:t>
            </a:r>
            <a:r>
              <a:rPr lang="fr-FR" dirty="0"/>
              <a:t>]</a:t>
            </a:r>
          </a:p>
          <a:p>
            <a:pPr lvl="5"/>
            <a:r>
              <a:rPr lang="fr-FR" dirty="0"/>
              <a:t>Sélectionne tous les nœuds suivant le nœud courant [ de la même fratrie]</a:t>
            </a:r>
          </a:p>
          <a:p>
            <a:pPr lvl="1"/>
            <a:r>
              <a:rPr lang="fr-FR" dirty="0" err="1"/>
              <a:t>Namespace</a:t>
            </a:r>
            <a:endParaRPr lang="fr-FR" dirty="0"/>
          </a:p>
          <a:p>
            <a:pPr lvl="5"/>
            <a:r>
              <a:rPr lang="fr-FR" dirty="0"/>
              <a:t>Sélectionne tous les nœuds dans le namespace de la balise courante</a:t>
            </a:r>
          </a:p>
          <a:p>
            <a:pPr lvl="1"/>
            <a:endParaRPr lang="fr-FR" dirty="0"/>
          </a:p>
        </p:txBody>
      </p:sp>
      <p:sp>
        <p:nvSpPr>
          <p:cNvPr id="4" name="Rectangle 13"/>
          <p:cNvSpPr>
            <a:spLocks noGrp="1" noChangeArrowheads="1"/>
          </p:cNvSpPr>
          <p:nvPr>
            <p:ph type="sldNum" sz="quarter" idx="12"/>
          </p:nvPr>
        </p:nvSpPr>
        <p:spPr>
          <a:prstGeom prst="rect">
            <a:avLst/>
          </a:prstGeom>
          <a:noFill/>
        </p:spPr>
        <p:txBody>
          <a:bodyPr/>
          <a:lstStyle/>
          <a:p>
            <a:pPr algn="ctr"/>
            <a:fld id="{B00F1592-6731-47CA-ACC5-FB45BEC6A16F}" type="slidenum">
              <a:rPr lang="fr-FR" sz="1400" b="1" smtClean="0">
                <a:solidFill>
                  <a:schemeClr val="bg1"/>
                </a:solidFill>
              </a:rPr>
              <a:pPr algn="ctr"/>
              <a:t>139</a:t>
            </a:fld>
            <a:endParaRPr lang="fr-FR" sz="1400" b="1"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AutoShape 2"/>
          <p:cNvSpPr>
            <a:spLocks noGrp="1" noChangeArrowheads="1"/>
          </p:cNvSpPr>
          <p:nvPr>
            <p:ph type="title"/>
          </p:nvPr>
        </p:nvSpPr>
        <p:spPr/>
        <p:txBody>
          <a:bodyPr>
            <a:normAutofit/>
          </a:bodyPr>
          <a:lstStyle/>
          <a:p>
            <a:r>
              <a:rPr lang="fr-FR" dirty="0"/>
              <a:t>Qu'est-ce que le XML ?</a:t>
            </a:r>
          </a:p>
        </p:txBody>
      </p:sp>
      <p:sp>
        <p:nvSpPr>
          <p:cNvPr id="1024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Le DOM (Document Object Model)</a:t>
            </a:r>
          </a:p>
          <a:p>
            <a:pPr lvl="1" eaLnBrk="1" hangingPunct="1"/>
            <a:endParaRPr lang="fr-FR" dirty="0">
              <a:ea typeface="MS Mincho" pitchFamily="49" charset="-128"/>
            </a:endParaRPr>
          </a:p>
          <a:p>
            <a:pPr lvl="1" eaLnBrk="1" hangingPunct="1"/>
            <a:r>
              <a:rPr lang="fr-FR" dirty="0">
                <a:ea typeface="MS Mincho" pitchFamily="49" charset="-128"/>
              </a:rPr>
              <a:t> Le DOM (Document Object Model) est un </a:t>
            </a:r>
            <a:r>
              <a:rPr lang="fr-FR" u="sng" dirty="0">
                <a:ea typeface="MS Mincho" pitchFamily="49" charset="-128"/>
              </a:rPr>
              <a:t>modèle</a:t>
            </a:r>
            <a:r>
              <a:rPr lang="fr-FR" dirty="0">
                <a:ea typeface="MS Mincho" pitchFamily="49" charset="-128"/>
              </a:rPr>
              <a:t> de document indépendant du langage et de la plateforme</a:t>
            </a:r>
          </a:p>
          <a:p>
            <a:pPr lvl="1" eaLnBrk="1" hangingPunct="1"/>
            <a:endParaRPr lang="fr-FR" dirty="0">
              <a:ea typeface="MS Mincho" pitchFamily="49" charset="-128"/>
            </a:endParaRPr>
          </a:p>
          <a:p>
            <a:pPr lvl="1" eaLnBrk="1" hangingPunct="1"/>
            <a:r>
              <a:rPr lang="fr-FR" dirty="0">
                <a:ea typeface="MS Mincho" pitchFamily="49" charset="-128"/>
              </a:rPr>
              <a:t> Une représentation de l'</a:t>
            </a:r>
            <a:r>
              <a:rPr lang="fr-FR" u="sng" dirty="0">
                <a:ea typeface="MS Mincho" pitchFamily="49" charset="-128"/>
              </a:rPr>
              <a:t>arbre XML</a:t>
            </a:r>
            <a:r>
              <a:rPr lang="fr-FR" dirty="0">
                <a:ea typeface="MS Mincho" pitchFamily="49" charset="-128"/>
              </a:rPr>
              <a:t> utilisée par certains parseurs et processeurs pour l'explorer et le modifier</a:t>
            </a:r>
          </a:p>
          <a:p>
            <a:pPr lvl="1" eaLnBrk="1" hangingPunct="1"/>
            <a:endParaRPr lang="fr-FR" dirty="0">
              <a:ea typeface="MS Mincho" pitchFamily="49" charset="-128"/>
            </a:endParaRPr>
          </a:p>
          <a:p>
            <a:pPr lvl="1" eaLnBrk="1" hangingPunct="1"/>
            <a:r>
              <a:rPr lang="fr-FR" dirty="0">
                <a:ea typeface="MS Mincho" pitchFamily="49" charset="-128"/>
              </a:rPr>
              <a:t> Le DOM fournit une </a:t>
            </a:r>
            <a:r>
              <a:rPr lang="fr-FR" u="sng" dirty="0">
                <a:ea typeface="MS Mincho" pitchFamily="49" charset="-128"/>
              </a:rPr>
              <a:t>interface</a:t>
            </a:r>
            <a:r>
              <a:rPr lang="fr-FR" dirty="0">
                <a:ea typeface="MS Mincho" pitchFamily="49" charset="-128"/>
              </a:rPr>
              <a:t> d’accès et de modifications des éléments du document.</a:t>
            </a:r>
          </a:p>
          <a:p>
            <a:pPr lvl="1" eaLnBrk="1" hangingPunct="1"/>
            <a:endParaRPr lang="fr-FR" dirty="0">
              <a:ea typeface="MS Mincho" pitchFamily="49" charset="-128"/>
            </a:endParaRPr>
          </a:p>
          <a:p>
            <a:pPr lvl="1" eaLnBrk="1" hangingPunct="1"/>
            <a:r>
              <a:rPr lang="fr-FR" dirty="0">
                <a:ea typeface="MS Mincho" pitchFamily="49" charset="-128"/>
              </a:rPr>
              <a:t> Le DOM prend en compte tous les éléments du document y compris les </a:t>
            </a:r>
            <a:r>
              <a:rPr lang="fr-FR" dirty="0" err="1">
                <a:ea typeface="MS Mincho" pitchFamily="49" charset="-128"/>
              </a:rPr>
              <a:t>whitespaces</a:t>
            </a:r>
            <a:r>
              <a:rPr lang="fr-FR" dirty="0">
                <a:ea typeface="MS Mincho" pitchFamily="49" charset="-128"/>
              </a:rPr>
              <a:t> entre les balises</a:t>
            </a:r>
          </a:p>
        </p:txBody>
      </p:sp>
      <p:sp>
        <p:nvSpPr>
          <p:cNvPr id="10242" name="Rectangle 13"/>
          <p:cNvSpPr>
            <a:spLocks noGrp="1" noChangeArrowheads="1"/>
          </p:cNvSpPr>
          <p:nvPr>
            <p:ph type="sldNum" sz="quarter" idx="12"/>
          </p:nvPr>
        </p:nvSpPr>
        <p:spPr>
          <a:noFill/>
        </p:spPr>
        <p:txBody>
          <a:bodyPr/>
          <a:lstStyle/>
          <a:p>
            <a:fld id="{254E60C9-57FB-4EED-B028-DE7ED13BF7BD}" type="slidenum">
              <a:rPr lang="fr-FR" smtClean="0"/>
              <a:pPr/>
              <a:t>14</a:t>
            </a:fld>
            <a:endParaRPr lang="fr-FR"/>
          </a:p>
        </p:txBody>
      </p:sp>
      <p:sp>
        <p:nvSpPr>
          <p:cNvPr id="6" name="Espace réservé du contenu 5"/>
          <p:cNvSpPr>
            <a:spLocks noGrp="1"/>
          </p:cNvSpPr>
          <p:nvPr>
            <p:ph sz="quarter" idx="14"/>
          </p:nvPr>
        </p:nvSpPr>
        <p:spPr>
          <a:xfrm rot="160723">
            <a:off x="5570239" y="5453116"/>
            <a:ext cx="2992530" cy="335030"/>
          </a:xfrm>
        </p:spPr>
        <p:txBody>
          <a:bodyPr>
            <a:normAutofit lnSpcReduction="10000"/>
          </a:bodyPr>
          <a:lstStyle/>
          <a:p>
            <a:pPr>
              <a:buNone/>
            </a:pPr>
            <a:r>
              <a:rPr lang="fr-FR" dirty="0"/>
              <a:t>Représentions arborescente</a:t>
            </a:r>
          </a:p>
        </p:txBody>
      </p:sp>
      <p:pic>
        <p:nvPicPr>
          <p:cNvPr id="10245" name="Picture 18437" descr="C:\Work\01it\Cli\Orsys\Cours\PAJ\dom.jpg"/>
          <p:cNvPicPr>
            <a:picLocks noChangeAspect="1" noChangeArrowheads="1"/>
          </p:cNvPicPr>
          <p:nvPr/>
        </p:nvPicPr>
        <p:blipFill>
          <a:blip r:embed="rId3" cstate="print"/>
          <a:srcRect/>
          <a:stretch>
            <a:fillRect/>
          </a:stretch>
        </p:blipFill>
        <p:spPr bwMode="auto">
          <a:xfrm>
            <a:off x="5850575" y="1714488"/>
            <a:ext cx="2579077" cy="3653650"/>
          </a:xfrm>
          <a:prstGeom prst="rect">
            <a:avLst/>
          </a:prstGeom>
          <a:noFill/>
          <a:ln w="9525">
            <a:noFill/>
            <a:miter lim="800000"/>
            <a:headEnd/>
            <a:tailEnd/>
          </a:ln>
          <a:scene3d>
            <a:camera prst="orthographicFront">
              <a:rot lat="0" lon="0" rev="21480000"/>
            </a:camera>
            <a:lightRig rig="threePt" dir="t"/>
          </a:scene3d>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Syntaxe</a:t>
            </a:r>
            <a:br>
              <a:rPr lang="fr-FR" dirty="0"/>
            </a:br>
            <a:r>
              <a:rPr lang="fr-FR" dirty="0"/>
              <a:t>		c) calcul &amp; Operateurs</a:t>
            </a:r>
          </a:p>
        </p:txBody>
      </p:sp>
      <p:sp>
        <p:nvSpPr>
          <p:cNvPr id="3" name="Espace réservé du contenu 2"/>
          <p:cNvSpPr>
            <a:spLocks noGrp="1"/>
          </p:cNvSpPr>
          <p:nvPr>
            <p:ph idx="1"/>
          </p:nvPr>
        </p:nvSpPr>
        <p:spPr/>
        <p:txBody>
          <a:bodyPr>
            <a:normAutofit fontScale="92500" lnSpcReduction="20000"/>
          </a:bodyPr>
          <a:lstStyle/>
          <a:p>
            <a:r>
              <a:rPr lang="fr-FR" dirty="0">
                <a:ea typeface="MS Mincho" pitchFamily="49" charset="-128"/>
              </a:rPr>
              <a:t>Calcul et Opérateurs</a:t>
            </a:r>
          </a:p>
          <a:p>
            <a:pPr lvl="2"/>
            <a:r>
              <a:rPr lang="fr-FR" dirty="0">
                <a:ea typeface="MS Mincho" pitchFamily="49" charset="-128"/>
              </a:rPr>
              <a:t>Xpath nous permet d’effectuer des calculs plus ou moins complexes sur les valeurs des différents nœuds, des attributs  ou même lors de filtre Xpath ex : </a:t>
            </a:r>
            <a:r>
              <a:rPr lang="fr-FR" sz="1400" b="1" dirty="0">
                <a:ea typeface="MS Mincho" pitchFamily="49" charset="-128"/>
              </a:rPr>
              <a:t>/</a:t>
            </a:r>
            <a:r>
              <a:rPr lang="fr-FR" sz="1400" b="1" dirty="0" err="1">
                <a:ea typeface="MS Mincho" pitchFamily="49" charset="-128"/>
              </a:rPr>
              <a:t>element</a:t>
            </a:r>
            <a:r>
              <a:rPr lang="fr-FR" sz="1400" b="1" dirty="0">
                <a:ea typeface="MS Mincho" pitchFamily="49" charset="-128"/>
              </a:rPr>
              <a:t>[position()mod2=0]</a:t>
            </a:r>
          </a:p>
          <a:p>
            <a:pPr lvl="2"/>
            <a:endParaRPr lang="fr-FR" b="1" dirty="0">
              <a:ea typeface="MS Mincho" pitchFamily="49" charset="-128"/>
            </a:endParaRPr>
          </a:p>
          <a:p>
            <a:pPr lvl="1"/>
            <a:r>
              <a:rPr lang="fr-FR" dirty="0">
                <a:ea typeface="MS Mincho" pitchFamily="49" charset="-128"/>
              </a:rPr>
              <a:t> Les opérateurs de calcul de XPath sont : </a:t>
            </a:r>
          </a:p>
          <a:p>
            <a:pPr lvl="2"/>
            <a:r>
              <a:rPr lang="fr-FR" dirty="0">
                <a:ea typeface="MS Mincho" pitchFamily="49" charset="-128"/>
              </a:rPr>
              <a:t>+ , -		</a:t>
            </a:r>
            <a:r>
              <a:rPr lang="fr-FR" dirty="0">
                <a:ea typeface="MS Mincho" pitchFamily="49" charset="-128"/>
                <a:sym typeface="Wingdings" pitchFamily="2" charset="2"/>
              </a:rPr>
              <a:t> addition , soustraction</a:t>
            </a:r>
            <a:endParaRPr lang="fr-FR" dirty="0">
              <a:ea typeface="MS Mincho" pitchFamily="49" charset="-128"/>
            </a:endParaRPr>
          </a:p>
          <a:p>
            <a:pPr lvl="2"/>
            <a:r>
              <a:rPr lang="fr-FR" dirty="0">
                <a:ea typeface="MS Mincho" pitchFamily="49" charset="-128"/>
              </a:rPr>
              <a:t>* , </a:t>
            </a:r>
            <a:r>
              <a:rPr lang="fr-FR" dirty="0" err="1">
                <a:ea typeface="MS Mincho" pitchFamily="49" charset="-128"/>
              </a:rPr>
              <a:t>div</a:t>
            </a:r>
            <a:r>
              <a:rPr lang="fr-FR" dirty="0">
                <a:ea typeface="MS Mincho" pitchFamily="49" charset="-128"/>
              </a:rPr>
              <a:t>, </a:t>
            </a:r>
            <a:r>
              <a:rPr lang="fr-FR" dirty="0" err="1">
                <a:ea typeface="MS Mincho" pitchFamily="49" charset="-128"/>
              </a:rPr>
              <a:t>mod</a:t>
            </a:r>
            <a:r>
              <a:rPr lang="fr-FR" dirty="0">
                <a:ea typeface="MS Mincho" pitchFamily="49" charset="-128"/>
              </a:rPr>
              <a:t>	</a:t>
            </a:r>
            <a:r>
              <a:rPr lang="fr-FR" dirty="0">
                <a:ea typeface="MS Mincho" pitchFamily="49" charset="-128"/>
                <a:sym typeface="Wingdings" pitchFamily="2" charset="2"/>
              </a:rPr>
              <a:t>multiplication , division,</a:t>
            </a:r>
            <a:r>
              <a:rPr lang="fr-FR" dirty="0">
                <a:ea typeface="MS Mincho" pitchFamily="49" charset="-128"/>
              </a:rPr>
              <a:t> modulo </a:t>
            </a:r>
            <a:r>
              <a:rPr lang="fr-FR" sz="1400" dirty="0">
                <a:ea typeface="MS Mincho" pitchFamily="49" charset="-128"/>
              </a:rPr>
              <a:t>(reste de 					division euclidienne) </a:t>
            </a:r>
            <a:endParaRPr lang="fr-FR" dirty="0">
              <a:ea typeface="MS Mincho" pitchFamily="49" charset="-128"/>
            </a:endParaRPr>
          </a:p>
          <a:p>
            <a:pPr lvl="1"/>
            <a:r>
              <a:rPr lang="fr-FR" dirty="0">
                <a:ea typeface="MS Mincho" pitchFamily="49" charset="-128"/>
              </a:rPr>
              <a:t>Les opérateurs de comparaison, test </a:t>
            </a:r>
          </a:p>
          <a:p>
            <a:pPr lvl="2"/>
            <a:r>
              <a:rPr lang="fr-FR" b="1" dirty="0">
                <a:ea typeface="MS Mincho" pitchFamily="49" charset="-128"/>
              </a:rPr>
              <a:t>=</a:t>
            </a:r>
            <a:r>
              <a:rPr lang="fr-FR" dirty="0">
                <a:ea typeface="MS Mincho" pitchFamily="49" charset="-128"/>
              </a:rPr>
              <a:t> , !=	</a:t>
            </a:r>
            <a:r>
              <a:rPr lang="fr-FR" dirty="0">
                <a:ea typeface="MS Mincho" pitchFamily="49" charset="-128"/>
                <a:sym typeface="Wingdings" pitchFamily="2" charset="2"/>
              </a:rPr>
              <a:t>égal à / différent de</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à, supérieur à</a:t>
            </a:r>
            <a:endParaRPr lang="fr-FR" dirty="0">
              <a:ea typeface="MS Mincho" pitchFamily="49" charset="-128"/>
            </a:endParaRPr>
          </a:p>
          <a:p>
            <a:pPr lvl="2"/>
            <a:r>
              <a:rPr lang="fr-FR" dirty="0">
                <a:ea typeface="MS Mincho" pitchFamily="49" charset="-128"/>
              </a:rPr>
              <a:t>&lt;= , &gt;=	</a:t>
            </a:r>
            <a:r>
              <a:rPr lang="fr-FR" dirty="0">
                <a:ea typeface="MS Mincho" pitchFamily="49" charset="-128"/>
                <a:sym typeface="Wingdings" pitchFamily="2" charset="2"/>
              </a:rPr>
              <a:t>Inférieur ou égal / supérieur ou égal</a:t>
            </a:r>
            <a:endParaRPr lang="fr-FR" dirty="0">
              <a:ea typeface="MS Mincho" pitchFamily="49" charset="-128"/>
            </a:endParaRPr>
          </a:p>
          <a:p>
            <a:pPr lvl="2"/>
            <a:r>
              <a:rPr lang="fr-FR" dirty="0">
                <a:ea typeface="MS Mincho" pitchFamily="49" charset="-128"/>
              </a:rPr>
              <a:t>or , and	</a:t>
            </a:r>
            <a:r>
              <a:rPr lang="fr-FR" dirty="0">
                <a:ea typeface="MS Mincho" pitchFamily="49" charset="-128"/>
                <a:sym typeface="Wingdings" pitchFamily="2" charset="2"/>
              </a:rPr>
              <a:t>Cumul de conditions OU / ET</a:t>
            </a:r>
            <a:endParaRPr lang="fr-FR" dirty="0">
              <a:ea typeface="MS Mincho" pitchFamily="49" charset="-128"/>
            </a:endParaRPr>
          </a:p>
          <a:p>
            <a:pPr lvl="2"/>
            <a:r>
              <a:rPr lang="fr-FR" dirty="0">
                <a:ea typeface="MS Mincho" pitchFamily="49" charset="-128"/>
                <a:sym typeface="Wingdings" pitchFamily="2" charset="2"/>
              </a:rPr>
              <a:t>|	</a:t>
            </a:r>
            <a:r>
              <a:rPr lang="fr-FR" dirty="0">
                <a:ea typeface="MS Mincho" pitchFamily="49" charset="-128"/>
              </a:rPr>
              <a:t> union (cumul) </a:t>
            </a:r>
            <a:r>
              <a:rPr lang="fr-FR" sz="1400" dirty="0">
                <a:ea typeface="MS Mincho" pitchFamily="49" charset="-128"/>
              </a:rPr>
              <a:t>exemple : /</a:t>
            </a:r>
            <a:r>
              <a:rPr lang="fr-FR" sz="1400" dirty="0" err="1">
                <a:ea typeface="MS Mincho" pitchFamily="49" charset="-128"/>
              </a:rPr>
              <a:t>element</a:t>
            </a:r>
            <a:r>
              <a:rPr lang="fr-FR" sz="1400" dirty="0">
                <a:ea typeface="MS Mincho" pitchFamily="49" charset="-128"/>
              </a:rPr>
              <a:t>[2]</a:t>
            </a:r>
            <a:r>
              <a:rPr lang="fr-FR" sz="1400" b="1" dirty="0">
                <a:ea typeface="MS Mincho" pitchFamily="49" charset="-128"/>
              </a:rPr>
              <a:t> | </a:t>
            </a:r>
            <a:r>
              <a:rPr lang="fr-FR" sz="1400" dirty="0">
                <a:ea typeface="MS Mincho" pitchFamily="49" charset="-128"/>
              </a:rPr>
              <a:t>/</a:t>
            </a:r>
            <a:r>
              <a:rPr lang="fr-FR" sz="1400" dirty="0" err="1">
                <a:ea typeface="MS Mincho" pitchFamily="49" charset="-128"/>
              </a:rPr>
              <a:t>element</a:t>
            </a:r>
            <a:r>
              <a:rPr lang="fr-FR" sz="1400" dirty="0">
                <a:ea typeface="MS Mincho" pitchFamily="49" charset="-128"/>
              </a:rPr>
              <a:t>[5]</a:t>
            </a:r>
            <a:endParaRPr lang="fr-FR" dirty="0">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140</a:t>
            </a:fld>
            <a:endParaRPr lang="fr-FR"/>
          </a:p>
        </p:txBody>
      </p:sp>
      <p:sp>
        <p:nvSpPr>
          <p:cNvPr id="5" name="Étoile à 12 branches 4"/>
          <p:cNvSpPr/>
          <p:nvPr/>
        </p:nvSpPr>
        <p:spPr>
          <a:xfrm rot="21038633">
            <a:off x="6808364" y="3700459"/>
            <a:ext cx="2571800" cy="1357322"/>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dirty="0"/>
              <a:t>=</a:t>
            </a:r>
            <a:r>
              <a:rPr lang="fr-FR" sz="1600" b="1" dirty="0"/>
              <a:t> </a:t>
            </a:r>
          </a:p>
          <a:p>
            <a:pPr algn="ctr"/>
            <a:r>
              <a:rPr lang="fr-FR" sz="1600" b="1" dirty="0"/>
              <a:t>pas (double) </a:t>
            </a:r>
            <a:r>
              <a:rPr lang="fr-FR" sz="2400" b="1" dirty="0"/>
              <a:t>==</a:t>
            </a:r>
            <a:endParaRPr lang="fr-FR" sz="1600" b="1" dirty="0"/>
          </a:p>
          <a:p>
            <a:pPr algn="ctr"/>
            <a:r>
              <a:rPr lang="fr-FR" sz="1600" b="1" dirty="0"/>
              <a:t>pour comparer</a:t>
            </a:r>
          </a:p>
          <a:p>
            <a:pPr algn="ctr"/>
            <a:endParaRPr lang="fr-FR" sz="1600" b="1"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r>
              <a:rPr lang="fr-FR" dirty="0"/>
              <a:t>Xpath nous offre un panel assez vaste de fonctions permettant d’effectuer  :</a:t>
            </a:r>
          </a:p>
          <a:p>
            <a:pPr lvl="1"/>
            <a:endParaRPr lang="fr-FR" dirty="0"/>
          </a:p>
          <a:p>
            <a:pPr lvl="2"/>
            <a:r>
              <a:rPr lang="fr-FR" dirty="0"/>
              <a:t>des traitements sur les chaînes (</a:t>
            </a:r>
            <a:r>
              <a:rPr lang="fr-FR" b="1" dirty="0"/>
              <a:t>string</a:t>
            </a:r>
            <a:r>
              <a:rPr lang="fr-FR" dirty="0"/>
              <a:t>),</a:t>
            </a:r>
          </a:p>
          <a:p>
            <a:pPr lvl="1"/>
            <a:endParaRPr lang="fr-FR" dirty="0"/>
          </a:p>
          <a:p>
            <a:pPr lvl="2"/>
            <a:r>
              <a:rPr lang="fr-FR" dirty="0"/>
              <a:t>des calculs mathématiques poussés avec les fonctions </a:t>
            </a:r>
            <a:r>
              <a:rPr lang="fr-FR" b="1" dirty="0"/>
              <a:t>math</a:t>
            </a:r>
          </a:p>
          <a:p>
            <a:pPr lvl="1"/>
            <a:endParaRPr lang="fr-FR" dirty="0"/>
          </a:p>
          <a:p>
            <a:pPr lvl="2"/>
            <a:r>
              <a:rPr lang="fr-FR" dirty="0"/>
              <a:t>des opérations </a:t>
            </a:r>
            <a:r>
              <a:rPr lang="fr-FR" b="1" dirty="0" err="1"/>
              <a:t>boolean</a:t>
            </a:r>
            <a:r>
              <a:rPr lang="fr-FR"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141</a:t>
            </a:fld>
            <a:endParaRPr lang="fr-F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a:t>
            </a:r>
            <a:r>
              <a:rPr lang="fr-FR" dirty="0" err="1"/>
              <a:t>Xpath</a:t>
            </a:r>
            <a:endParaRPr lang="fr-FR" dirty="0"/>
          </a:p>
        </p:txBody>
      </p:sp>
      <p:sp>
        <p:nvSpPr>
          <p:cNvPr id="3" name="Espace réservé du contenu 2"/>
          <p:cNvSpPr>
            <a:spLocks noGrp="1"/>
          </p:cNvSpPr>
          <p:nvPr>
            <p:ph idx="1"/>
          </p:nvPr>
        </p:nvSpPr>
        <p:spPr/>
        <p:txBody>
          <a:bodyPr>
            <a:normAutofit/>
          </a:bodyPr>
          <a:lstStyle/>
          <a:p>
            <a:pPr lvl="2"/>
            <a:endParaRPr lang="fr-FR" dirty="0"/>
          </a:p>
          <a:p>
            <a:pPr lvl="2"/>
            <a:r>
              <a:rPr lang="fr-FR" dirty="0"/>
              <a:t>Mais aussi connaître sa position et des informations machines telles que la date*, l’heure*, et la </a:t>
            </a:r>
            <a:r>
              <a:rPr lang="fr-FR" dirty="0" err="1"/>
              <a:t>timeZone</a:t>
            </a:r>
            <a:r>
              <a:rPr lang="fr-FR" dirty="0"/>
              <a:t>*,…</a:t>
            </a:r>
          </a:p>
          <a:p>
            <a:endParaRPr lang="fr-FR" dirty="0"/>
          </a:p>
          <a:p>
            <a:r>
              <a:rPr lang="fr-FR" dirty="0"/>
              <a:t>La version 2.0 de XPATH étend son panel de fonctions du panel de XPATH 1.0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142</a:t>
            </a:fld>
            <a:endParaRPr lang="fr-FR"/>
          </a:p>
        </p:txBody>
      </p:sp>
      <p:pic>
        <p:nvPicPr>
          <p:cNvPr id="5" name="Picture 2" descr="Afficher l'image d'origine"/>
          <p:cNvPicPr>
            <a:picLocks noChangeAspect="1" noChangeArrowheads="1"/>
          </p:cNvPicPr>
          <p:nvPr/>
        </p:nvPicPr>
        <p:blipFill>
          <a:blip r:embed="rId3" cstate="print"/>
          <a:srcRect/>
          <a:stretch>
            <a:fillRect/>
          </a:stretch>
        </p:blipFill>
        <p:spPr bwMode="auto">
          <a:xfrm>
            <a:off x="611560" y="4869160"/>
            <a:ext cx="1368152" cy="1203974"/>
          </a:xfrm>
          <a:prstGeom prst="rect">
            <a:avLst/>
          </a:prstGeom>
          <a:noFill/>
        </p:spPr>
      </p:pic>
      <p:sp>
        <p:nvSpPr>
          <p:cNvPr id="6" name="ZoneTexte 5"/>
          <p:cNvSpPr txBox="1"/>
          <p:nvPr/>
        </p:nvSpPr>
        <p:spPr>
          <a:xfrm>
            <a:off x="1763688" y="4566027"/>
            <a:ext cx="6696744" cy="2031325"/>
          </a:xfrm>
          <a:prstGeom prst="rect">
            <a:avLst/>
          </a:prstGeom>
          <a:noFill/>
        </p:spPr>
        <p:txBody>
          <a:bodyPr wrap="square" rtlCol="0">
            <a:spAutoFit/>
          </a:bodyPr>
          <a:lstStyle/>
          <a:p>
            <a:r>
              <a:rPr lang="fr-FR" dirty="0"/>
              <a:t>Malgré le portage des fonctions de XPATH 1.0 vers 2.0 &amp; 3.0</a:t>
            </a:r>
          </a:p>
          <a:p>
            <a:endParaRPr lang="fr-FR" dirty="0"/>
          </a:p>
          <a:p>
            <a:r>
              <a:rPr lang="fr-FR" dirty="0"/>
              <a:t>Le typage des données deviens fort</a:t>
            </a:r>
          </a:p>
          <a:p>
            <a:endParaRPr lang="fr-FR" dirty="0"/>
          </a:p>
          <a:p>
            <a:r>
              <a:rPr lang="fr-FR" dirty="0"/>
              <a:t>	-les « </a:t>
            </a:r>
            <a:r>
              <a:rPr lang="fr-FR" b="1" i="1" dirty="0" err="1"/>
              <a:t>node</a:t>
            </a:r>
            <a:r>
              <a:rPr lang="fr-FR" b="1" i="1" dirty="0"/>
              <a:t>? </a:t>
            </a:r>
            <a:r>
              <a:rPr lang="fr-FR" dirty="0"/>
              <a:t>»N’acceptent plus de liste</a:t>
            </a:r>
          </a:p>
          <a:p>
            <a:endParaRPr lang="fr-FR" dirty="0"/>
          </a:p>
          <a:p>
            <a:r>
              <a:rPr lang="fr-FR" dirty="0"/>
              <a:t>	-les </a:t>
            </a:r>
            <a:r>
              <a:rPr lang="fr-FR" dirty="0" err="1"/>
              <a:t>cast</a:t>
            </a:r>
            <a:r>
              <a:rPr lang="fr-FR" dirty="0"/>
              <a:t> de types doivent </a:t>
            </a:r>
            <a:r>
              <a:rPr lang="fr-FR" dirty="0" err="1"/>
              <a:t>etre</a:t>
            </a:r>
            <a:r>
              <a:rPr lang="fr-FR" dirty="0"/>
              <a:t> </a:t>
            </a:r>
            <a:r>
              <a:rPr lang="fr-FR" dirty="0" err="1"/>
              <a:t>definit</a:t>
            </a:r>
            <a:r>
              <a:rPr lang="fr-FR" dirty="0"/>
              <a:t>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Math</a:t>
            </a:r>
            <a:r>
              <a:rPr lang="fr-FR" dirty="0"/>
              <a:t> </a:t>
            </a:r>
            <a:r>
              <a:rPr lang="fr-FR" dirty="0" err="1"/>
              <a:t>numeric</a:t>
            </a:r>
            <a:r>
              <a:rPr lang="fr-FR" dirty="0"/>
              <a:t>:</a:t>
            </a:r>
          </a:p>
          <a:p>
            <a:pPr lvl="2"/>
            <a:r>
              <a:rPr lang="fr-FR" dirty="0"/>
              <a:t>Abs(</a:t>
            </a:r>
            <a:r>
              <a:rPr lang="fr-FR" dirty="0" err="1"/>
              <a:t>num</a:t>
            </a:r>
            <a:r>
              <a:rPr lang="fr-FR" dirty="0"/>
              <a:t>) </a:t>
            </a:r>
            <a:r>
              <a:rPr lang="fr-FR" b="1" dirty="0"/>
              <a:t>valeur absolue </a:t>
            </a:r>
            <a:r>
              <a:rPr lang="fr-FR" dirty="0"/>
              <a:t>de </a:t>
            </a:r>
            <a:r>
              <a:rPr lang="fr-FR" dirty="0" err="1"/>
              <a:t>num</a:t>
            </a:r>
            <a:r>
              <a:rPr lang="fr-FR" dirty="0"/>
              <a:t> </a:t>
            </a:r>
          </a:p>
          <a:p>
            <a:pPr lvl="2">
              <a:buNone/>
            </a:pPr>
            <a:r>
              <a:rPr lang="fr-FR" dirty="0"/>
              <a:t>			abs(-345)=345</a:t>
            </a:r>
          </a:p>
          <a:p>
            <a:pPr lvl="2"/>
            <a:endParaRPr lang="fr-FR" dirty="0"/>
          </a:p>
          <a:p>
            <a:pPr lvl="2"/>
            <a:r>
              <a:rPr lang="fr-FR" dirty="0" err="1"/>
              <a:t>Number</a:t>
            </a:r>
            <a:r>
              <a:rPr lang="fr-FR" dirty="0"/>
              <a:t>(</a:t>
            </a:r>
            <a:r>
              <a:rPr lang="fr-FR" dirty="0" err="1"/>
              <a:t>arg</a:t>
            </a:r>
            <a:r>
              <a:rPr lang="fr-FR" dirty="0"/>
              <a:t>) </a:t>
            </a:r>
            <a:r>
              <a:rPr lang="fr-FR" b="1" dirty="0" err="1"/>
              <a:t>cast</a:t>
            </a:r>
            <a:r>
              <a:rPr lang="fr-FR" dirty="0"/>
              <a:t> en </a:t>
            </a:r>
            <a:r>
              <a:rPr lang="fr-FR" dirty="0" err="1"/>
              <a:t>number</a:t>
            </a:r>
            <a:r>
              <a:rPr lang="fr-FR" dirty="0"/>
              <a:t> de arg</a:t>
            </a:r>
          </a:p>
          <a:p>
            <a:pPr lvl="2"/>
            <a:endParaRPr lang="fr-FR" dirty="0"/>
          </a:p>
          <a:p>
            <a:pPr lvl="2"/>
            <a:r>
              <a:rPr lang="fr-FR" dirty="0" err="1"/>
              <a:t>Ceiling</a:t>
            </a:r>
            <a:r>
              <a:rPr lang="fr-FR" dirty="0"/>
              <a:t>(</a:t>
            </a:r>
            <a:r>
              <a:rPr lang="fr-FR" dirty="0" err="1"/>
              <a:t>num</a:t>
            </a:r>
            <a:r>
              <a:rPr lang="fr-FR" dirty="0"/>
              <a:t>) </a:t>
            </a:r>
            <a:r>
              <a:rPr lang="fr-FR" b="1" dirty="0"/>
              <a:t>entier  supérieur </a:t>
            </a:r>
            <a:r>
              <a:rPr lang="fr-FR" dirty="0"/>
              <a:t>le plus proche 			</a:t>
            </a:r>
            <a:r>
              <a:rPr lang="fr-FR" dirty="0" err="1"/>
              <a:t>ceiling</a:t>
            </a:r>
            <a:r>
              <a:rPr lang="fr-FR" dirty="0"/>
              <a:t>(5.003)=6</a:t>
            </a:r>
          </a:p>
          <a:p>
            <a:pPr lvl="2"/>
            <a:endParaRPr lang="fr-FR" dirty="0"/>
          </a:p>
          <a:p>
            <a:pPr lvl="2"/>
            <a:r>
              <a:rPr lang="fr-FR" dirty="0" err="1"/>
              <a:t>Floor</a:t>
            </a:r>
            <a:r>
              <a:rPr lang="fr-FR" dirty="0"/>
              <a:t>(</a:t>
            </a:r>
            <a:r>
              <a:rPr lang="fr-FR" dirty="0" err="1"/>
              <a:t>num</a:t>
            </a:r>
            <a:r>
              <a:rPr lang="fr-FR" dirty="0"/>
              <a:t>) </a:t>
            </a:r>
            <a:r>
              <a:rPr lang="fr-FR" b="1" dirty="0"/>
              <a:t>entier inférieur </a:t>
            </a:r>
          </a:p>
          <a:p>
            <a:pPr lvl="2">
              <a:buNone/>
            </a:pPr>
            <a:r>
              <a:rPr lang="fr-FR" b="1" dirty="0"/>
              <a:t>			</a:t>
            </a:r>
            <a:r>
              <a:rPr lang="fr-FR" dirty="0" err="1"/>
              <a:t>floor</a:t>
            </a:r>
            <a:r>
              <a:rPr lang="fr-FR" dirty="0"/>
              <a:t>(5.6)=5</a:t>
            </a:r>
          </a:p>
          <a:p>
            <a:pPr lvl="2"/>
            <a:endParaRPr lang="fr-FR" dirty="0"/>
          </a:p>
          <a:p>
            <a:pPr lvl="2"/>
            <a:r>
              <a:rPr lang="fr-FR" dirty="0"/>
              <a:t>Round(</a:t>
            </a:r>
            <a:r>
              <a:rPr lang="fr-FR" dirty="0" err="1"/>
              <a:t>num</a:t>
            </a:r>
            <a:r>
              <a:rPr lang="fr-FR" dirty="0"/>
              <a:t>) arrondi avec </a:t>
            </a:r>
            <a:r>
              <a:rPr lang="fr-FR" b="1" dirty="0"/>
              <a:t>l’entier le plus proche </a:t>
            </a:r>
          </a:p>
          <a:p>
            <a:pPr lvl="2">
              <a:buNone/>
            </a:pPr>
            <a:r>
              <a:rPr lang="fr-FR" dirty="0"/>
              <a:t>			round(3.4)=3</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143</a:t>
            </a:fld>
            <a:endParaRPr lang="fr-F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Les fonctions Xpath (préfixe courant </a:t>
            </a:r>
            <a:r>
              <a:rPr lang="fr-FR" dirty="0" err="1"/>
              <a:t>fn</a:t>
            </a:r>
            <a:r>
              <a:rPr lang="fr-FR" dirty="0"/>
              <a:t>:* ) :</a:t>
            </a:r>
          </a:p>
          <a:p>
            <a:pPr lvl="1"/>
            <a:r>
              <a:rPr lang="fr-FR" b="1" dirty="0"/>
              <a:t>String</a:t>
            </a:r>
          </a:p>
          <a:p>
            <a:pPr lvl="2"/>
            <a:endParaRPr lang="fr-FR" dirty="0"/>
          </a:p>
          <a:p>
            <a:pPr lvl="2"/>
            <a:r>
              <a:rPr lang="fr-FR" dirty="0" err="1"/>
              <a:t>codepoints</a:t>
            </a:r>
            <a:r>
              <a:rPr lang="fr-FR" dirty="0"/>
              <a:t>-to-string(</a:t>
            </a:r>
            <a:r>
              <a:rPr lang="fr-FR" i="1" dirty="0" err="1"/>
              <a:t>int,int</a:t>
            </a:r>
            <a:r>
              <a:rPr lang="fr-FR" i="1" dirty="0"/>
              <a:t>,...</a:t>
            </a:r>
            <a:r>
              <a:rPr lang="fr-FR" dirty="0"/>
              <a:t>)</a:t>
            </a:r>
          </a:p>
          <a:p>
            <a:pPr lvl="2"/>
            <a:r>
              <a:rPr lang="fr-FR" dirty="0"/>
              <a:t>string-to-</a:t>
            </a:r>
            <a:r>
              <a:rPr lang="fr-FR" dirty="0" err="1"/>
              <a:t>codepoints</a:t>
            </a:r>
            <a:r>
              <a:rPr lang="fr-FR" dirty="0"/>
              <a:t>(</a:t>
            </a:r>
            <a:r>
              <a:rPr lang="fr-FR" i="1" dirty="0"/>
              <a:t>string</a:t>
            </a:r>
            <a:r>
              <a:rPr lang="fr-FR" dirty="0"/>
              <a:t>)</a:t>
            </a:r>
          </a:p>
          <a:p>
            <a:pPr lvl="5"/>
            <a:r>
              <a:rPr lang="fr-FR" dirty="0"/>
              <a:t>Conversion de chaîne en suite de valeur de caractère et </a:t>
            </a:r>
            <a:r>
              <a:rPr lang="fr-FR" dirty="0" err="1"/>
              <a:t>inversemment</a:t>
            </a:r>
            <a:endParaRPr lang="fr-FR" dirty="0"/>
          </a:p>
          <a:p>
            <a:pPr lvl="2"/>
            <a:endParaRPr lang="fr-FR" dirty="0"/>
          </a:p>
          <a:p>
            <a:pPr lvl="2"/>
            <a:r>
              <a:rPr lang="fr-FR" dirty="0"/>
              <a:t>compare(</a:t>
            </a:r>
            <a:r>
              <a:rPr lang="fr-FR" i="1" dirty="0"/>
              <a:t>comp1,comp2</a:t>
            </a:r>
            <a:r>
              <a:rPr lang="fr-FR" dirty="0"/>
              <a:t>) </a:t>
            </a:r>
          </a:p>
          <a:p>
            <a:pPr lvl="5"/>
            <a:r>
              <a:rPr lang="fr-FR" dirty="0"/>
              <a:t>Compare 2 chaînes renvoie 0 si égales</a:t>
            </a:r>
          </a:p>
          <a:p>
            <a:pPr lvl="2"/>
            <a:endParaRPr lang="fr-FR" dirty="0"/>
          </a:p>
          <a:p>
            <a:pPr lvl="2"/>
            <a:r>
              <a:rPr lang="fr-FR" dirty="0" err="1"/>
              <a:t>concat</a:t>
            </a:r>
            <a:r>
              <a:rPr lang="fr-FR" dirty="0"/>
              <a:t>(</a:t>
            </a:r>
            <a:r>
              <a:rPr lang="fr-FR" i="1" dirty="0" err="1"/>
              <a:t>string,string</a:t>
            </a:r>
            <a:r>
              <a:rPr lang="fr-FR" i="1" dirty="0"/>
              <a:t>,...</a:t>
            </a:r>
            <a:r>
              <a:rPr lang="fr-FR" dirty="0"/>
              <a:t>)</a:t>
            </a:r>
          </a:p>
          <a:p>
            <a:pPr lvl="5"/>
            <a:r>
              <a:rPr lang="fr-FR" dirty="0"/>
              <a:t>Concatène 2 chaînes ou plus</a:t>
            </a:r>
          </a:p>
          <a:p>
            <a:pPr lvl="2"/>
            <a:endParaRPr lang="fr-FR" dirty="0"/>
          </a:p>
          <a:p>
            <a:pPr lvl="2"/>
            <a:r>
              <a:rPr lang="fr-FR" dirty="0"/>
              <a:t>string-</a:t>
            </a:r>
            <a:r>
              <a:rPr lang="fr-FR" dirty="0" err="1"/>
              <a:t>join</a:t>
            </a:r>
            <a:r>
              <a:rPr lang="fr-FR" dirty="0"/>
              <a:t>(</a:t>
            </a:r>
            <a:r>
              <a:rPr lang="fr-FR" i="1" dirty="0"/>
              <a:t>(</a:t>
            </a:r>
            <a:r>
              <a:rPr lang="fr-FR" i="1" dirty="0" err="1"/>
              <a:t>string,string</a:t>
            </a:r>
            <a:r>
              <a:rPr lang="fr-FR" i="1" dirty="0"/>
              <a:t>,...),’ ‘ </a:t>
            </a:r>
            <a:r>
              <a:rPr lang="fr-FR" dirty="0"/>
              <a:t>)</a:t>
            </a:r>
          </a:p>
          <a:p>
            <a:pPr lvl="5"/>
            <a:r>
              <a:rPr lang="fr-FR" dirty="0"/>
              <a:t>Concatène 2 chaînes ou plus en séparant par sep</a:t>
            </a:r>
          </a:p>
          <a:p>
            <a:pPr lvl="2"/>
            <a:endParaRPr lang="fr-FR" dirty="0"/>
          </a:p>
          <a:p>
            <a:pPr lvl="2"/>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144</a:t>
            </a:fld>
            <a:endParaRPr lang="fr-F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String(suite)</a:t>
            </a:r>
          </a:p>
          <a:p>
            <a:pPr lvl="2"/>
            <a:endParaRPr lang="fr-FR" dirty="0"/>
          </a:p>
          <a:p>
            <a:pPr lvl="2"/>
            <a:r>
              <a:rPr lang="fr-FR" dirty="0" err="1"/>
              <a:t>substring</a:t>
            </a:r>
            <a:r>
              <a:rPr lang="fr-FR" dirty="0"/>
              <a:t>(</a:t>
            </a:r>
            <a:r>
              <a:rPr lang="fr-FR" i="1" dirty="0" err="1"/>
              <a:t>string,start</a:t>
            </a:r>
            <a:r>
              <a:rPr lang="fr-FR" i="1" dirty="0"/>
              <a:t>[,</a:t>
            </a:r>
            <a:r>
              <a:rPr lang="fr-FR" i="1" dirty="0" err="1"/>
              <a:t>len</a:t>
            </a:r>
            <a:r>
              <a:rPr lang="fr-FR" i="1" dirty="0"/>
              <a:t>]</a:t>
            </a:r>
            <a:r>
              <a:rPr lang="fr-FR" dirty="0"/>
              <a:t>)</a:t>
            </a:r>
          </a:p>
          <a:p>
            <a:pPr lvl="6"/>
            <a:r>
              <a:rPr lang="fr-FR" dirty="0"/>
              <a:t>Renvoie une partie de la chaîne commencer a </a:t>
            </a:r>
            <a:r>
              <a:rPr lang="fr-FR" dirty="0" err="1"/>
              <a:t>start</a:t>
            </a:r>
            <a:endParaRPr lang="fr-FR" dirty="0"/>
          </a:p>
          <a:p>
            <a:pPr lvl="2"/>
            <a:endParaRPr lang="fr-FR" dirty="0"/>
          </a:p>
          <a:p>
            <a:pPr lvl="2"/>
            <a:r>
              <a:rPr lang="fr-FR" dirty="0"/>
              <a:t>string-</a:t>
            </a:r>
            <a:r>
              <a:rPr lang="fr-FR" dirty="0" err="1"/>
              <a:t>length</a:t>
            </a:r>
            <a:r>
              <a:rPr lang="fr-FR" dirty="0"/>
              <a:t>(</a:t>
            </a:r>
            <a:r>
              <a:rPr lang="fr-FR" i="1" dirty="0"/>
              <a:t>string</a:t>
            </a:r>
            <a:r>
              <a:rPr lang="fr-FR" dirty="0"/>
              <a:t>)</a:t>
            </a:r>
          </a:p>
          <a:p>
            <a:pPr lvl="6"/>
            <a:r>
              <a:rPr lang="fr-FR" dirty="0"/>
              <a:t>Renvoie la longueur de la chaîne</a:t>
            </a:r>
          </a:p>
          <a:p>
            <a:pPr lvl="2"/>
            <a:endParaRPr lang="fr-FR" dirty="0"/>
          </a:p>
          <a:p>
            <a:pPr lvl="2"/>
            <a:r>
              <a:rPr lang="fr-FR" dirty="0"/>
              <a:t>contains(</a:t>
            </a:r>
            <a:r>
              <a:rPr lang="fr-FR" i="1" dirty="0"/>
              <a:t>string1,string2</a:t>
            </a:r>
            <a:r>
              <a:rPr lang="fr-FR" dirty="0"/>
              <a:t>)</a:t>
            </a:r>
          </a:p>
          <a:p>
            <a:pPr lvl="2"/>
            <a:r>
              <a:rPr lang="fr-FR" dirty="0" err="1"/>
              <a:t>starts</a:t>
            </a:r>
            <a:r>
              <a:rPr lang="fr-FR" dirty="0"/>
              <a:t>-</a:t>
            </a:r>
            <a:r>
              <a:rPr lang="fr-FR" dirty="0" err="1"/>
              <a:t>with</a:t>
            </a:r>
            <a:r>
              <a:rPr lang="fr-FR" dirty="0"/>
              <a:t>(</a:t>
            </a:r>
            <a:r>
              <a:rPr lang="fr-FR" i="1" dirty="0"/>
              <a:t>string1,string2</a:t>
            </a:r>
            <a:r>
              <a:rPr lang="fr-FR" dirty="0"/>
              <a:t>)</a:t>
            </a:r>
          </a:p>
          <a:p>
            <a:pPr lvl="2"/>
            <a:r>
              <a:rPr lang="fr-FR" dirty="0"/>
              <a:t>ends-</a:t>
            </a:r>
            <a:r>
              <a:rPr lang="fr-FR" dirty="0" err="1"/>
              <a:t>with</a:t>
            </a:r>
            <a:r>
              <a:rPr lang="fr-FR" dirty="0"/>
              <a:t>(</a:t>
            </a:r>
            <a:r>
              <a:rPr lang="fr-FR" i="1" dirty="0"/>
              <a:t>string1,string2</a:t>
            </a:r>
            <a:r>
              <a:rPr lang="fr-FR" dirty="0"/>
              <a:t>)</a:t>
            </a:r>
          </a:p>
          <a:p>
            <a:pPr lvl="2"/>
            <a:r>
              <a:rPr lang="fr-FR" dirty="0"/>
              <a:t>match(string1,string2)</a:t>
            </a:r>
          </a:p>
          <a:p>
            <a:pPr lvl="6"/>
            <a:r>
              <a:rPr lang="fr-FR" dirty="0"/>
              <a:t>Renvoie vrai si présent (intégral ou partiel, suivant type de recherche)</a:t>
            </a:r>
          </a:p>
          <a:p>
            <a:pPr lvl="2"/>
            <a:endParaRPr lang="fr-FR" dirty="0"/>
          </a:p>
          <a:p>
            <a:pPr lvl="2"/>
            <a:r>
              <a:rPr lang="fr-FR" dirty="0"/>
              <a:t>replace(</a:t>
            </a:r>
            <a:r>
              <a:rPr lang="fr-FR" i="1" dirty="0" err="1"/>
              <a:t>string,pattern</a:t>
            </a:r>
            <a:r>
              <a:rPr lang="fr-FR" i="1" dirty="0"/>
              <a:t>,replace</a:t>
            </a:r>
            <a:r>
              <a:rPr lang="fr-FR" dirty="0"/>
              <a:t>)</a:t>
            </a:r>
          </a:p>
          <a:p>
            <a:pPr lvl="6"/>
            <a:r>
              <a:rPr lang="fr-FR" dirty="0"/>
              <a:t>Remplace le </a:t>
            </a:r>
            <a:r>
              <a:rPr lang="fr-FR" dirty="0" err="1"/>
              <a:t>partern</a:t>
            </a:r>
            <a:r>
              <a:rPr lang="fr-FR" dirty="0"/>
              <a:t> contenu dans string par replace</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145</a:t>
            </a:fld>
            <a:endParaRPr lang="fr-F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Les fonctions Xpath :</a:t>
            </a:r>
          </a:p>
          <a:p>
            <a:pPr lvl="1"/>
            <a:r>
              <a:rPr lang="fr-FR" dirty="0" err="1"/>
              <a:t>Boolean</a:t>
            </a:r>
            <a:endParaRPr lang="fr-FR" dirty="0"/>
          </a:p>
          <a:p>
            <a:pPr lvl="1"/>
            <a:endParaRPr lang="fr-FR" dirty="0"/>
          </a:p>
          <a:p>
            <a:pPr lvl="2"/>
            <a:r>
              <a:rPr lang="fr-FR" dirty="0" err="1"/>
              <a:t>True</a:t>
            </a:r>
            <a:r>
              <a:rPr lang="fr-FR" dirty="0"/>
              <a:t>()</a:t>
            </a:r>
          </a:p>
          <a:p>
            <a:pPr lvl="5"/>
            <a:r>
              <a:rPr lang="fr-FR" dirty="0"/>
              <a:t>Renvoie vrai pour </a:t>
            </a:r>
            <a:r>
              <a:rPr lang="fr-FR" dirty="0" err="1"/>
              <a:t>true</a:t>
            </a:r>
            <a:r>
              <a:rPr lang="fr-FR" dirty="0"/>
              <a:t>  pour vrai</a:t>
            </a:r>
          </a:p>
          <a:p>
            <a:pPr lvl="5"/>
            <a:endParaRPr lang="fr-FR" dirty="0"/>
          </a:p>
          <a:p>
            <a:pPr lvl="2"/>
            <a:r>
              <a:rPr lang="fr-FR" dirty="0"/>
              <a:t> False()</a:t>
            </a:r>
          </a:p>
          <a:p>
            <a:pPr lvl="5"/>
            <a:r>
              <a:rPr lang="fr-FR" dirty="0"/>
              <a:t>Renvoie vrai pour  faux pour false</a:t>
            </a:r>
          </a:p>
          <a:p>
            <a:pPr lvl="2"/>
            <a:endParaRPr lang="fr-FR" dirty="0"/>
          </a:p>
          <a:p>
            <a:pPr lvl="2"/>
            <a:r>
              <a:rPr lang="fr-FR" dirty="0"/>
              <a:t>Not(</a:t>
            </a:r>
            <a:r>
              <a:rPr lang="fr-FR" dirty="0" err="1"/>
              <a:t>boolean</a:t>
            </a:r>
            <a:r>
              <a:rPr lang="fr-FR" dirty="0"/>
              <a:t>)</a:t>
            </a:r>
          </a:p>
          <a:p>
            <a:pPr lvl="5"/>
            <a:r>
              <a:rPr lang="fr-FR" dirty="0"/>
              <a:t>Renvoie l’inverse de </a:t>
            </a:r>
            <a:r>
              <a:rPr lang="fr-FR" dirty="0" err="1"/>
              <a:t>boolean</a:t>
            </a:r>
            <a:endParaRPr lang="fr-FR" dirty="0"/>
          </a:p>
          <a:p>
            <a:pPr lvl="2"/>
            <a:endParaRPr lang="fr-FR" dirty="0"/>
          </a:p>
          <a:p>
            <a:pPr lvl="2"/>
            <a:r>
              <a:rPr lang="fr-FR" dirty="0" err="1"/>
              <a:t>Boolean</a:t>
            </a:r>
            <a:r>
              <a:rPr lang="fr-FR" dirty="0"/>
              <a:t>(</a:t>
            </a:r>
            <a:r>
              <a:rPr lang="fr-FR" i="1" dirty="0" err="1"/>
              <a:t>arg</a:t>
            </a:r>
            <a:r>
              <a:rPr lang="fr-FR" dirty="0"/>
              <a:t>)</a:t>
            </a:r>
          </a:p>
          <a:p>
            <a:pPr lvl="5"/>
            <a:r>
              <a:rPr lang="fr-FR" dirty="0" err="1"/>
              <a:t>Cast</a:t>
            </a:r>
            <a:r>
              <a:rPr lang="fr-FR" dirty="0"/>
              <a:t> en type </a:t>
            </a:r>
            <a:r>
              <a:rPr lang="fr-FR" dirty="0" err="1"/>
              <a:t>boolean</a:t>
            </a:r>
            <a:r>
              <a:rPr lang="fr-FR" dirty="0"/>
              <a:t> de </a:t>
            </a:r>
            <a:r>
              <a:rPr lang="fr-FR" dirty="0" err="1"/>
              <a:t>arg</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146</a:t>
            </a:fld>
            <a:endParaRPr lang="fr-F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fonctions Xpath :</a:t>
            </a:r>
          </a:p>
          <a:p>
            <a:pPr lvl="1"/>
            <a:r>
              <a:rPr lang="fr-FR" dirty="0"/>
              <a:t>Les fonctions de contexte nœud et machine</a:t>
            </a:r>
          </a:p>
          <a:p>
            <a:pPr lvl="2"/>
            <a:r>
              <a:rPr lang="fr-FR" dirty="0"/>
              <a:t>Position(), Last()</a:t>
            </a:r>
          </a:p>
          <a:p>
            <a:pPr lvl="6"/>
            <a:r>
              <a:rPr lang="fr-FR" dirty="0"/>
              <a:t>Renvoie la position relative de l’élément en cours  et last renvoie la dernière position de l’élément en cours</a:t>
            </a:r>
          </a:p>
          <a:p>
            <a:pPr lvl="2"/>
            <a:endParaRPr lang="fr-FR" dirty="0"/>
          </a:p>
          <a:p>
            <a:pPr lvl="2"/>
            <a:r>
              <a:rPr lang="fr-FR" b="1" dirty="0"/>
              <a:t>Uniquement </a:t>
            </a:r>
            <a:r>
              <a:rPr lang="fr-FR" b="1" dirty="0" err="1"/>
              <a:t>Xpath</a:t>
            </a:r>
            <a:r>
              <a:rPr lang="fr-FR" b="1" dirty="0"/>
              <a:t> 2+</a:t>
            </a:r>
          </a:p>
          <a:p>
            <a:pPr lvl="3"/>
            <a:r>
              <a:rPr lang="fr-FR" dirty="0" err="1"/>
              <a:t>Current</a:t>
            </a:r>
            <a:r>
              <a:rPr lang="fr-FR" dirty="0"/>
              <a:t>-</a:t>
            </a:r>
            <a:r>
              <a:rPr lang="fr-FR" dirty="0" err="1"/>
              <a:t>dateTime</a:t>
            </a:r>
            <a:r>
              <a:rPr lang="fr-FR" dirty="0"/>
              <a:t>(), Current-time(), Current-date()</a:t>
            </a:r>
          </a:p>
          <a:p>
            <a:pPr lvl="6"/>
            <a:r>
              <a:rPr lang="fr-FR" dirty="0"/>
              <a:t>Renvoie la date actuelle au format date, time, datetime toujours avec Timezone</a:t>
            </a:r>
          </a:p>
          <a:p>
            <a:pPr lvl="1"/>
            <a:r>
              <a:rPr lang="fr-FR" dirty="0"/>
              <a:t>Les fonctions d’agrégat</a:t>
            </a:r>
          </a:p>
          <a:p>
            <a:pPr lvl="2"/>
            <a:r>
              <a:rPr lang="fr-FR" dirty="0"/>
              <a:t>count(</a:t>
            </a:r>
            <a:r>
              <a:rPr lang="fr-FR" dirty="0" err="1"/>
              <a:t>node</a:t>
            </a:r>
            <a:r>
              <a:rPr lang="fr-FR" dirty="0"/>
              <a:t>)</a:t>
            </a:r>
          </a:p>
          <a:p>
            <a:pPr lvl="6"/>
            <a:r>
              <a:rPr lang="fr-FR" dirty="0"/>
              <a:t>Renvoie le nombre d’élément </a:t>
            </a:r>
            <a:r>
              <a:rPr lang="fr-FR" dirty="0" err="1"/>
              <a:t>node</a:t>
            </a:r>
            <a:endParaRPr lang="fr-FR" dirty="0"/>
          </a:p>
          <a:p>
            <a:pPr lvl="2"/>
            <a:r>
              <a:rPr lang="fr-FR" dirty="0" err="1"/>
              <a:t>sum</a:t>
            </a:r>
            <a:r>
              <a:rPr lang="fr-FR" dirty="0"/>
              <a:t>(</a:t>
            </a:r>
            <a:r>
              <a:rPr lang="fr-FR" dirty="0" err="1"/>
              <a:t>arg,arg</a:t>
            </a:r>
            <a:r>
              <a:rPr lang="fr-FR" dirty="0"/>
              <a:t>[,…]),</a:t>
            </a:r>
          </a:p>
          <a:p>
            <a:pPr lvl="6"/>
            <a:r>
              <a:rPr lang="fr-FR" dirty="0"/>
              <a:t>Renvoie la somme des </a:t>
            </a:r>
            <a:r>
              <a:rPr lang="fr-FR" dirty="0" err="1"/>
              <a:t>arg</a:t>
            </a:r>
            <a:r>
              <a:rPr lang="fr-FR" dirty="0"/>
              <a:t> contenus ou la moyenne</a:t>
            </a:r>
          </a:p>
          <a:p>
            <a:pPr lvl="2"/>
            <a:endParaRPr lang="fr-FR" dirty="0"/>
          </a:p>
          <a:p>
            <a:pPr lvl="2"/>
            <a:r>
              <a:rPr lang="fr-FR" b="1" dirty="0"/>
              <a:t>Uniquement </a:t>
            </a:r>
            <a:r>
              <a:rPr lang="fr-FR" b="1" dirty="0" err="1"/>
              <a:t>Xpath</a:t>
            </a:r>
            <a:r>
              <a:rPr lang="fr-FR" b="1" dirty="0"/>
              <a:t> 2+</a:t>
            </a:r>
          </a:p>
          <a:p>
            <a:pPr lvl="3"/>
            <a:r>
              <a:rPr lang="fr-FR" dirty="0"/>
              <a:t>max(</a:t>
            </a:r>
            <a:r>
              <a:rPr lang="fr-FR" dirty="0" err="1"/>
              <a:t>arg,arg</a:t>
            </a:r>
            <a:r>
              <a:rPr lang="fr-FR" dirty="0"/>
              <a:t>[,…]), min(</a:t>
            </a:r>
            <a:r>
              <a:rPr lang="fr-FR" dirty="0" err="1"/>
              <a:t>arg,arg</a:t>
            </a:r>
            <a:r>
              <a:rPr lang="fr-FR" dirty="0"/>
              <a:t>[,…]), </a:t>
            </a:r>
            <a:r>
              <a:rPr lang="fr-FR" dirty="0" err="1"/>
              <a:t>avg</a:t>
            </a:r>
            <a:r>
              <a:rPr lang="fr-FR" dirty="0"/>
              <a:t>(</a:t>
            </a:r>
            <a:r>
              <a:rPr lang="fr-FR" dirty="0" err="1"/>
              <a:t>arg</a:t>
            </a:r>
            <a:r>
              <a:rPr lang="fr-FR" dirty="0"/>
              <a:t>[,</a:t>
            </a:r>
            <a:r>
              <a:rPr lang="fr-FR" dirty="0" err="1"/>
              <a:t>arg</a:t>
            </a:r>
            <a:r>
              <a:rPr lang="fr-FR" dirty="0"/>
              <a:t>,…])</a:t>
            </a:r>
          </a:p>
          <a:p>
            <a:pPr lvl="6"/>
            <a:r>
              <a:rPr lang="fr-FR" dirty="0"/>
              <a:t>Renvoie la valeur max, min ou moyenne des </a:t>
            </a:r>
            <a:r>
              <a:rPr lang="fr-FR" dirty="0" err="1"/>
              <a:t>arg</a:t>
            </a:r>
            <a:r>
              <a:rPr lang="fr-FR" dirty="0"/>
              <a:t>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147</a:t>
            </a:fld>
            <a:endParaRPr lang="fr-F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fonctions </a:t>
            </a:r>
            <a:r>
              <a:rPr lang="fr-FR" dirty="0" err="1"/>
              <a:t>Xpath</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Les fonctions Xpath :</a:t>
            </a:r>
          </a:p>
          <a:p>
            <a:pPr lvl="1"/>
            <a:r>
              <a:rPr lang="fr-FR" dirty="0"/>
              <a:t>Les fonctions d’agrégat</a:t>
            </a:r>
          </a:p>
          <a:p>
            <a:pPr lvl="2"/>
            <a:r>
              <a:rPr lang="fr-FR" dirty="0"/>
              <a:t>Count(node)</a:t>
            </a:r>
          </a:p>
          <a:p>
            <a:pPr lvl="6"/>
            <a:r>
              <a:rPr lang="fr-FR" dirty="0"/>
              <a:t>Renvoie le nombre d’élément </a:t>
            </a:r>
            <a:r>
              <a:rPr lang="fr-FR" dirty="0" err="1"/>
              <a:t>node</a:t>
            </a:r>
            <a:endParaRPr lang="fr-FR" dirty="0"/>
          </a:p>
          <a:p>
            <a:pPr lvl="6"/>
            <a:endParaRPr lang="fr-FR" dirty="0"/>
          </a:p>
          <a:p>
            <a:pPr lvl="1"/>
            <a:r>
              <a:rPr lang="fr-FR" dirty="0"/>
              <a:t>Les fonctions d’agrégat </a:t>
            </a:r>
            <a:r>
              <a:rPr lang="fr-FR" b="1" u="sng" dirty="0" err="1"/>
              <a:t>Xpath</a:t>
            </a:r>
            <a:r>
              <a:rPr lang="fr-FR" b="1" u="sng" dirty="0"/>
              <a:t> 2.0</a:t>
            </a:r>
          </a:p>
          <a:p>
            <a:pPr lvl="1"/>
            <a:endParaRPr lang="fr-FR" b="1" u="sng" dirty="0"/>
          </a:p>
          <a:p>
            <a:pPr lvl="2"/>
            <a:r>
              <a:rPr lang="fr-FR" dirty="0"/>
              <a:t>Max(</a:t>
            </a:r>
            <a:r>
              <a:rPr lang="fr-FR" dirty="0" err="1"/>
              <a:t>arg,arg</a:t>
            </a:r>
            <a:r>
              <a:rPr lang="fr-FR" dirty="0"/>
              <a:t>[,…])</a:t>
            </a:r>
          </a:p>
          <a:p>
            <a:pPr lvl="2"/>
            <a:r>
              <a:rPr lang="fr-FR" dirty="0"/>
              <a:t>Min(</a:t>
            </a:r>
            <a:r>
              <a:rPr lang="fr-FR" dirty="0" err="1"/>
              <a:t>arg,arg</a:t>
            </a:r>
            <a:r>
              <a:rPr lang="fr-FR" dirty="0"/>
              <a:t>[,…])</a:t>
            </a:r>
          </a:p>
          <a:p>
            <a:pPr lvl="6"/>
            <a:r>
              <a:rPr lang="fr-FR" dirty="0"/>
              <a:t>Renvoie la valeur max ou min des </a:t>
            </a:r>
            <a:r>
              <a:rPr lang="fr-FR" dirty="0" err="1"/>
              <a:t>arg</a:t>
            </a:r>
            <a:r>
              <a:rPr lang="fr-FR" dirty="0"/>
              <a:t> contenus</a:t>
            </a:r>
          </a:p>
          <a:p>
            <a:pPr lvl="6"/>
            <a:endParaRPr lang="fr-FR" dirty="0"/>
          </a:p>
          <a:p>
            <a:pPr lvl="2"/>
            <a:r>
              <a:rPr lang="fr-FR" dirty="0" err="1"/>
              <a:t>Avg</a:t>
            </a:r>
            <a:r>
              <a:rPr lang="fr-FR" dirty="0"/>
              <a:t>(</a:t>
            </a:r>
            <a:r>
              <a:rPr lang="fr-FR" dirty="0" err="1"/>
              <a:t>arg</a:t>
            </a:r>
            <a:r>
              <a:rPr lang="fr-FR" dirty="0"/>
              <a:t>)</a:t>
            </a:r>
          </a:p>
          <a:p>
            <a:pPr lvl="5"/>
            <a:r>
              <a:rPr lang="fr-FR" dirty="0"/>
              <a:t>Renvoie la valeur max ou min des </a:t>
            </a:r>
            <a:r>
              <a:rPr lang="fr-FR" dirty="0" err="1"/>
              <a:t>arg</a:t>
            </a:r>
            <a:r>
              <a:rPr lang="fr-FR" dirty="0"/>
              <a:t> contenus</a:t>
            </a:r>
          </a:p>
          <a:p>
            <a:pPr lvl="5"/>
            <a:endParaRPr lang="fr-FR" dirty="0"/>
          </a:p>
          <a:p>
            <a:pPr lvl="2"/>
            <a:r>
              <a:rPr lang="fr-FR" dirty="0" err="1"/>
              <a:t>Sum</a:t>
            </a:r>
            <a:r>
              <a:rPr lang="fr-FR" dirty="0"/>
              <a:t>(</a:t>
            </a:r>
            <a:r>
              <a:rPr lang="fr-FR" dirty="0" err="1"/>
              <a:t>arg,arg</a:t>
            </a:r>
            <a:r>
              <a:rPr lang="fr-FR" dirty="0"/>
              <a:t>[,…])</a:t>
            </a:r>
          </a:p>
          <a:p>
            <a:pPr lvl="6"/>
            <a:r>
              <a:rPr lang="fr-FR" dirty="0"/>
              <a:t>Renvoie la somme des arg contenus</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148</a:t>
            </a:fld>
            <a:endParaRPr lang="fr-F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3" name="Espace réservé du contenu 2"/>
          <p:cNvSpPr>
            <a:spLocks noGrp="1"/>
          </p:cNvSpPr>
          <p:nvPr>
            <p:ph idx="1"/>
          </p:nvPr>
        </p:nvSpPr>
        <p:spPr/>
        <p:txBody>
          <a:bodyPr>
            <a:normAutofit lnSpcReduction="10000"/>
          </a:bodyPr>
          <a:lstStyle/>
          <a:p>
            <a:r>
              <a:rPr lang="fr-FR" dirty="0"/>
              <a:t>Pour chaque expression </a:t>
            </a:r>
            <a:r>
              <a:rPr lang="fr-FR" dirty="0" err="1"/>
              <a:t>Xapth</a:t>
            </a:r>
            <a:r>
              <a:rPr lang="fr-FR" dirty="0"/>
              <a:t> plusieurs question a se poser pour bien écrire :</a:t>
            </a:r>
          </a:p>
          <a:p>
            <a:pPr lvl="1"/>
            <a:endParaRPr lang="fr-FR" dirty="0"/>
          </a:p>
          <a:p>
            <a:pPr lvl="1"/>
            <a:r>
              <a:rPr lang="fr-FR" b="1" u="sng" dirty="0"/>
              <a:t>Ou suis-je ?</a:t>
            </a:r>
          </a:p>
          <a:p>
            <a:pPr lvl="4"/>
            <a:r>
              <a:rPr lang="fr-FR" dirty="0"/>
              <a:t>contexte de départ de la requête</a:t>
            </a:r>
          </a:p>
          <a:p>
            <a:pPr lvl="2"/>
            <a:r>
              <a:rPr lang="fr-FR" dirty="0"/>
              <a:t>Dois-je partir d'ici ou de la racine</a:t>
            </a:r>
          </a:p>
          <a:p>
            <a:pPr lvl="4"/>
            <a:r>
              <a:rPr lang="fr-FR" dirty="0"/>
              <a:t>/ ou // en début de recherche</a:t>
            </a:r>
          </a:p>
          <a:p>
            <a:pPr lvl="1"/>
            <a:endParaRPr lang="fr-FR" dirty="0"/>
          </a:p>
          <a:p>
            <a:pPr lvl="1"/>
            <a:r>
              <a:rPr lang="fr-FR" b="1" u="sng" dirty="0"/>
              <a:t>Ou vais-je ?</a:t>
            </a:r>
          </a:p>
          <a:p>
            <a:pPr lvl="4"/>
            <a:r>
              <a:rPr lang="fr-FR" dirty="0"/>
              <a:t>Le chemin du nœud </a:t>
            </a:r>
          </a:p>
          <a:p>
            <a:pPr lvl="2"/>
            <a:r>
              <a:rPr lang="fr-FR" dirty="0"/>
              <a:t>Poser les conditions du tronc vers les feuilles </a:t>
            </a:r>
          </a:p>
          <a:p>
            <a:pPr lvl="4"/>
            <a:r>
              <a:rPr lang="fr-FR" b="1" dirty="0"/>
              <a:t>dégrossir les filtre [ ] dans le sens de parcours</a:t>
            </a:r>
          </a:p>
          <a:p>
            <a:pPr lvl="4"/>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149</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AutoShape 2"/>
          <p:cNvSpPr>
            <a:spLocks noGrp="1" noChangeArrowheads="1"/>
          </p:cNvSpPr>
          <p:nvPr>
            <p:ph type="title"/>
          </p:nvPr>
        </p:nvSpPr>
        <p:spPr/>
        <p:txBody>
          <a:bodyPr>
            <a:normAutofit/>
          </a:bodyPr>
          <a:lstStyle/>
          <a:p>
            <a:r>
              <a:rPr lang="fr-FR" dirty="0"/>
              <a:t>XML et pages Web classiques</a:t>
            </a:r>
          </a:p>
        </p:txBody>
      </p:sp>
      <p:sp>
        <p:nvSpPr>
          <p:cNvPr id="22532" name="Rectangle 3"/>
          <p:cNvSpPr>
            <a:spLocks noGrp="1" noChangeArrowheads="1"/>
          </p:cNvSpPr>
          <p:nvPr>
            <p:ph idx="1"/>
          </p:nvPr>
        </p:nvSpPr>
        <p:spPr/>
        <p:txBody>
          <a:bodyPr>
            <a:normAutofit fontScale="70000" lnSpcReduction="20000"/>
          </a:bodyPr>
          <a:lstStyle/>
          <a:p>
            <a:pPr eaLnBrk="1" hangingPunct="1"/>
            <a:r>
              <a:rPr lang="fr-FR" dirty="0"/>
              <a:t>Erreurs communes en XHTML</a:t>
            </a:r>
          </a:p>
          <a:p>
            <a:pPr lvl="1" eaLnBrk="1" hangingPunct="1"/>
            <a:r>
              <a:rPr lang="fr-FR" dirty="0"/>
              <a:t> oubli de déclaration du type MIME XML sur le serveur</a:t>
            </a:r>
          </a:p>
          <a:p>
            <a:pPr lvl="1" eaLnBrk="1" hangingPunct="1"/>
            <a:r>
              <a:rPr lang="fr-FR" dirty="0"/>
              <a:t> oubli de la balise de fin dans un élément vide : </a:t>
            </a:r>
          </a:p>
          <a:p>
            <a:pPr lvl="3">
              <a:buNone/>
            </a:pPr>
            <a:r>
              <a:rPr lang="fr-FR" b="1" i="1" dirty="0">
                <a:solidFill>
                  <a:schemeClr val="accent2"/>
                </a:solidFill>
              </a:rPr>
              <a:t>&lt;</a:t>
            </a:r>
            <a:r>
              <a:rPr lang="fr-FR" b="1" i="1" dirty="0" err="1">
                <a:solidFill>
                  <a:schemeClr val="accent2"/>
                </a:solidFill>
              </a:rPr>
              <a:t>br</a:t>
            </a:r>
            <a:r>
              <a:rPr lang="fr-FR" b="1" i="1" dirty="0">
                <a:solidFill>
                  <a:schemeClr val="accent2"/>
                </a:solidFill>
              </a:rPr>
              <a:t>&gt; </a:t>
            </a:r>
            <a:r>
              <a:rPr lang="fr-FR" b="1" i="1" dirty="0">
                <a:solidFill>
                  <a:schemeClr val="accent2"/>
                </a:solidFill>
                <a:sym typeface="Wingdings" pitchFamily="2" charset="2"/>
              </a:rPr>
              <a:t> </a:t>
            </a:r>
            <a:r>
              <a:rPr lang="fr-FR" b="1" i="1" dirty="0">
                <a:solidFill>
                  <a:schemeClr val="accent2"/>
                </a:solidFill>
              </a:rPr>
              <a:t>&lt;</a:t>
            </a:r>
            <a:r>
              <a:rPr lang="fr-FR" b="1" i="1" dirty="0" err="1">
                <a:solidFill>
                  <a:schemeClr val="accent2"/>
                </a:solidFill>
              </a:rPr>
              <a:t>br</a:t>
            </a:r>
            <a:r>
              <a:rPr lang="fr-FR" b="1" i="1" dirty="0">
                <a:solidFill>
                  <a:schemeClr val="accent2"/>
                </a:solidFill>
              </a:rPr>
              <a:t> /&gt;</a:t>
            </a:r>
          </a:p>
          <a:p>
            <a:pPr lvl="1" eaLnBrk="1" hangingPunct="1"/>
            <a:r>
              <a:rPr lang="fr-FR" dirty="0"/>
              <a:t> balises non-</a:t>
            </a:r>
            <a:r>
              <a:rPr lang="fr-FR" dirty="0" err="1"/>
              <a:t>imbricables</a:t>
            </a:r>
            <a:r>
              <a:rPr lang="fr-FR" dirty="0"/>
              <a:t> : </a:t>
            </a:r>
          </a:p>
          <a:p>
            <a:pPr lvl="3">
              <a:buNone/>
            </a:pPr>
            <a:r>
              <a:rPr lang="fr-FR" i="1" dirty="0">
                <a:solidFill>
                  <a:schemeClr val="accent2"/>
                </a:solidFill>
              </a:rPr>
              <a:t>&lt;p&gt;&lt;p&gt;&lt;/p&gt;&lt;/p&gt; </a:t>
            </a:r>
            <a:r>
              <a:rPr lang="fr-FR" i="1" dirty="0">
                <a:solidFill>
                  <a:schemeClr val="accent2"/>
                </a:solidFill>
                <a:sym typeface="Wingdings" pitchFamily="2" charset="2"/>
              </a:rPr>
              <a:t> </a:t>
            </a:r>
            <a:r>
              <a:rPr lang="fr-FR" i="1" dirty="0">
                <a:solidFill>
                  <a:schemeClr val="accent2"/>
                </a:solidFill>
              </a:rPr>
              <a:t>&lt;p&gt;&lt;/p&gt;&lt;p&gt;&lt;/p&gt;</a:t>
            </a:r>
          </a:p>
          <a:p>
            <a:pPr lvl="1" eaLnBrk="1" hangingPunct="1"/>
            <a:r>
              <a:rPr lang="fr-FR" dirty="0"/>
              <a:t> balises entremêlées (ou croisées) : </a:t>
            </a:r>
          </a:p>
          <a:p>
            <a:pPr lvl="3">
              <a:buNone/>
            </a:pPr>
            <a:r>
              <a:rPr lang="fr-FR" i="1" dirty="0">
                <a:solidFill>
                  <a:schemeClr val="accent2"/>
                </a:solidFill>
              </a:rPr>
              <a:t>&lt;b&gt;&lt;i&gt;&lt;/b&gt;&lt;/i&gt;</a:t>
            </a:r>
          </a:p>
          <a:p>
            <a:pPr lvl="1" eaLnBrk="1" hangingPunct="1"/>
            <a:r>
              <a:rPr lang="fr-FR" dirty="0"/>
              <a:t> oubli des guillemets pour les valeurs : </a:t>
            </a:r>
          </a:p>
          <a:p>
            <a:pPr lvl="3">
              <a:buNone/>
            </a:pPr>
            <a:r>
              <a:rPr lang="fr-FR" dirty="0" err="1">
                <a:solidFill>
                  <a:schemeClr val="accent2"/>
                </a:solidFill>
              </a:rPr>
              <a:t>width</a:t>
            </a:r>
            <a:r>
              <a:rPr lang="fr-FR" dirty="0">
                <a:solidFill>
                  <a:schemeClr val="accent2"/>
                </a:solidFill>
              </a:rPr>
              <a:t>=</a:t>
            </a:r>
            <a:r>
              <a:rPr lang="fr-FR" dirty="0"/>
              <a:t>30 </a:t>
            </a:r>
            <a:r>
              <a:rPr lang="fr-FR" dirty="0">
                <a:sym typeface="Wingdings" pitchFamily="2" charset="2"/>
              </a:rPr>
              <a:t> </a:t>
            </a:r>
            <a:r>
              <a:rPr lang="fr-FR" b="1" dirty="0" err="1">
                <a:solidFill>
                  <a:schemeClr val="accent2"/>
                </a:solidFill>
                <a:sym typeface="Wingdings" pitchFamily="2" charset="2"/>
              </a:rPr>
              <a:t>width</a:t>
            </a:r>
            <a:r>
              <a:rPr lang="fr-FR" b="1" dirty="0">
                <a:solidFill>
                  <a:schemeClr val="accent2"/>
                </a:solidFill>
                <a:sym typeface="Wingdings" pitchFamily="2" charset="2"/>
              </a:rPr>
              <a:t>=</a:t>
            </a:r>
            <a:r>
              <a:rPr lang="fr-FR" b="1" dirty="0">
                <a:solidFill>
                  <a:schemeClr val="accent2"/>
                </a:solidFill>
              </a:rPr>
              <a:t>"</a:t>
            </a:r>
            <a:r>
              <a:rPr lang="fr-FR" dirty="0"/>
              <a:t>30</a:t>
            </a:r>
            <a:r>
              <a:rPr lang="fr-FR" b="1" dirty="0">
                <a:solidFill>
                  <a:schemeClr val="accent2"/>
                </a:solidFill>
              </a:rPr>
              <a:t>"</a:t>
            </a:r>
          </a:p>
          <a:p>
            <a:pPr lvl="1" eaLnBrk="1" hangingPunct="1"/>
            <a:r>
              <a:rPr lang="fr-FR" dirty="0"/>
              <a:t> utilisation impropre du &amp; [&lt; et &gt;] : </a:t>
            </a:r>
          </a:p>
          <a:p>
            <a:pPr lvl="3">
              <a:buNone/>
            </a:pPr>
            <a:r>
              <a:rPr lang="fr-FR" dirty="0">
                <a:solidFill>
                  <a:schemeClr val="accent2"/>
                </a:solidFill>
              </a:rPr>
              <a:t>&lt;</a:t>
            </a:r>
            <a:r>
              <a:rPr lang="fr-FR" dirty="0" err="1">
                <a:solidFill>
                  <a:schemeClr val="accent2"/>
                </a:solidFill>
              </a:rPr>
              <a:t>title</a:t>
            </a:r>
            <a:r>
              <a:rPr lang="fr-FR" dirty="0">
                <a:solidFill>
                  <a:schemeClr val="accent2"/>
                </a:solidFill>
              </a:rPr>
              <a:t>&gt;</a:t>
            </a:r>
            <a:r>
              <a:rPr lang="fr-FR" dirty="0"/>
              <a:t>html </a:t>
            </a:r>
            <a:r>
              <a:rPr lang="fr-FR" dirty="0">
                <a:solidFill>
                  <a:schemeClr val="accent2"/>
                </a:solidFill>
              </a:rPr>
              <a:t>&amp;</a:t>
            </a:r>
            <a:r>
              <a:rPr lang="fr-FR" dirty="0"/>
              <a:t> </a:t>
            </a:r>
            <a:r>
              <a:rPr lang="fr-FR" dirty="0" err="1"/>
              <a:t>xhtml</a:t>
            </a:r>
            <a:r>
              <a:rPr lang="fr-FR" dirty="0">
                <a:solidFill>
                  <a:schemeClr val="accent2"/>
                </a:solidFill>
              </a:rPr>
              <a:t>&lt;/</a:t>
            </a:r>
            <a:r>
              <a:rPr lang="fr-FR" dirty="0" err="1">
                <a:solidFill>
                  <a:schemeClr val="accent2"/>
                </a:solidFill>
              </a:rPr>
              <a:t>title</a:t>
            </a:r>
            <a:r>
              <a:rPr lang="fr-FR" dirty="0">
                <a:solidFill>
                  <a:schemeClr val="accent2"/>
                </a:solidFill>
              </a:rPr>
              <a:t>&gt; </a:t>
            </a:r>
            <a:r>
              <a:rPr lang="fr-FR" dirty="0">
                <a:sym typeface="Wingdings" pitchFamily="2" charset="2"/>
              </a:rPr>
              <a:t> </a:t>
            </a:r>
            <a:r>
              <a:rPr lang="fr-FR" dirty="0">
                <a:solidFill>
                  <a:schemeClr val="accent2"/>
                </a:solidFill>
                <a:sym typeface="Wingdings" pitchFamily="2" charset="2"/>
              </a:rPr>
              <a:t>&amp;</a:t>
            </a:r>
            <a:r>
              <a:rPr lang="fr-FR" dirty="0" err="1">
                <a:solidFill>
                  <a:schemeClr val="accent2"/>
                </a:solidFill>
                <a:sym typeface="Wingdings" pitchFamily="2" charset="2"/>
              </a:rPr>
              <a:t>amp</a:t>
            </a:r>
            <a:r>
              <a:rPr lang="fr-FR" dirty="0">
                <a:solidFill>
                  <a:schemeClr val="accent2"/>
                </a:solidFill>
                <a:sym typeface="Wingdings" pitchFamily="2" charset="2"/>
              </a:rPr>
              <a:t>;</a:t>
            </a:r>
            <a:br>
              <a:rPr lang="fr-FR" dirty="0">
                <a:sym typeface="Wingdings" pitchFamily="2" charset="2"/>
              </a:rPr>
            </a:br>
            <a:r>
              <a:rPr lang="fr-FR" u="sng" dirty="0">
                <a:sym typeface="Wingdings" pitchFamily="2" charset="2"/>
              </a:rPr>
              <a:t>Attention:</a:t>
            </a:r>
            <a:r>
              <a:rPr lang="fr-FR" dirty="0">
                <a:sym typeface="Wingdings" pitchFamily="2" charset="2"/>
              </a:rPr>
              <a:t> cette règle est valable même dans les URL</a:t>
            </a:r>
          </a:p>
          <a:p>
            <a:pPr lvl="1" eaLnBrk="1" hangingPunct="1"/>
            <a:r>
              <a:rPr lang="fr-FR" dirty="0">
                <a:sym typeface="Wingdings" pitchFamily="2" charset="2"/>
              </a:rPr>
              <a:t> oubli que les noms sont sensibles à la casse : </a:t>
            </a:r>
          </a:p>
          <a:p>
            <a:pPr lvl="3">
              <a:buNone/>
            </a:pPr>
            <a:r>
              <a:rPr lang="fr-FR" dirty="0">
                <a:sym typeface="Wingdings" pitchFamily="2" charset="2"/>
              </a:rPr>
              <a:t>BODY  </a:t>
            </a:r>
            <a:r>
              <a:rPr lang="fr-FR" b="1" dirty="0">
                <a:solidFill>
                  <a:schemeClr val="accent2"/>
                </a:solidFill>
                <a:sym typeface="Wingdings" pitchFamily="2" charset="2"/>
              </a:rPr>
              <a:t>body</a:t>
            </a:r>
          </a:p>
          <a:p>
            <a:pPr lvl="1" eaLnBrk="1" hangingPunct="1"/>
            <a:r>
              <a:rPr lang="fr-FR" dirty="0">
                <a:sym typeface="Wingdings" pitchFamily="2" charset="2"/>
              </a:rPr>
              <a:t> abréviations d’attributs : </a:t>
            </a:r>
          </a:p>
          <a:p>
            <a:pPr lvl="3">
              <a:buNone/>
            </a:pPr>
            <a:r>
              <a:rPr lang="fr-FR" dirty="0" err="1">
                <a:solidFill>
                  <a:schemeClr val="accent2"/>
                </a:solidFill>
                <a:sym typeface="Wingdings" pitchFamily="2" charset="2"/>
              </a:rPr>
              <a:t>disabled</a:t>
            </a:r>
            <a:r>
              <a:rPr lang="fr-FR" dirty="0">
                <a:sym typeface="Wingdings" pitchFamily="2" charset="2"/>
              </a:rPr>
              <a:t> </a:t>
            </a:r>
            <a:r>
              <a:rPr lang="fr-FR" dirty="0" err="1">
                <a:solidFill>
                  <a:schemeClr val="accent2"/>
                </a:solidFill>
                <a:sym typeface="Wingdings" pitchFamily="2" charset="2"/>
              </a:rPr>
              <a:t>disabled</a:t>
            </a:r>
            <a:r>
              <a:rPr lang="fr-FR" dirty="0">
                <a:solidFill>
                  <a:schemeClr val="accent2"/>
                </a:solidFill>
                <a:sym typeface="Wingdings" pitchFamily="2" charset="2"/>
              </a:rPr>
              <a:t>="</a:t>
            </a:r>
            <a:r>
              <a:rPr lang="fr-FR" dirty="0" err="1">
                <a:sym typeface="Wingdings" pitchFamily="2" charset="2"/>
              </a:rPr>
              <a:t>disabled</a:t>
            </a:r>
            <a:r>
              <a:rPr lang="fr-FR" dirty="0">
                <a:solidFill>
                  <a:schemeClr val="accent2"/>
                </a:solidFill>
                <a:sym typeface="Wingdings" pitchFamily="2" charset="2"/>
              </a:rPr>
              <a:t>"</a:t>
            </a:r>
          </a:p>
          <a:p>
            <a:pPr lvl="1" eaLnBrk="1" hangingPunct="1"/>
            <a:r>
              <a:rPr lang="fr-FR" dirty="0">
                <a:sym typeface="Wingdings" pitchFamily="2" charset="2"/>
              </a:rPr>
              <a:t> </a:t>
            </a:r>
            <a:r>
              <a:rPr lang="fr-FR" dirty="0"/>
              <a:t>oubli du CDATA (</a:t>
            </a:r>
            <a:r>
              <a:rPr lang="fr-FR" dirty="0" err="1"/>
              <a:t>Character</a:t>
            </a:r>
            <a:r>
              <a:rPr lang="fr-FR" dirty="0"/>
              <a:t> DATA) : </a:t>
            </a:r>
          </a:p>
          <a:p>
            <a:pPr lvl="3">
              <a:buNone/>
            </a:pPr>
            <a:r>
              <a:rPr lang="fr-FR" b="1" dirty="0">
                <a:solidFill>
                  <a:schemeClr val="accent3">
                    <a:lumMod val="75000"/>
                  </a:schemeClr>
                </a:solidFill>
              </a:rPr>
              <a:t>&lt;!</a:t>
            </a:r>
            <a:r>
              <a:rPr lang="fr-FR" dirty="0" err="1"/>
              <a:t>read</a:t>
            </a:r>
            <a:r>
              <a:rPr lang="fr-FR" dirty="0"/>
              <a:t> &amp; </a:t>
            </a:r>
            <a:r>
              <a:rPr lang="fr-FR" dirty="0" err="1">
                <a:sym typeface="Wingdings" pitchFamily="2" charset="2"/>
              </a:rPr>
              <a:t>fill</a:t>
            </a:r>
            <a:r>
              <a:rPr lang="fr-FR" dirty="0">
                <a:sym typeface="Wingdings" pitchFamily="2" charset="2"/>
              </a:rPr>
              <a:t>  </a:t>
            </a:r>
            <a:r>
              <a:rPr lang="fr-FR" b="1" dirty="0">
                <a:solidFill>
                  <a:schemeClr val="accent3">
                    <a:lumMod val="75000"/>
                  </a:schemeClr>
                </a:solidFill>
              </a:rPr>
              <a:t>&lt;![CDATA[</a:t>
            </a:r>
            <a:r>
              <a:rPr lang="fr-FR" b="1" dirty="0" err="1">
                <a:solidFill>
                  <a:schemeClr val="accent3">
                    <a:lumMod val="75000"/>
                  </a:schemeClr>
                </a:solidFill>
              </a:rPr>
              <a:t>r</a:t>
            </a:r>
            <a:r>
              <a:rPr lang="fr-FR" dirty="0" err="1"/>
              <a:t>ead</a:t>
            </a:r>
            <a:r>
              <a:rPr lang="fr-FR" dirty="0"/>
              <a:t>…</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15</a:t>
            </a:fld>
            <a:endParaRPr lang="fr-FR"/>
          </a:p>
        </p:txBody>
      </p:sp>
      <p:sp>
        <p:nvSpPr>
          <p:cNvPr id="22530" name="Rectangle 13"/>
          <p:cNvSpPr>
            <a:spLocks noGrp="1" noChangeArrowheads="1"/>
          </p:cNvSpPr>
          <p:nvPr>
            <p:ph type="sldNum" sz="quarter" idx="4294967295"/>
          </p:nvPr>
        </p:nvSpPr>
        <p:spPr>
          <a:xfrm>
            <a:off x="0" y="6362700"/>
            <a:ext cx="762000" cy="488950"/>
          </a:xfrm>
          <a:prstGeom prst="rect">
            <a:avLst/>
          </a:prstGeom>
          <a:noFill/>
        </p:spPr>
        <p:txBody>
          <a:bodyPr/>
          <a:lstStyle/>
          <a:p>
            <a:fld id="{6A0BDFDD-1114-4817-9A3A-AD992AB9B2C6}" type="slidenum">
              <a:rPr lang="fr-FR" smtClean="0"/>
              <a:pPr/>
              <a:t>15</a:t>
            </a:fld>
            <a:endParaRPr lang="fr-F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et Astuces</a:t>
            </a:r>
          </a:p>
        </p:txBody>
      </p:sp>
      <p:sp>
        <p:nvSpPr>
          <p:cNvPr id="3" name="Espace réservé du contenu 2"/>
          <p:cNvSpPr>
            <a:spLocks noGrp="1"/>
          </p:cNvSpPr>
          <p:nvPr>
            <p:ph idx="1"/>
          </p:nvPr>
        </p:nvSpPr>
        <p:spPr/>
        <p:txBody>
          <a:bodyPr/>
          <a:lstStyle/>
          <a:p>
            <a:r>
              <a:rPr lang="fr-FR" dirty="0"/>
              <a:t>Sous chrome dans la console on peu obtenir le chemin </a:t>
            </a:r>
            <a:r>
              <a:rPr lang="fr-FR" b="1" dirty="0"/>
              <a:t>absolue</a:t>
            </a:r>
            <a:r>
              <a:rPr lang="fr-FR" dirty="0"/>
              <a:t> </a:t>
            </a:r>
            <a:r>
              <a:rPr lang="fr-FR" dirty="0" err="1"/>
              <a:t>XPath</a:t>
            </a:r>
            <a:r>
              <a:rPr lang="fr-FR" dirty="0"/>
              <a:t> d'un objet en un clic droit</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150</a:t>
            </a:fld>
            <a:endParaRPr lang="fr-FR"/>
          </a:p>
        </p:txBody>
      </p:sp>
      <p:pic>
        <p:nvPicPr>
          <p:cNvPr id="1027" name="Picture 3"/>
          <p:cNvPicPr>
            <a:picLocks noChangeAspect="1" noChangeArrowheads="1"/>
          </p:cNvPicPr>
          <p:nvPr/>
        </p:nvPicPr>
        <p:blipFill>
          <a:blip r:embed="rId3"/>
          <a:srcRect/>
          <a:stretch>
            <a:fillRect/>
          </a:stretch>
        </p:blipFill>
        <p:spPr bwMode="auto">
          <a:xfrm>
            <a:off x="1714480" y="2357430"/>
            <a:ext cx="5791200" cy="3867150"/>
          </a:xfrm>
          <a:prstGeom prst="rect">
            <a:avLst/>
          </a:prstGeom>
          <a:noFill/>
          <a:ln w="9525">
            <a:noFill/>
            <a:miter lim="800000"/>
            <a:headEnd/>
            <a:tailEnd/>
          </a:ln>
          <a:effectLst/>
        </p:spPr>
      </p:pic>
      <p:sp>
        <p:nvSpPr>
          <p:cNvPr id="7" name="Rectangle à coins arrondis 6"/>
          <p:cNvSpPr/>
          <p:nvPr/>
        </p:nvSpPr>
        <p:spPr>
          <a:xfrm>
            <a:off x="5286380" y="5286388"/>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3929058" y="4071942"/>
            <a:ext cx="1357322"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p:cNvCxnSpPr>
            <a:stCxn id="8" idx="3"/>
            <a:endCxn id="7" idx="1"/>
          </p:cNvCxnSpPr>
          <p:nvPr/>
        </p:nvCxnSpPr>
        <p:spPr>
          <a:xfrm>
            <a:off x="5286380" y="4214818"/>
            <a:ext cx="1588" cy="121444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onnecteur droit avec flèche 10"/>
          <p:cNvCxnSpPr>
            <a:endCxn id="8" idx="1"/>
          </p:cNvCxnSpPr>
          <p:nvPr/>
        </p:nvCxnSpPr>
        <p:spPr>
          <a:xfrm rot="16200000" flipH="1">
            <a:off x="3071802" y="3357562"/>
            <a:ext cx="928694" cy="7858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fr-FR"/>
          </a:p>
        </p:txBody>
      </p:sp>
      <p:sp>
        <p:nvSpPr>
          <p:cNvPr id="6" name="Espace réservé du contenu 5"/>
          <p:cNvSpPr>
            <a:spLocks noGrp="1"/>
          </p:cNvSpPr>
          <p:nvPr>
            <p:ph idx="1"/>
          </p:nvPr>
        </p:nvSpPr>
        <p:spPr/>
        <p:txBody>
          <a:bodyPr/>
          <a:lstStyle/>
          <a:p>
            <a:r>
              <a:rPr lang="fr-FR" dirty="0"/>
              <a:t>Dans ce chapitre nous avons abordés</a:t>
            </a:r>
          </a:p>
          <a:p>
            <a:pPr lvl="1"/>
            <a:r>
              <a:rPr lang="fr-FR" dirty="0"/>
              <a:t>A syntaxe </a:t>
            </a:r>
            <a:r>
              <a:rPr lang="fr-FR" dirty="0" err="1"/>
              <a:t>Xpath</a:t>
            </a:r>
            <a:endParaRPr lang="fr-FR" dirty="0"/>
          </a:p>
          <a:p>
            <a:pPr lvl="1"/>
            <a:r>
              <a:rPr lang="fr-FR" dirty="0"/>
              <a:t>Les filtres </a:t>
            </a:r>
          </a:p>
          <a:p>
            <a:pPr lvl="1"/>
            <a:r>
              <a:rPr lang="fr-FR" dirty="0"/>
              <a:t>Les fonctions </a:t>
            </a:r>
            <a:r>
              <a:rPr lang="fr-FR" dirty="0" err="1"/>
              <a:t>Xpath</a:t>
            </a:r>
            <a:endParaRPr lang="fr-FR" dirty="0"/>
          </a:p>
          <a:p>
            <a:pPr lvl="1"/>
            <a:r>
              <a:rPr lang="fr-FR" dirty="0"/>
              <a:t>Et les manières de l'utiliser</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151</a:t>
            </a:fld>
            <a:endParaRPr lang="fr-F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742950" indent="-742950">
              <a:buFont typeface="+mj-lt"/>
              <a:buAutoNum type="arabicPeriod" startAt="4"/>
            </a:pPr>
            <a:r>
              <a:rPr lang="fr-FR" dirty="0"/>
              <a:t>XSL-T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152</a:t>
            </a:fld>
            <a:endParaRPr lang="fr-FR"/>
          </a:p>
        </p:txBody>
      </p:sp>
      <p:sp>
        <p:nvSpPr>
          <p:cNvPr id="7" name="Espace réservé du texte 6"/>
          <p:cNvSpPr>
            <a:spLocks noGrp="1"/>
          </p:cNvSpPr>
          <p:nvPr>
            <p:ph type="body" idx="1"/>
          </p:nvPr>
        </p:nvSpPr>
        <p:spPr/>
        <p:txBody>
          <a:bodyPr>
            <a:noAutofit/>
          </a:bodyPr>
          <a:lstStyle/>
          <a:p>
            <a:pPr marL="400050" lvl="0" indent="-400050">
              <a:buFont typeface="Wingdings" pitchFamily="2" charset="2"/>
              <a:buChar char="q"/>
            </a:pPr>
            <a:r>
              <a:rPr lang="fr-FR" sz="1600" dirty="0">
                <a:solidFill>
                  <a:prstClr val="black">
                    <a:tint val="75000"/>
                  </a:prstClr>
                </a:solidFill>
              </a:rPr>
              <a:t>Définition</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Compatibilité</a:t>
            </a:r>
          </a:p>
          <a:p>
            <a:pPr marL="400050" lvl="0" indent="-400050">
              <a:buFont typeface="Wingdings" pitchFamily="2" charset="2"/>
              <a:buChar char="q"/>
            </a:pPr>
            <a:r>
              <a:rPr lang="fr-FR" sz="1600" dirty="0">
                <a:solidFill>
                  <a:prstClr val="black">
                    <a:tint val="75000"/>
                  </a:prstClr>
                </a:solidFill>
              </a:rPr>
              <a:t>Outils</a:t>
            </a:r>
          </a:p>
          <a:p>
            <a:pPr marL="400050" lvl="0" indent="-400050">
              <a:buFont typeface="Wingdings" pitchFamily="2" charset="2"/>
              <a:buChar char="q"/>
            </a:pPr>
            <a:r>
              <a:rPr lang="fr-FR" sz="1600" dirty="0">
                <a:solidFill>
                  <a:prstClr val="black">
                    <a:tint val="75000"/>
                  </a:prstClr>
                </a:solidFill>
              </a:rPr>
              <a:t>Liaison XML</a:t>
            </a:r>
            <a:endParaRPr lang="fr-FR" sz="1600" i="1" dirty="0">
              <a:solidFill>
                <a:prstClr val="black">
                  <a:tint val="75000"/>
                </a:prstClr>
              </a:solidFill>
            </a:endParaRPr>
          </a:p>
          <a:p>
            <a:pPr marL="400050" lvl="0" indent="-400050">
              <a:buFont typeface="Wingdings" pitchFamily="2" charset="2"/>
              <a:buChar char="q"/>
            </a:pPr>
            <a:r>
              <a:rPr lang="fr-FR" sz="1600" dirty="0">
                <a:solidFill>
                  <a:prstClr val="black">
                    <a:tint val="75000"/>
                  </a:prstClr>
                </a:solidFill>
              </a:rPr>
              <a:t>Templates</a:t>
            </a:r>
          </a:p>
          <a:p>
            <a:pPr marL="400050" lvl="0" indent="-400050">
              <a:buFont typeface="Wingdings" pitchFamily="2" charset="2"/>
              <a:buChar char="q"/>
            </a:pPr>
            <a:r>
              <a:rPr lang="fr-FR" sz="1600" dirty="0">
                <a:solidFill>
                  <a:prstClr val="black">
                    <a:tint val="75000"/>
                  </a:prstClr>
                </a:solidFill>
              </a:rPr>
              <a:t>Variables</a:t>
            </a:r>
          </a:p>
          <a:p>
            <a:pPr marL="400050" lvl="0" indent="-400050">
              <a:buFont typeface="Wingdings" pitchFamily="2" charset="2"/>
              <a:buChar char="q"/>
            </a:pPr>
            <a:r>
              <a:rPr lang="fr-FR" sz="1600" dirty="0">
                <a:solidFill>
                  <a:prstClr val="black">
                    <a:tint val="75000"/>
                  </a:prstClr>
                </a:solidFill>
              </a:rPr>
              <a:t>Templates paramétrés        </a:t>
            </a:r>
          </a:p>
          <a:p>
            <a:pPr marL="400050" lvl="0" indent="-400050">
              <a:buFont typeface="Wingdings" pitchFamily="2" charset="2"/>
              <a:buChar char="q"/>
            </a:pPr>
            <a:r>
              <a:rPr lang="fr-FR" sz="1600" dirty="0">
                <a:solidFill>
                  <a:prstClr val="black">
                    <a:tint val="75000"/>
                  </a:prstClr>
                </a:solidFill>
              </a:rPr>
              <a:t>Balises</a:t>
            </a:r>
          </a:p>
          <a:p>
            <a:pPr marL="857250" lvl="1" indent="-400050">
              <a:buFont typeface="Wingdings" pitchFamily="2" charset="2"/>
              <a:buChar char="q"/>
            </a:pPr>
            <a:r>
              <a:rPr lang="fr-FR" sz="1400" dirty="0">
                <a:solidFill>
                  <a:prstClr val="black">
                    <a:tint val="75000"/>
                  </a:prstClr>
                </a:solidFill>
              </a:rPr>
              <a:t> </a:t>
            </a:r>
            <a:r>
              <a:rPr lang="fr-FR" sz="1400" dirty="0" err="1">
                <a:solidFill>
                  <a:prstClr val="black">
                    <a:tint val="75000"/>
                  </a:prstClr>
                </a:solidFill>
              </a:rPr>
              <a:t>xsl:output</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Xsl:processing-instruction</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Xsl:value-of</a:t>
            </a:r>
            <a:r>
              <a:rPr lang="fr-FR" sz="1400" dirty="0">
                <a:solidFill>
                  <a:prstClr val="black">
                    <a:tint val="75000"/>
                  </a:prstClr>
                </a:solidFill>
              </a:rPr>
              <a:t>                         </a:t>
            </a:r>
          </a:p>
          <a:p>
            <a:pPr marL="857250" lvl="1" indent="-400050">
              <a:buFont typeface="Wingdings" pitchFamily="2" charset="2"/>
              <a:buChar char="q"/>
            </a:pPr>
            <a:r>
              <a:rPr lang="fr-FR" sz="1400" dirty="0" err="1">
                <a:solidFill>
                  <a:prstClr val="black">
                    <a:tint val="75000"/>
                  </a:prstClr>
                </a:solidFill>
              </a:rPr>
              <a:t>Xsl:element</a:t>
            </a:r>
            <a:r>
              <a:rPr lang="fr-FR" sz="1400" dirty="0">
                <a:solidFill>
                  <a:prstClr val="black">
                    <a:tint val="75000"/>
                  </a:prstClr>
                </a:solidFill>
              </a:rPr>
              <a:t> / </a:t>
            </a:r>
            <a:r>
              <a:rPr lang="fr-FR" sz="1400" dirty="0" err="1">
                <a:solidFill>
                  <a:prstClr val="black">
                    <a:tint val="75000"/>
                  </a:prstClr>
                </a:solidFill>
              </a:rPr>
              <a:t>xsl:attribut</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Xsl:message</a:t>
            </a:r>
            <a:r>
              <a:rPr lang="fr-FR" sz="1400" dirty="0">
                <a:solidFill>
                  <a:prstClr val="black">
                    <a:tint val="75000"/>
                  </a:prstClr>
                </a:solidFill>
              </a:rPr>
              <a:t> / </a:t>
            </a:r>
            <a:r>
              <a:rPr lang="fr-FR" sz="1400" dirty="0" err="1">
                <a:solidFill>
                  <a:prstClr val="black">
                    <a:tint val="75000"/>
                  </a:prstClr>
                </a:solidFill>
              </a:rPr>
              <a:t>xsl:fallback</a:t>
            </a:r>
            <a:endParaRPr lang="fr-FR" sz="1400" dirty="0">
              <a:solidFill>
                <a:prstClr val="black">
                  <a:tint val="75000"/>
                </a:prstClr>
              </a:solidFill>
            </a:endParaRPr>
          </a:p>
          <a:p>
            <a:pPr marL="857250" lvl="1" indent="-400050">
              <a:buFont typeface="Wingdings" pitchFamily="2" charset="2"/>
              <a:buChar char="q"/>
            </a:pPr>
            <a:r>
              <a:rPr lang="fr-FR" sz="1400" dirty="0" err="1">
                <a:solidFill>
                  <a:prstClr val="black">
                    <a:tint val="75000"/>
                  </a:prstClr>
                </a:solidFill>
              </a:rPr>
              <a:t>Xsl:if</a:t>
            </a:r>
            <a:r>
              <a:rPr lang="fr-FR" sz="1400" dirty="0">
                <a:solidFill>
                  <a:prstClr val="black">
                    <a:tint val="75000"/>
                  </a:prstClr>
                </a:solidFill>
              </a:rPr>
              <a:t> / </a:t>
            </a:r>
            <a:r>
              <a:rPr lang="fr-FR" sz="1400" dirty="0" err="1">
                <a:solidFill>
                  <a:prstClr val="black">
                    <a:tint val="75000"/>
                  </a:prstClr>
                </a:solidFill>
              </a:rPr>
              <a:t>Xsl:choose</a:t>
            </a:r>
            <a:endParaRPr lang="fr-FR" sz="1400" dirty="0">
              <a:solidFill>
                <a:prstClr val="black">
                  <a:tint val="75000"/>
                </a:prstClr>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p:cNvSpPr>
            <a:spLocks noGrp="1" noChangeArrowheads="1"/>
          </p:cNvSpPr>
          <p:nvPr>
            <p:ph type="title"/>
          </p:nvPr>
        </p:nvSpPr>
        <p:spPr/>
        <p:txBody>
          <a:bodyPr>
            <a:normAutofit/>
          </a:bodyPr>
          <a:lstStyle/>
          <a:p>
            <a:r>
              <a:rPr lang="fr-FR" dirty="0"/>
              <a:t>Définition, le langage XSL-T</a:t>
            </a:r>
          </a:p>
        </p:txBody>
      </p:sp>
      <p:sp>
        <p:nvSpPr>
          <p:cNvPr id="143364"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Définition</a:t>
            </a:r>
          </a:p>
          <a:p>
            <a:pPr lvl="1" eaLnBrk="1" hangingPunct="1"/>
            <a:r>
              <a:rPr lang="fr-FR" dirty="0">
                <a:ea typeface="MS Mincho" pitchFamily="49" charset="-128"/>
              </a:rPr>
              <a:t> Le XSL (</a:t>
            </a:r>
            <a:r>
              <a:rPr lang="fr-FR" dirty="0" err="1">
                <a:ea typeface="MS Mincho" pitchFamily="49" charset="-128"/>
              </a:rPr>
              <a:t>e</a:t>
            </a:r>
            <a:r>
              <a:rPr lang="fr-FR" b="1" dirty="0" err="1">
                <a:ea typeface="MS Mincho" pitchFamily="49" charset="-128"/>
              </a:rPr>
              <a:t>X</a:t>
            </a:r>
            <a:r>
              <a:rPr lang="fr-FR" dirty="0" err="1">
                <a:ea typeface="MS Mincho" pitchFamily="49" charset="-128"/>
              </a:rPr>
              <a:t>tensible</a:t>
            </a:r>
            <a:r>
              <a:rPr lang="fr-FR" dirty="0">
                <a:ea typeface="MS Mincho" pitchFamily="49" charset="-128"/>
              </a:rPr>
              <a:t> </a:t>
            </a:r>
            <a:r>
              <a:rPr lang="fr-FR" b="1" dirty="0">
                <a:ea typeface="MS Mincho" pitchFamily="49" charset="-128"/>
              </a:rPr>
              <a:t>S</a:t>
            </a:r>
            <a:r>
              <a:rPr lang="fr-FR" dirty="0">
                <a:ea typeface="MS Mincho" pitchFamily="49" charset="-128"/>
              </a:rPr>
              <a:t>tylesheet </a:t>
            </a:r>
            <a:r>
              <a:rPr lang="fr-FR" b="1" dirty="0" err="1">
                <a:ea typeface="MS Mincho" pitchFamily="49" charset="-128"/>
              </a:rPr>
              <a:t>L</a:t>
            </a:r>
            <a:r>
              <a:rPr lang="fr-FR" dirty="0" err="1">
                <a:ea typeface="MS Mincho" pitchFamily="49" charset="-128"/>
              </a:rPr>
              <a:t>anguage</a:t>
            </a:r>
            <a:r>
              <a:rPr lang="fr-FR" dirty="0">
                <a:ea typeface="MS Mincho" pitchFamily="49" charset="-128"/>
              </a:rPr>
              <a:t>) est un langage basé sur XML qui sert à transformer un document XML en un autre document (XML ou non)</a:t>
            </a:r>
          </a:p>
          <a:p>
            <a:pPr lvl="1" eaLnBrk="1" hangingPunct="1"/>
            <a:r>
              <a:rPr lang="fr-FR" dirty="0">
                <a:ea typeface="MS Mincho" pitchFamily="49" charset="-128"/>
              </a:rPr>
              <a:t> </a:t>
            </a:r>
          </a:p>
          <a:p>
            <a:pPr lvl="1" eaLnBrk="1" hangingPunct="1"/>
            <a:r>
              <a:rPr lang="fr-FR" dirty="0">
                <a:ea typeface="MS Mincho" pitchFamily="49" charset="-128"/>
              </a:rPr>
              <a:t>Pour simplifier : CSS = styles pour HTML et XSL = styles pour XML</a:t>
            </a:r>
          </a:p>
          <a:p>
            <a:pPr lvl="1" eaLnBrk="1" hangingPunct="1"/>
            <a:endParaRPr lang="fr-FR" dirty="0">
              <a:ea typeface="MS Mincho" pitchFamily="49" charset="-128"/>
            </a:endParaRPr>
          </a:p>
          <a:p>
            <a:pPr lvl="1" eaLnBrk="1" hangingPunct="1"/>
            <a:r>
              <a:rPr lang="fr-FR" dirty="0">
                <a:ea typeface="MS Mincho" pitchFamily="49" charset="-128"/>
              </a:rPr>
              <a:t> Initialement pour la présentation, mais aussi pour la transformation (XSL/T </a:t>
            </a:r>
            <a:r>
              <a:rPr lang="fr-FR" dirty="0" err="1">
                <a:ea typeface="MS Mincho" pitchFamily="49" charset="-128"/>
              </a:rPr>
              <a:t>Transform</a:t>
            </a:r>
            <a:r>
              <a:rPr lang="fr-FR" dirty="0">
                <a:ea typeface="MS Mincho" pitchFamily="49" charset="-128"/>
              </a:rPr>
              <a:t>, l’exploration et les calculs avec XPath</a:t>
            </a:r>
          </a:p>
          <a:p>
            <a:pPr lvl="1" eaLnBrk="1" hangingPunct="1"/>
            <a:endParaRPr lang="fr-FR" dirty="0">
              <a:ea typeface="MS Mincho" pitchFamily="49" charset="-128"/>
            </a:endParaRPr>
          </a:p>
          <a:p>
            <a:pPr lvl="1" eaLnBrk="1" hangingPunct="1"/>
            <a:r>
              <a:rPr lang="fr-FR" dirty="0">
                <a:ea typeface="MS Mincho" pitchFamily="49" charset="-128"/>
              </a:rPr>
              <a:t> XSL-T se sert d'abord d'un </a:t>
            </a:r>
            <a:r>
              <a:rPr lang="fr-FR" dirty="0" err="1">
                <a:ea typeface="MS Mincho" pitchFamily="49" charset="-128"/>
              </a:rPr>
              <a:t>parser</a:t>
            </a:r>
            <a:r>
              <a:rPr lang="fr-FR" dirty="0">
                <a:ea typeface="MS Mincho" pitchFamily="49" charset="-128"/>
              </a:rPr>
              <a:t> pour analyser l'arbre XML avant d'utiliser son processeur XSL-T pour restructurer le document (gare aux </a:t>
            </a:r>
            <a:r>
              <a:rPr lang="fr-FR" dirty="0" err="1">
                <a:ea typeface="MS Mincho" pitchFamily="49" charset="-128"/>
              </a:rPr>
              <a:t>parsing</a:t>
            </a:r>
            <a:r>
              <a:rPr lang="fr-FR" dirty="0">
                <a:ea typeface="MS Mincho" pitchFamily="49" charset="-128"/>
              </a:rPr>
              <a:t> </a:t>
            </a:r>
            <a:r>
              <a:rPr lang="fr-FR" dirty="0" err="1">
                <a:ea typeface="MS Mincho" pitchFamily="49" charset="-128"/>
              </a:rPr>
              <a:t>errors</a:t>
            </a: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153</a:t>
            </a:fld>
            <a:endParaRPr lang="fr-F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92500" lnSpcReduction="10000"/>
          </a:bodyPr>
          <a:lstStyle/>
          <a:p>
            <a:r>
              <a:rPr lang="fr-FR" dirty="0">
                <a:ea typeface="MS Mincho" pitchFamily="49" charset="-128"/>
              </a:rPr>
              <a:t>Compatibilité des navigateurs</a:t>
            </a:r>
          </a:p>
          <a:p>
            <a:pPr lvl="1"/>
            <a:r>
              <a:rPr lang="fr-FR" dirty="0">
                <a:ea typeface="MS Mincho" pitchFamily="49" charset="-128"/>
              </a:rPr>
              <a:t> Nombre de navigateurs ont d’un processeur XSLT natif (MFF1.02+, Opera9) alors que MSIE6+ utilise un ActiveX avec des fonctions propriétaires pour implémenter ses </a:t>
            </a:r>
            <a:r>
              <a:rPr lang="fr-FR" dirty="0" err="1">
                <a:ea typeface="MS Mincho" pitchFamily="49" charset="-128"/>
              </a:rPr>
              <a:t>parsers</a:t>
            </a:r>
            <a:r>
              <a:rPr lang="fr-FR" dirty="0">
                <a:ea typeface="MS Mincho" pitchFamily="49" charset="-128"/>
              </a:rPr>
              <a:t> (XML) et processeur XSLT</a:t>
            </a:r>
          </a:p>
          <a:p>
            <a:pPr lvl="1">
              <a:buNone/>
            </a:pPr>
            <a:r>
              <a:rPr lang="fr-FR" dirty="0">
                <a:ea typeface="MS Mincho" pitchFamily="49" charset="-128"/>
              </a:rPr>
              <a:t> </a:t>
            </a:r>
          </a:p>
          <a:p>
            <a:pPr lvl="1"/>
            <a:r>
              <a:rPr lang="fr-FR" dirty="0">
                <a:ea typeface="MS Mincho" pitchFamily="49" charset="-128"/>
              </a:rPr>
              <a:t>MSIE5 peut être rendu compatible avec quelques lignes de code de plus !</a:t>
            </a:r>
          </a:p>
          <a:p>
            <a:pPr lvl="1"/>
            <a:endParaRPr lang="fr-FR" dirty="0">
              <a:ea typeface="MS Mincho" pitchFamily="49" charset="-128"/>
            </a:endParaRPr>
          </a:p>
          <a:p>
            <a:pPr lvl="1"/>
            <a:r>
              <a:rPr lang="fr-FR" dirty="0"/>
              <a:t>Malgré cette forte compatibilité forte, il ne faut pas oublier la compatibilité CSS avec les navigateurs(</a:t>
            </a:r>
            <a:r>
              <a:rPr lang="fr-FR" dirty="0" err="1"/>
              <a:t>cf</a:t>
            </a:r>
            <a:r>
              <a:rPr lang="fr-FR" dirty="0"/>
              <a:t> chapitre CSS)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154</a:t>
            </a:fld>
            <a:endParaRPr lang="fr-F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Compatibilité XSL</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Compatibilité des navigateurs (détail) :</a:t>
            </a:r>
            <a:endParaRPr lang="fr-FR" b="1" dirty="0"/>
          </a:p>
          <a:p>
            <a:pPr lvl="1"/>
            <a:r>
              <a:rPr lang="fr-FR" b="1" dirty="0"/>
              <a:t>Mozilla Firefox</a:t>
            </a:r>
          </a:p>
          <a:p>
            <a:pPr lvl="2"/>
            <a:r>
              <a:rPr lang="fr-FR" dirty="0"/>
              <a:t>Firefox supporte XML, XSLT et XPath depuis la version 3.</a:t>
            </a:r>
          </a:p>
          <a:p>
            <a:pPr lvl="1"/>
            <a:r>
              <a:rPr lang="fr-FR" b="1" dirty="0"/>
              <a:t>Internet Explorer</a:t>
            </a:r>
          </a:p>
          <a:p>
            <a:pPr lvl="2"/>
            <a:r>
              <a:rPr lang="fr-FR" dirty="0"/>
              <a:t>Internet Explorer supporte XML, XSLT et XPath depuis la version 6.</a:t>
            </a:r>
          </a:p>
          <a:p>
            <a:pPr lvl="1"/>
            <a:r>
              <a:rPr lang="fr-FR" dirty="0"/>
              <a:t>Internet Explorer 5 n’est </a:t>
            </a:r>
            <a:r>
              <a:rPr lang="fr-FR" b="1" dirty="0"/>
              <a:t>PAS</a:t>
            </a:r>
            <a:r>
              <a:rPr lang="fr-FR" dirty="0"/>
              <a:t> compatible avec les recommandations officielles du W3C XSL.</a:t>
            </a:r>
          </a:p>
          <a:p>
            <a:pPr lvl="1"/>
            <a:r>
              <a:rPr lang="fr-FR" b="1" dirty="0"/>
              <a:t>Google Chrome</a:t>
            </a:r>
          </a:p>
          <a:p>
            <a:pPr lvl="2"/>
            <a:r>
              <a:rPr lang="fr-FR" dirty="0"/>
              <a:t>Chrome supporte XML, XSLT et XPath depuis la version 1.</a:t>
            </a:r>
          </a:p>
          <a:p>
            <a:pPr lvl="1"/>
            <a:r>
              <a:rPr lang="fr-FR" b="1" dirty="0"/>
              <a:t>Opera</a:t>
            </a:r>
          </a:p>
          <a:p>
            <a:pPr lvl="2"/>
            <a:r>
              <a:rPr lang="fr-FR" dirty="0"/>
              <a:t>Opera supporte XML, XSLT, et XPath depuis la version 9. </a:t>
            </a:r>
          </a:p>
          <a:p>
            <a:pPr lvl="2"/>
            <a:r>
              <a:rPr lang="fr-FR" dirty="0"/>
              <a:t>Opera 8 supporte uniquement XML + CSS.</a:t>
            </a:r>
          </a:p>
          <a:p>
            <a:pPr lvl="1"/>
            <a:r>
              <a:rPr lang="fr-FR" b="1" dirty="0"/>
              <a:t>Apple Safari</a:t>
            </a:r>
          </a:p>
          <a:p>
            <a:pPr lvl="2"/>
            <a:r>
              <a:rPr lang="fr-FR" dirty="0"/>
              <a:t>Safari supporte XML et XSLT depuis la version 3.</a:t>
            </a:r>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155</a:t>
            </a:fld>
            <a:endParaRPr lang="fr-F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2"/>
          <p:cNvSpPr>
            <a:spLocks noGrp="1" noChangeArrowheads="1"/>
          </p:cNvSpPr>
          <p:nvPr>
            <p:ph type="title"/>
          </p:nvPr>
        </p:nvSpPr>
        <p:spPr/>
        <p:txBody>
          <a:bodyPr>
            <a:normAutofit/>
          </a:bodyPr>
          <a:lstStyle/>
          <a:p>
            <a:r>
              <a:rPr lang="fr-FR" dirty="0"/>
              <a:t>Outils XSL</a:t>
            </a:r>
          </a:p>
        </p:txBody>
      </p:sp>
      <p:sp>
        <p:nvSpPr>
          <p:cNvPr id="171012" name="Rectangle 3"/>
          <p:cNvSpPr>
            <a:spLocks noGrp="1" noChangeArrowheads="1"/>
          </p:cNvSpPr>
          <p:nvPr>
            <p:ph idx="1"/>
          </p:nvPr>
        </p:nvSpPr>
        <p:spPr/>
        <p:txBody>
          <a:bodyPr>
            <a:normAutofit fontScale="77500" lnSpcReduction="20000"/>
          </a:bodyPr>
          <a:lstStyle/>
          <a:p>
            <a:r>
              <a:rPr lang="fr-FR" dirty="0"/>
              <a:t>Difficulté de mise en œuvre à la main</a:t>
            </a:r>
          </a:p>
          <a:p>
            <a:pPr lvl="1"/>
            <a:r>
              <a:rPr lang="fr-FR" dirty="0">
                <a:cs typeface="Courier New" pitchFamily="49" charset="0"/>
              </a:rPr>
              <a:t> XSL-Fo n'a pas de spécification</a:t>
            </a:r>
          </a:p>
          <a:p>
            <a:pPr lvl="1"/>
            <a:r>
              <a:rPr lang="fr-FR" dirty="0">
                <a:cs typeface="Courier New" pitchFamily="49" charset="0"/>
              </a:rPr>
              <a:t> SVG est supporté différemment selon la </a:t>
            </a:r>
            <a:r>
              <a:rPr lang="fr-FR" dirty="0" err="1">
                <a:cs typeface="Courier New" pitchFamily="49" charset="0"/>
              </a:rPr>
              <a:t>visualisatrice</a:t>
            </a:r>
            <a:endParaRPr lang="fr-FR" dirty="0">
              <a:cs typeface="Courier New" pitchFamily="49" charset="0"/>
            </a:endParaRPr>
          </a:p>
          <a:p>
            <a:pPr lvl="1"/>
            <a:r>
              <a:rPr lang="fr-FR" dirty="0">
                <a:cs typeface="Courier New" pitchFamily="49" charset="0"/>
              </a:rPr>
              <a:t> Tous les navigateurs ne se comportent pas de la même manière</a:t>
            </a:r>
          </a:p>
          <a:p>
            <a:pPr lvl="1"/>
            <a:r>
              <a:rPr lang="fr-FR" dirty="0">
                <a:cs typeface="Courier New" pitchFamily="49" charset="0"/>
              </a:rPr>
              <a:t> Il est donc souvent plus simple d'utiliser des éditeurs spécialisés en création de documents XSL-T (et XSL-Fo…)</a:t>
            </a:r>
          </a:p>
          <a:p>
            <a:pPr lvl="1"/>
            <a:r>
              <a:rPr lang="fr-FR" dirty="0">
                <a:cs typeface="Courier New" pitchFamily="49" charset="0"/>
              </a:rPr>
              <a:t> On gagne du temps, on évite les problèmes, on peut se concentrer sur l'aspect métier des développements</a:t>
            </a:r>
          </a:p>
          <a:p>
            <a:pPr lvl="1"/>
            <a:endParaRPr lang="fr-FR" dirty="0">
              <a:cs typeface="Courier New" pitchFamily="49" charset="0"/>
            </a:endParaRPr>
          </a:p>
          <a:p>
            <a:r>
              <a:rPr lang="fr-FR" dirty="0" err="1"/>
              <a:t>Altova</a:t>
            </a:r>
            <a:r>
              <a:rPr lang="fr-FR" dirty="0"/>
              <a:t> </a:t>
            </a:r>
            <a:r>
              <a:rPr lang="fr-FR" dirty="0" err="1"/>
              <a:t>StyleVision</a:t>
            </a:r>
            <a:endParaRPr lang="fr-FR" dirty="0"/>
          </a:p>
          <a:p>
            <a:pPr lvl="1"/>
            <a:r>
              <a:rPr lang="fr-FR" dirty="0">
                <a:cs typeface="Courier New" pitchFamily="49" charset="0"/>
              </a:rPr>
              <a:t> C'est un éditeur graphique de feuilles de style pour XML (XBRL et </a:t>
            </a:r>
            <a:r>
              <a:rPr lang="fr-FR" dirty="0" err="1">
                <a:cs typeface="Courier New" pitchFamily="49" charset="0"/>
              </a:rPr>
              <a:t>BdD</a:t>
            </a:r>
            <a:r>
              <a:rPr lang="fr-FR" dirty="0">
                <a:cs typeface="Courier New" pitchFamily="49" charset="0"/>
              </a:rPr>
              <a:t>) afin de le formater en (X)HTML, RTF, PDF, Microsoft Word 2007 et des e-</a:t>
            </a:r>
            <a:r>
              <a:rPr lang="fr-FR" dirty="0" err="1">
                <a:cs typeface="Courier New" pitchFamily="49" charset="0"/>
              </a:rPr>
              <a:t>forms</a:t>
            </a:r>
            <a:r>
              <a:rPr lang="fr-FR" dirty="0">
                <a:cs typeface="Courier New" pitchFamily="49" charset="0"/>
              </a:rPr>
              <a:t> !</a:t>
            </a:r>
          </a:p>
          <a:p>
            <a:pPr lvl="1"/>
            <a:r>
              <a:rPr lang="fr-FR" dirty="0">
                <a:cs typeface="Courier New" pitchFamily="49" charset="0"/>
              </a:rPr>
              <a:t> Il supporte XSL-T 1.0/2.0, XSL-Fo, CSS, JS ainsi que de nombreuses bases de données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156</a:t>
            </a:fld>
            <a:endParaRPr lang="fr-F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fontScale="90000"/>
          </a:bodyPr>
          <a:lstStyle/>
          <a:p>
            <a:r>
              <a:rPr lang="fr-FR" dirty="0"/>
              <a:t>Liaison XML XSL  </a:t>
            </a:r>
            <a:br>
              <a:rPr lang="fr-FR" dirty="0"/>
            </a:br>
            <a:r>
              <a:rPr lang="fr-FR" dirty="0"/>
              <a:t>en transformation client</a:t>
            </a:r>
          </a:p>
        </p:txBody>
      </p:sp>
      <p:sp>
        <p:nvSpPr>
          <p:cNvPr id="144388" name="Rectangle 3"/>
          <p:cNvSpPr>
            <a:spLocks noGrp="1" noChangeArrowheads="1"/>
          </p:cNvSpPr>
          <p:nvPr>
            <p:ph idx="1"/>
          </p:nvPr>
        </p:nvSpPr>
        <p:spPr/>
        <p:txBody>
          <a:bodyPr>
            <a:normAutofit/>
          </a:bodyPr>
          <a:lstStyle/>
          <a:p>
            <a:pPr eaLnBrk="1" hangingPunct="1"/>
            <a:r>
              <a:rPr lang="fr-FR" dirty="0">
                <a:ea typeface="MS Mincho" pitchFamily="49" charset="-128"/>
              </a:rPr>
              <a:t>Lier le fichier XSL au XML (visualisation client)</a:t>
            </a:r>
          </a:p>
          <a:p>
            <a:pPr lvl="1" eaLnBrk="1" hangingPunct="1"/>
            <a:r>
              <a:rPr lang="fr-FR" dirty="0">
                <a:ea typeface="MS Mincho" pitchFamily="49" charset="-128"/>
              </a:rPr>
              <a:t> Pour consulter le rendu d’un fichier XML passé par un processeur XSLT côté client statiquement, indiquez la liaison dans le fichier XML, comme suit :</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Si la liaison est créée dynamiquement (JS), inutile de procéder de la sorte</a:t>
            </a:r>
          </a:p>
          <a:p>
            <a:pPr lvl="1" eaLnBrk="1" hangingPunct="1"/>
            <a:r>
              <a:rPr lang="fr-FR" dirty="0">
                <a:ea typeface="MS Mincho" pitchFamily="49" charset="-128"/>
              </a:rPr>
              <a:t> Si elle est effectuée côté serveur, vous recevrez le document déjà transformé</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157</a:t>
            </a:fld>
            <a:endParaRPr lang="fr-FR"/>
          </a:p>
        </p:txBody>
      </p:sp>
      <p:sp>
        <p:nvSpPr>
          <p:cNvPr id="5" name="Rectangle 4"/>
          <p:cNvSpPr/>
          <p:nvPr/>
        </p:nvSpPr>
        <p:spPr>
          <a:xfrm>
            <a:off x="1115616" y="3429000"/>
            <a:ext cx="705678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xml</a:t>
            </a:r>
            <a:r>
              <a:rPr lang="fr-FR" sz="2000" dirty="0">
                <a:solidFill>
                  <a:srgbClr val="00B050"/>
                </a:solidFill>
                <a:ea typeface="MS Mincho" pitchFamily="49" charset="-128"/>
              </a:rPr>
              <a:t>-</a:t>
            </a:r>
            <a:r>
              <a:rPr lang="fr-FR" sz="2000" dirty="0" err="1">
                <a:solidFill>
                  <a:srgbClr val="00B050"/>
                </a:solidFill>
                <a:ea typeface="MS Mincho" pitchFamily="49" charset="-128"/>
              </a:rPr>
              <a:t>stylesheet</a:t>
            </a:r>
            <a:r>
              <a:rPr lang="fr-FR" sz="2000" dirty="0">
                <a:solidFill>
                  <a:srgbClr val="00B050"/>
                </a:solidFill>
                <a:ea typeface="MS Mincho" pitchFamily="49" charset="-128"/>
              </a:rPr>
              <a:t> </a:t>
            </a:r>
            <a:r>
              <a:rPr lang="fr-FR" sz="2000" dirty="0" err="1">
                <a:solidFill>
                  <a:srgbClr val="00B050"/>
                </a:solidFill>
                <a:ea typeface="MS Mincho" pitchFamily="49" charset="-128"/>
              </a:rPr>
              <a:t>href</a:t>
            </a:r>
            <a:r>
              <a:rPr lang="fr-FR" sz="2000" dirty="0">
                <a:solidFill>
                  <a:srgbClr val="00B050"/>
                </a:solidFill>
                <a:ea typeface="MS Mincho" pitchFamily="49" charset="-128"/>
              </a:rPr>
              <a:t>="personnes.xsl" type="</a:t>
            </a:r>
            <a:r>
              <a:rPr lang="fr-FR" sz="2000" dirty="0" err="1">
                <a:solidFill>
                  <a:srgbClr val="00B050"/>
                </a:solidFill>
                <a:ea typeface="MS Mincho" pitchFamily="49" charset="-128"/>
              </a:rPr>
              <a:t>text</a:t>
            </a:r>
            <a:r>
              <a:rPr lang="fr-FR" sz="2000" dirty="0">
                <a:solidFill>
                  <a:srgbClr val="00B050"/>
                </a:solidFill>
                <a:ea typeface="MS Mincho" pitchFamily="49" charset="-128"/>
              </a:rPr>
              <a:t>/</a:t>
            </a:r>
            <a:r>
              <a:rPr lang="fr-FR" sz="2000" dirty="0" err="1">
                <a:solidFill>
                  <a:srgbClr val="00B050"/>
                </a:solidFill>
                <a:ea typeface="MS Mincho" pitchFamily="49" charset="-128"/>
              </a:rPr>
              <a:t>xsl</a:t>
            </a:r>
            <a:r>
              <a:rPr lang="fr-FR" sz="2000" dirty="0">
                <a:solidFill>
                  <a:srgbClr val="00B050"/>
                </a:solidFill>
                <a:ea typeface="MS Mincho" pitchFamily="49" charset="-128"/>
              </a:rPr>
              <a:t>"?&gt;</a:t>
            </a:r>
            <a:r>
              <a:rPr lang="fr-FR" sz="2000" dirty="0">
                <a:ea typeface="MS Mincho" pitchFamily="49" charset="-128"/>
              </a:rPr>
              <a:t>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p:cNvSpPr>
            <a:spLocks noGrp="1" noChangeArrowheads="1"/>
          </p:cNvSpPr>
          <p:nvPr>
            <p:ph type="title"/>
          </p:nvPr>
        </p:nvSpPr>
        <p:spPr/>
        <p:txBody>
          <a:bodyPr>
            <a:normAutofit/>
          </a:bodyPr>
          <a:lstStyle/>
          <a:p>
            <a:r>
              <a:rPr lang="fr-FR" dirty="0" err="1"/>
              <a:t>namespace</a:t>
            </a:r>
            <a:r>
              <a:rPr lang="fr-FR" dirty="0"/>
              <a:t> &amp; préfixe XSL</a:t>
            </a:r>
          </a:p>
        </p:txBody>
      </p:sp>
      <p:sp>
        <p:nvSpPr>
          <p:cNvPr id="144388"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Utilisation des </a:t>
            </a:r>
            <a:r>
              <a:rPr lang="fr-FR" dirty="0" err="1">
                <a:ea typeface="MS Mincho" pitchFamily="49" charset="-128"/>
              </a:rPr>
              <a:t>namespaces</a:t>
            </a:r>
            <a:endParaRPr lang="fr-FR" dirty="0">
              <a:ea typeface="MS Mincho" pitchFamily="49" charset="-128"/>
            </a:endParaRPr>
          </a:p>
          <a:p>
            <a:pPr lvl="1" eaLnBrk="1" hangingPunct="1"/>
            <a:r>
              <a:rPr lang="fr-FR" dirty="0">
                <a:ea typeface="MS Mincho" pitchFamily="49" charset="-128"/>
              </a:rPr>
              <a:t> Le document XSL qui est un doc XML commence par une déclaration XML, ex:</a:t>
            </a: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Puis, pour distinguer les commandes XSL des autres contenus, on préfixe les mots réservés XSL par un </a:t>
            </a:r>
            <a:r>
              <a:rPr lang="fr-FR" dirty="0" err="1">
                <a:ea typeface="MS Mincho" pitchFamily="49" charset="-128"/>
              </a:rPr>
              <a:t>namespace</a:t>
            </a:r>
            <a:r>
              <a:rPr lang="fr-FR" dirty="0">
                <a:ea typeface="MS Mincho" pitchFamily="49" charset="-128"/>
              </a:rPr>
              <a:t> déclaré (souvent </a:t>
            </a:r>
            <a:r>
              <a:rPr lang="fr-FR" dirty="0" err="1">
                <a:ea typeface="MS Mincho" pitchFamily="49" charset="-128"/>
              </a:rPr>
              <a:t>xsl</a:t>
            </a:r>
            <a:r>
              <a:rPr lang="fr-FR" dirty="0">
                <a:ea typeface="MS Mincho" pitchFamily="49" charset="-128"/>
              </a:rPr>
              <a:t>), ex :</a:t>
            </a:r>
          </a:p>
          <a:p>
            <a:pPr lvl="2" eaLnBrk="1" hangingPunct="1">
              <a:buNone/>
            </a:pPr>
            <a:endParaRPr lang="fr-FR" dirty="0">
              <a:solidFill>
                <a:srgbClr val="00B050"/>
              </a:solidFill>
              <a:ea typeface="MS Mincho" pitchFamily="49" charset="-128"/>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endParaRPr lang="fr-FR" dirty="0">
              <a:solidFill>
                <a:srgbClr val="00B050"/>
              </a:solidFill>
              <a:ea typeface="MS Mincho" pitchFamily="49" charset="-128"/>
              <a:sym typeface="Wingdings" pitchFamily="2" charset="2"/>
            </a:endParaRPr>
          </a:p>
          <a:p>
            <a:pPr lvl="2" eaLnBrk="1" hangingPunct="1">
              <a:buNone/>
            </a:pPr>
            <a:r>
              <a:rPr lang="fr-FR" dirty="0">
                <a:sym typeface="Wingdings" pitchFamily="2" charset="2"/>
              </a:rPr>
              <a:t> </a:t>
            </a:r>
            <a:r>
              <a:rPr lang="fr-FR" dirty="0"/>
              <a:t>« &lt;</a:t>
            </a:r>
            <a:r>
              <a:rPr lang="fr-FR" dirty="0" err="1"/>
              <a:t>xsl:if</a:t>
            </a:r>
            <a:r>
              <a:rPr lang="fr-FR" dirty="0"/>
              <a:t> test="position()=last()"&gt; »   (« </a:t>
            </a:r>
            <a:r>
              <a:rPr lang="fr-FR" dirty="0" err="1"/>
              <a:t>xsl:transform</a:t>
            </a:r>
            <a:r>
              <a:rPr lang="fr-FR" dirty="0"/>
              <a:t> » </a:t>
            </a:r>
            <a:r>
              <a:rPr lang="fr-FR" dirty="0" err="1"/>
              <a:t>eq</a:t>
            </a:r>
            <a:r>
              <a:rPr lang="fr-FR" dirty="0"/>
              <a:t>. « </a:t>
            </a:r>
            <a:r>
              <a:rPr lang="fr-FR" dirty="0" err="1"/>
              <a:t>xsl:stylesheet</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158</a:t>
            </a:fld>
            <a:endParaRPr lang="fr-FR"/>
          </a:p>
        </p:txBody>
      </p:sp>
      <p:sp>
        <p:nvSpPr>
          <p:cNvPr id="5" name="Rectangle 4"/>
          <p:cNvSpPr/>
          <p:nvPr/>
        </p:nvSpPr>
        <p:spPr>
          <a:xfrm>
            <a:off x="1714480" y="2786058"/>
            <a:ext cx="5814392"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 &lt;?</a:t>
            </a:r>
            <a:r>
              <a:rPr lang="fr-FR" sz="2000" dirty="0" err="1">
                <a:solidFill>
                  <a:srgbClr val="00B050"/>
                </a:solidFill>
                <a:ea typeface="MS Mincho" pitchFamily="49" charset="-128"/>
              </a:rPr>
              <a:t>xml</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encoding</a:t>
            </a:r>
            <a:r>
              <a:rPr lang="fr-FR" sz="2000" dirty="0">
                <a:solidFill>
                  <a:srgbClr val="00B050"/>
                </a:solidFill>
                <a:ea typeface="MS Mincho" pitchFamily="49" charset="-128"/>
              </a:rPr>
              <a:t>="ISO-8859-1"?&gt;</a:t>
            </a:r>
          </a:p>
        </p:txBody>
      </p:sp>
      <p:sp>
        <p:nvSpPr>
          <p:cNvPr id="7" name="Rectangle 6"/>
          <p:cNvSpPr/>
          <p:nvPr/>
        </p:nvSpPr>
        <p:spPr>
          <a:xfrm>
            <a:off x="1763688" y="4643446"/>
            <a:ext cx="5616624" cy="70788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sz="2000" dirty="0">
                <a:solidFill>
                  <a:srgbClr val="00B050"/>
                </a:solidFill>
                <a:ea typeface="MS Mincho" pitchFamily="49" charset="-128"/>
              </a:rPr>
              <a:t>&lt;</a:t>
            </a:r>
            <a:r>
              <a:rPr lang="fr-FR" sz="2000" dirty="0" err="1">
                <a:solidFill>
                  <a:srgbClr val="00B050"/>
                </a:solidFill>
                <a:ea typeface="MS Mincho" pitchFamily="49" charset="-128"/>
              </a:rPr>
              <a:t>xsl:stylesheet</a:t>
            </a:r>
            <a:r>
              <a:rPr lang="fr-FR" sz="2000" dirty="0">
                <a:solidFill>
                  <a:srgbClr val="00B050"/>
                </a:solidFill>
                <a:ea typeface="MS Mincho" pitchFamily="49" charset="-128"/>
              </a:rPr>
              <a:t> version="1.0" </a:t>
            </a:r>
            <a:r>
              <a:rPr lang="fr-FR" sz="2000" dirty="0" err="1">
                <a:solidFill>
                  <a:srgbClr val="00B050"/>
                </a:solidFill>
                <a:ea typeface="MS Mincho" pitchFamily="49" charset="-128"/>
              </a:rPr>
              <a:t>xmlns:xsl</a:t>
            </a:r>
            <a:r>
              <a:rPr lang="fr-FR" sz="2000" dirty="0">
                <a:solidFill>
                  <a:srgbClr val="00B050"/>
                </a:solidFill>
                <a:ea typeface="MS Mincho" pitchFamily="49" charset="-128"/>
              </a:rPr>
              <a:t>="…w3.org/1999/XSL/</a:t>
            </a:r>
            <a:r>
              <a:rPr lang="fr-FR" sz="2000" dirty="0" err="1">
                <a:solidFill>
                  <a:srgbClr val="00B050"/>
                </a:solidFill>
                <a:ea typeface="MS Mincho" pitchFamily="49" charset="-128"/>
              </a:rPr>
              <a:t>Transform</a:t>
            </a:r>
            <a:r>
              <a:rPr lang="fr-FR" sz="2000" dirty="0">
                <a:solidFill>
                  <a:srgbClr val="00B050"/>
                </a:solidFill>
                <a:ea typeface="MS Mincho" pitchFamily="49" charset="-128"/>
              </a:rPr>
              <a:t>"&gt;</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p:cNvSpPr>
            <a:spLocks noGrp="1" noChangeArrowheads="1"/>
          </p:cNvSpPr>
          <p:nvPr>
            <p:ph type="title"/>
          </p:nvPr>
        </p:nvSpPr>
        <p:spPr/>
        <p:txBody>
          <a:bodyPr>
            <a:normAutofit fontScale="90000"/>
          </a:bodyPr>
          <a:lstStyle/>
          <a:p>
            <a:r>
              <a:rPr lang="fr-FR" dirty="0"/>
              <a:t>Templates </a:t>
            </a:r>
            <a:r>
              <a:rPr lang="fr-FR" dirty="0" err="1"/>
              <a:t>xsl</a:t>
            </a:r>
            <a:br>
              <a:rPr lang="fr-FR" dirty="0"/>
            </a:br>
            <a:r>
              <a:rPr lang="fr-FR" dirty="0" err="1"/>
              <a:t>name</a:t>
            </a:r>
            <a:r>
              <a:rPr lang="fr-FR" dirty="0"/>
              <a:t>, match, …</a:t>
            </a:r>
          </a:p>
        </p:txBody>
      </p:sp>
      <p:sp>
        <p:nvSpPr>
          <p:cNvPr id="145412"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Template</a:t>
            </a:r>
          </a:p>
          <a:p>
            <a:pPr lvl="1" eaLnBrk="1" hangingPunct="1"/>
            <a:r>
              <a:rPr lang="fr-FR" dirty="0">
                <a:ea typeface="MS Mincho" pitchFamily="49" charset="-128"/>
              </a:rPr>
              <a:t> La balise template définit le modèle du document utilisé pour construire la page ou un de ses éléments et match indique la cible à l’aide d’une expression XPath</a:t>
            </a:r>
          </a:p>
          <a:p>
            <a:pPr lvl="5"/>
            <a:r>
              <a:rPr lang="fr-FR" b="1" i="1" dirty="0">
                <a:solidFill>
                  <a:srgbClr val="C00000"/>
                </a:solidFill>
                <a:ea typeface="MS Mincho" pitchFamily="49" charset="-128"/>
              </a:rPr>
              <a:t> &lt;</a:t>
            </a:r>
            <a:r>
              <a:rPr lang="fr-FR" b="1" i="1" dirty="0" err="1">
                <a:solidFill>
                  <a:srgbClr val="C00000"/>
                </a:solidFill>
                <a:ea typeface="MS Mincho" pitchFamily="49" charset="-128"/>
              </a:rPr>
              <a:t>xsl:template</a:t>
            </a:r>
            <a:r>
              <a:rPr lang="fr-FR" b="1" i="1" dirty="0">
                <a:solidFill>
                  <a:srgbClr val="C00000"/>
                </a:solidFill>
                <a:ea typeface="MS Mincho" pitchFamily="49" charset="-128"/>
              </a:rPr>
              <a:t> match="/"&gt;</a:t>
            </a:r>
          </a:p>
          <a:p>
            <a:pPr lvl="2" eaLnBrk="1" hangingPunct="1"/>
            <a:r>
              <a:rPr lang="fr-FR" dirty="0">
                <a:ea typeface="MS Mincho" pitchFamily="49" charset="-128"/>
              </a:rPr>
              <a:t> on peut appeler un template particulier avec</a:t>
            </a:r>
          </a:p>
          <a:p>
            <a:pPr lvl="5"/>
            <a:r>
              <a:rPr lang="fr-FR" dirty="0">
                <a:solidFill>
                  <a:schemeClr val="accent3">
                    <a:lumMod val="60000"/>
                    <a:lumOff val="40000"/>
                  </a:schemeClr>
                </a:solidFill>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select="node" /&gt;</a:t>
            </a:r>
          </a:p>
          <a:p>
            <a:pPr lvl="2"/>
            <a:r>
              <a:rPr lang="fr-FR" dirty="0">
                <a:ea typeface="MS Mincho" pitchFamily="49" charset="-128"/>
              </a:rPr>
              <a:t> ou tous les templates dans l’ordre de parcours</a:t>
            </a:r>
          </a:p>
          <a:p>
            <a:pPr lvl="5"/>
            <a:r>
              <a:rPr lang="fr-FR" b="1" i="1" dirty="0">
                <a:solidFill>
                  <a:srgbClr val="C00000"/>
                </a:solidFill>
                <a:ea typeface="MS Mincho" pitchFamily="49" charset="-128"/>
              </a:rPr>
              <a:t>&lt;</a:t>
            </a:r>
            <a:r>
              <a:rPr lang="fr-FR" b="1" i="1" dirty="0" err="1">
                <a:solidFill>
                  <a:srgbClr val="C00000"/>
                </a:solidFill>
                <a:ea typeface="MS Mincho" pitchFamily="49" charset="-128"/>
              </a:rPr>
              <a:t>apply</a:t>
            </a:r>
            <a:r>
              <a:rPr lang="fr-FR" b="1" i="1" dirty="0">
                <a:solidFill>
                  <a:srgbClr val="C00000"/>
                </a:solidFill>
                <a:ea typeface="MS Mincho" pitchFamily="49" charset="-128"/>
              </a:rPr>
              <a:t>-</a:t>
            </a:r>
            <a:r>
              <a:rPr lang="fr-FR" b="1" i="1" dirty="0" err="1">
                <a:solidFill>
                  <a:srgbClr val="C00000"/>
                </a:solidFill>
                <a:ea typeface="MS Mincho" pitchFamily="49" charset="-128"/>
              </a:rPr>
              <a:t>templates</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aussi créer et appeler explicitement un template nommé</a:t>
            </a:r>
          </a:p>
          <a:p>
            <a:pPr lvl="1" eaLnBrk="1" hangingPunct="1">
              <a:buNone/>
            </a:pPr>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159</a:t>
            </a:fld>
            <a:endParaRPr lang="fr-FR"/>
          </a:p>
        </p:txBody>
      </p:sp>
      <p:sp>
        <p:nvSpPr>
          <p:cNvPr id="5" name="Rectangle 4"/>
          <p:cNvSpPr/>
          <p:nvPr/>
        </p:nvSpPr>
        <p:spPr>
          <a:xfrm>
            <a:off x="1571604" y="5783065"/>
            <a:ext cx="6318448"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2"/>
            <a:r>
              <a:rPr lang="fr-FR" i="1" dirty="0">
                <a:ea typeface="MS Mincho" pitchFamily="49" charset="-128"/>
              </a:rPr>
              <a:t>&lt;</a:t>
            </a:r>
            <a:r>
              <a:rPr lang="fr-FR" b="1" i="1" dirty="0" err="1">
                <a:ea typeface="MS Mincho" pitchFamily="49" charset="-128"/>
              </a:rPr>
              <a:t>xsl:template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"&gt; </a:t>
            </a:r>
          </a:p>
          <a:p>
            <a:pPr marL="95250" lvl="2"/>
            <a:r>
              <a:rPr lang="fr-FR" i="1" dirty="0">
                <a:ea typeface="MS Mincho" pitchFamily="49" charset="-128"/>
              </a:rPr>
              <a:t> &lt;</a:t>
            </a:r>
            <a:r>
              <a:rPr lang="fr-FR" b="1" i="1" dirty="0" err="1">
                <a:ea typeface="MS Mincho" pitchFamily="49" charset="-128"/>
              </a:rPr>
              <a:t>xsl:call-template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nom_du_template</a:t>
            </a:r>
            <a:r>
              <a:rPr lang="fr-FR" i="1" dirty="0">
                <a:ea typeface="MS Mincho" pitchFamily="49" charset="-128"/>
              </a:rPr>
              <a:t>" /&gt;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AutoShape 2"/>
          <p:cNvSpPr>
            <a:spLocks noGrp="1" noChangeArrowheads="1"/>
          </p:cNvSpPr>
          <p:nvPr>
            <p:ph type="title"/>
          </p:nvPr>
        </p:nvSpPr>
        <p:spPr/>
        <p:txBody>
          <a:bodyPr>
            <a:normAutofit/>
          </a:bodyPr>
          <a:lstStyle/>
          <a:p>
            <a:r>
              <a:rPr lang="fr-FR" dirty="0"/>
              <a:t>XML et pages Web classiques</a:t>
            </a:r>
          </a:p>
        </p:txBody>
      </p:sp>
      <p:sp>
        <p:nvSpPr>
          <p:cNvPr id="20484" name="Rectangle 3"/>
          <p:cNvSpPr>
            <a:spLocks noGrp="1" noChangeArrowheads="1"/>
          </p:cNvSpPr>
          <p:nvPr>
            <p:ph idx="1"/>
          </p:nvPr>
        </p:nvSpPr>
        <p:spPr/>
        <p:txBody>
          <a:bodyPr>
            <a:normAutofit fontScale="70000" lnSpcReduction="20000"/>
          </a:bodyPr>
          <a:lstStyle/>
          <a:p>
            <a:pPr eaLnBrk="1" hangingPunct="1"/>
            <a:r>
              <a:rPr lang="fr-FR" dirty="0"/>
              <a:t>HTML vs XHTML</a:t>
            </a:r>
          </a:p>
          <a:p>
            <a:pPr lvl="1" eaLnBrk="1" hangingPunct="1"/>
            <a:r>
              <a:rPr lang="fr-FR" dirty="0"/>
              <a:t> Rappels : HTML langage à balises peu structuré (ex: croisées ou vides) </a:t>
            </a:r>
          </a:p>
          <a:p>
            <a:pPr lvl="1" eaLnBrk="1" hangingPunct="1"/>
            <a:r>
              <a:rPr lang="fr-FR" dirty="0"/>
              <a:t> Norme HTML4 pour faire le ménage entre autres au niveau sémantique </a:t>
            </a:r>
          </a:p>
          <a:p>
            <a:pPr lvl="2" eaLnBrk="1" hangingPunct="1"/>
            <a:r>
              <a:rPr lang="fr-FR" dirty="0"/>
              <a:t> le fond, la forme et l'interactivité sont séparés</a:t>
            </a:r>
          </a:p>
          <a:p>
            <a:pPr lvl="2" eaLnBrk="1" hangingPunct="1"/>
            <a:r>
              <a:rPr lang="fr-FR" dirty="0"/>
              <a:t> les .</a:t>
            </a:r>
            <a:r>
              <a:rPr lang="fr-FR" dirty="0" err="1"/>
              <a:t>css</a:t>
            </a:r>
            <a:r>
              <a:rPr lang="fr-FR" dirty="0"/>
              <a:t> et les fichiers .</a:t>
            </a:r>
            <a:r>
              <a:rPr lang="fr-FR" dirty="0" err="1"/>
              <a:t>js</a:t>
            </a:r>
            <a:r>
              <a:rPr lang="fr-FR" dirty="0"/>
              <a:t> doivent se trouver dans des fichiers séparés</a:t>
            </a:r>
            <a:br>
              <a:rPr lang="fr-FR" dirty="0"/>
            </a:br>
            <a:r>
              <a:rPr lang="fr-FR" dirty="0"/>
              <a:t> </a:t>
            </a:r>
            <a:r>
              <a:rPr lang="fr-FR" dirty="0">
                <a:sym typeface="Wingdings" pitchFamily="2" charset="2"/>
              </a:rPr>
              <a:t> </a:t>
            </a:r>
            <a:r>
              <a:rPr lang="fr-FR" dirty="0"/>
              <a:t>gain de productivité à la création, lors de l'entretien et de BP à l'utilisation</a:t>
            </a:r>
          </a:p>
          <a:p>
            <a:pPr lvl="2" eaLnBrk="1" hangingPunct="1"/>
            <a:r>
              <a:rPr lang="fr-FR" dirty="0"/>
              <a:t>  Les balises de mise en forme sont proscrites, ex : &lt;b&gt; et &lt;i&gt; remplacées par &lt;</a:t>
            </a:r>
            <a:r>
              <a:rPr lang="fr-FR" dirty="0" err="1"/>
              <a:t>strong</a:t>
            </a:r>
            <a:r>
              <a:rPr lang="fr-FR" dirty="0"/>
              <a:t>&gt; et &lt;</a:t>
            </a:r>
            <a:r>
              <a:rPr lang="fr-FR" dirty="0" err="1"/>
              <a:t>em</a:t>
            </a:r>
            <a:r>
              <a:rPr lang="fr-FR" dirty="0"/>
              <a:t>&gt;</a:t>
            </a:r>
          </a:p>
          <a:p>
            <a:pPr lvl="2" eaLnBrk="1" hangingPunct="1"/>
            <a:endParaRPr lang="fr-FR" dirty="0"/>
          </a:p>
          <a:p>
            <a:pPr lvl="1" eaLnBrk="1" hangingPunct="1"/>
            <a:r>
              <a:rPr lang="fr-FR" dirty="0"/>
              <a:t> XHTML extension de HTML4 basée sur XML</a:t>
            </a:r>
          </a:p>
          <a:p>
            <a:pPr lvl="1" eaLnBrk="1" hangingPunct="1"/>
            <a:r>
              <a:rPr lang="fr-FR" dirty="0"/>
              <a:t> But W3C : Web + dynamique. HTML =  </a:t>
            </a:r>
            <a:r>
              <a:rPr lang="fr-FR" dirty="0" err="1"/>
              <a:t>static</a:t>
            </a:r>
            <a:r>
              <a:rPr lang="fr-FR" dirty="0"/>
              <a:t> est un frein</a:t>
            </a:r>
          </a:p>
          <a:p>
            <a:pPr lvl="1" eaLnBrk="1" hangingPunct="1"/>
            <a:r>
              <a:rPr lang="fr-FR" dirty="0"/>
              <a:t> XHTML </a:t>
            </a:r>
            <a:r>
              <a:rPr lang="fr-FR" dirty="0">
                <a:sym typeface="Wingdings" pitchFamily="2" charset="2"/>
              </a:rPr>
              <a:t> </a:t>
            </a:r>
            <a:r>
              <a:rPr lang="fr-FR" dirty="0"/>
              <a:t>traitements automatiques (langage naturel vs automatique)</a:t>
            </a:r>
          </a:p>
          <a:p>
            <a:pPr lvl="1" eaLnBrk="1" hangingPunct="1"/>
            <a:r>
              <a:rPr lang="fr-FR" dirty="0"/>
              <a:t> XHTML 1.0 </a:t>
            </a:r>
            <a:r>
              <a:rPr lang="fr-FR" dirty="0">
                <a:sym typeface="Wingdings" pitchFamily="2" charset="2"/>
              </a:rPr>
              <a:t> </a:t>
            </a:r>
            <a:r>
              <a:rPr lang="fr-FR" dirty="0"/>
              <a:t>+ de restrictions sur la forme, la casse (case </a:t>
            </a:r>
            <a:r>
              <a:rPr lang="fr-FR" dirty="0" err="1"/>
              <a:t>sensitivity</a:t>
            </a:r>
            <a:r>
              <a:rPr lang="fr-FR" dirty="0"/>
              <a:t> &amp; minuscules) sur couples variable=valeur et références aux règles (DTD)</a:t>
            </a:r>
          </a:p>
          <a:p>
            <a:pPr lvl="1" eaLnBrk="1" hangingPunct="1"/>
            <a:r>
              <a:rPr lang="fr-FR" dirty="0"/>
              <a:t> Navigateurs pas compatibles XHTML1.0 (cf. MSIE 7)</a:t>
            </a:r>
          </a:p>
          <a:p>
            <a:pPr lvl="1" eaLnBrk="1" hangingPunct="1"/>
            <a:r>
              <a:rPr lang="fr-FR" dirty="0"/>
              <a:t> W3C recommande XHTML1.1/1.0 et HTML 4.01 plutôt que [X]HTML5.0</a:t>
            </a:r>
          </a:p>
        </p:txBody>
      </p:sp>
      <p:sp>
        <p:nvSpPr>
          <p:cNvPr id="8" name="Rectangle 13"/>
          <p:cNvSpPr>
            <a:spLocks noGrp="1" noChangeArrowheads="1"/>
          </p:cNvSpPr>
          <p:nvPr>
            <p:ph type="sldNum" sz="quarter" idx="12"/>
          </p:nvPr>
        </p:nvSpPr>
        <p:spPr>
          <a:noFill/>
        </p:spPr>
        <p:txBody>
          <a:bodyPr>
            <a:normAutofit/>
          </a:bodyPr>
          <a:lstStyle/>
          <a:p>
            <a:fld id="{D0E731D8-F5EB-4F9B-86C1-C3C0F6B5B5FB}" type="slidenum">
              <a:rPr lang="fr-FR" smtClean="0"/>
              <a:pPr/>
              <a:t>16</a:t>
            </a:fld>
            <a:endParaRPr lang="fr-FR"/>
          </a:p>
        </p:txBody>
      </p:sp>
      <p:sp>
        <p:nvSpPr>
          <p:cNvPr id="20482" name="Rectangle 13"/>
          <p:cNvSpPr>
            <a:spLocks noGrp="1" noChangeArrowheads="1"/>
          </p:cNvSpPr>
          <p:nvPr>
            <p:ph type="sldNum" sz="quarter" idx="4294967295"/>
          </p:nvPr>
        </p:nvSpPr>
        <p:spPr>
          <a:xfrm>
            <a:off x="0" y="6362700"/>
            <a:ext cx="762000" cy="488950"/>
          </a:xfrm>
          <a:prstGeom prst="rect">
            <a:avLst/>
          </a:prstGeom>
          <a:noFill/>
        </p:spPr>
        <p:txBody>
          <a:bodyPr/>
          <a:lstStyle/>
          <a:p>
            <a:fld id="{43C8CFCB-A0B5-47B2-941F-17A49566D0A5}" type="slidenum">
              <a:rPr lang="fr-FR" smtClean="0"/>
              <a:pPr/>
              <a:t>16</a:t>
            </a:fld>
            <a:endParaRPr lang="fr-F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p:cNvSpPr>
            <a:spLocks noGrp="1" noChangeArrowheads="1"/>
          </p:cNvSpPr>
          <p:nvPr>
            <p:ph type="title"/>
          </p:nvPr>
        </p:nvSpPr>
        <p:spPr/>
        <p:txBody>
          <a:bodyPr>
            <a:normAutofit/>
          </a:bodyPr>
          <a:lstStyle/>
          <a:p>
            <a:r>
              <a:rPr lang="fr-FR" dirty="0"/>
              <a:t>Variables globales &amp; constantes</a:t>
            </a:r>
          </a:p>
        </p:txBody>
      </p:sp>
      <p:sp>
        <p:nvSpPr>
          <p:cNvPr id="146436" name="Rectangle 3"/>
          <p:cNvSpPr>
            <a:spLocks noGrp="1" noChangeArrowheads="1"/>
          </p:cNvSpPr>
          <p:nvPr>
            <p:ph idx="1"/>
          </p:nvPr>
        </p:nvSpPr>
        <p:spPr/>
        <p:txBody>
          <a:bodyPr>
            <a:normAutofit fontScale="92500" lnSpcReduction="20000"/>
          </a:bodyPr>
          <a:lstStyle/>
          <a:p>
            <a:pPr eaLnBrk="1" hangingPunct="1"/>
            <a:r>
              <a:rPr lang="fr-FR" dirty="0">
                <a:ea typeface="MS Mincho" pitchFamily="49" charset="-128"/>
              </a:rPr>
              <a:t>Utilisation de constantes et variables globales</a:t>
            </a:r>
          </a:p>
          <a:p>
            <a:pPr lvl="1" eaLnBrk="1" hangingPunct="1"/>
            <a:endParaRPr lang="fr-FR" dirty="0">
              <a:ea typeface="MS Mincho" pitchFamily="49" charset="-128"/>
            </a:endParaRPr>
          </a:p>
          <a:p>
            <a:pPr lvl="1" eaLnBrk="1" hangingPunct="1"/>
            <a:r>
              <a:rPr lang="fr-FR" dirty="0">
                <a:ea typeface="MS Mincho" pitchFamily="49" charset="-128"/>
              </a:rPr>
              <a:t> On peut définir et utiliser des paramètres globaux</a:t>
            </a:r>
          </a:p>
          <a:p>
            <a:pPr lvl="2" eaLnBrk="1" hangingPunct="1"/>
            <a:r>
              <a:rPr lang="fr-FR" dirty="0">
                <a:ea typeface="MS Mincho" pitchFamily="49" charset="-128"/>
              </a:rPr>
              <a:t> Pour définir un paramètre, on utilise &lt;param&gt;, ex :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r>
              <a:rPr lang="fr-FR" dirty="0">
                <a:ea typeface="MS Mincho" pitchFamily="49" charset="-128"/>
              </a:rPr>
              <a:t> Pour l'utiliser on le préfixe d'un $, ex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a:r>
              <a:rPr lang="fr-FR" dirty="0">
                <a:ea typeface="MS Mincho" pitchFamily="49" charset="-128"/>
              </a:rPr>
              <a:t>Les paramètres sont des variables globales qui, une fois instanciées ne peuvent pas être modifiées, sauf dans le cas d’un appel récursif ou plusieurs instances du template seront créer avec les mêmes nom de param</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160</a:t>
            </a:fld>
            <a:endParaRPr lang="fr-FR"/>
          </a:p>
        </p:txBody>
      </p:sp>
      <p:sp>
        <p:nvSpPr>
          <p:cNvPr id="5" name="Rectangle 4"/>
          <p:cNvSpPr/>
          <p:nvPr/>
        </p:nvSpPr>
        <p:spPr>
          <a:xfrm>
            <a:off x="2286000" y="2786058"/>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r>
              <a:rPr lang="fr-FR" i="1" dirty="0">
                <a:solidFill>
                  <a:schemeClr val="tx1"/>
                </a:solidFill>
                <a:ea typeface="MS Mincho" pitchFamily="49" charset="-128"/>
              </a:rPr>
              <a:t>&lt;</a:t>
            </a:r>
            <a:r>
              <a:rPr lang="fr-FR" b="1" i="1" dirty="0" err="1">
                <a:solidFill>
                  <a:schemeClr val="tx1"/>
                </a:solidFill>
                <a:ea typeface="MS Mincho" pitchFamily="49" charset="-128"/>
              </a:rPr>
              <a:t>xsl:param</a:t>
            </a:r>
            <a:r>
              <a:rPr lang="fr-FR" i="1" dirty="0">
                <a:solidFill>
                  <a:schemeClr val="tx1"/>
                </a:solidFill>
                <a:ea typeface="MS Mincho" pitchFamily="49" charset="-128"/>
              </a:rPr>
              <a:t> </a:t>
            </a:r>
            <a:r>
              <a:rPr lang="fr-FR" b="1" i="1" dirty="0" err="1">
                <a:solidFill>
                  <a:schemeClr val="tx1"/>
                </a:solidFill>
                <a:ea typeface="MS Mincho" pitchFamily="49" charset="-128"/>
              </a:rPr>
              <a:t>name</a:t>
            </a:r>
            <a:r>
              <a:rPr lang="fr-FR" i="1" dirty="0">
                <a:solidFill>
                  <a:schemeClr val="tx1"/>
                </a:solidFill>
                <a:ea typeface="MS Mincho" pitchFamily="49" charset="-128"/>
              </a:rPr>
              <a:t>="</a:t>
            </a:r>
            <a:r>
              <a:rPr lang="fr-FR" i="1" dirty="0" err="1">
                <a:solidFill>
                  <a:schemeClr val="tx1"/>
                </a:solidFill>
                <a:ea typeface="MS Mincho" pitchFamily="49" charset="-128"/>
              </a:rPr>
              <a:t>node_path_adr</a:t>
            </a:r>
            <a:r>
              <a:rPr lang="fr-FR" i="1" dirty="0">
                <a:solidFill>
                  <a:schemeClr val="tx1"/>
                </a:solidFill>
                <a:ea typeface="MS Mincho" pitchFamily="49" charset="-128"/>
              </a:rPr>
              <a:t>" [</a:t>
            </a:r>
            <a:r>
              <a:rPr lang="fr-FR" b="1" i="1" dirty="0">
                <a:solidFill>
                  <a:schemeClr val="tx1"/>
                </a:solidFill>
                <a:ea typeface="MS Mincho" pitchFamily="49" charset="-128"/>
              </a:rPr>
              <a:t>select</a:t>
            </a:r>
            <a:r>
              <a:rPr lang="fr-FR" i="1" dirty="0">
                <a:solidFill>
                  <a:schemeClr val="tx1"/>
                </a:solidFill>
                <a:ea typeface="MS Mincho" pitchFamily="49" charset="-128"/>
              </a:rPr>
              <a:t>="personne/adresse« ] /&gt;</a:t>
            </a:r>
            <a:endParaRPr lang="fr-FR" dirty="0">
              <a:solidFill>
                <a:schemeClr val="tx1"/>
              </a:solidFill>
            </a:endParaRPr>
          </a:p>
        </p:txBody>
      </p:sp>
      <p:sp>
        <p:nvSpPr>
          <p:cNvPr id="7" name="Rectangle 6"/>
          <p:cNvSpPr/>
          <p:nvPr/>
        </p:nvSpPr>
        <p:spPr>
          <a:xfrm>
            <a:off x="1619672" y="4214818"/>
            <a:ext cx="6264696"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&lt;</a:t>
            </a:r>
            <a:r>
              <a:rPr lang="fr-FR" b="1" i="1" dirty="0" err="1">
                <a:ea typeface="MS Mincho" pitchFamily="49" charset="-128"/>
              </a:rPr>
              <a:t>xsl:apply-templates</a:t>
            </a:r>
            <a:r>
              <a:rPr lang="fr-FR" i="1" dirty="0">
                <a:ea typeface="MS Mincho" pitchFamily="49" charset="-128"/>
              </a:rPr>
              <a:t> </a:t>
            </a:r>
            <a:r>
              <a:rPr lang="fr-FR" b="1" i="1" dirty="0">
                <a:ea typeface="MS Mincho" pitchFamily="49" charset="-128"/>
              </a:rPr>
              <a:t>select</a:t>
            </a:r>
            <a:r>
              <a:rPr lang="fr-FR" i="1" dirty="0">
                <a:ea typeface="MS Mincho" pitchFamily="49" charset="-128"/>
              </a:rPr>
              <a:t>="$ </a:t>
            </a:r>
            <a:r>
              <a:rPr lang="fr-FR" i="1" dirty="0" err="1">
                <a:ea typeface="MS Mincho" pitchFamily="49" charset="-128"/>
              </a:rPr>
              <a:t>node_path_adr</a:t>
            </a:r>
            <a:r>
              <a:rPr lang="fr-FR" i="1" dirty="0">
                <a:ea typeface="MS Mincho" pitchFamily="49" charset="-128"/>
              </a:rPr>
              <a:t> " /&gt;</a:t>
            </a:r>
            <a:endParaRPr lang="fr-FR"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85000" lnSpcReduction="10000"/>
          </a:bodyPr>
          <a:lstStyle/>
          <a:p>
            <a:r>
              <a:rPr lang="fr-FR" dirty="0">
                <a:ea typeface="MS Mincho" pitchFamily="49" charset="-128"/>
              </a:rPr>
              <a:t>Il existe un autre mode de déclaration local (a l’endroit ou l’on en a besoin) </a:t>
            </a:r>
          </a:p>
          <a:p>
            <a:pPr lvl="1">
              <a:buNone/>
            </a:pPr>
            <a:r>
              <a:rPr lang="fr-FR" dirty="0">
                <a:ea typeface="MS Mincho" pitchFamily="49" charset="-128"/>
              </a:rPr>
              <a:t> </a:t>
            </a:r>
          </a:p>
          <a:p>
            <a:pPr lvl="1"/>
            <a:r>
              <a:rPr lang="fr-FR" dirty="0">
                <a:ea typeface="MS Mincho" pitchFamily="49" charset="-128"/>
              </a:rPr>
              <a:t>On peut aussi utiliser &lt;variable&gt;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695514" lvl="2" indent="-246063"/>
            <a:r>
              <a:rPr lang="fr-FR" dirty="0">
                <a:ea typeface="MS Mincho" pitchFamily="49" charset="-128"/>
              </a:rPr>
              <a:t>les variables peuvent être définies localement (ce n'est pas le cas de paramètres sauf dans le cas des templates paramétrés cf. ci-après)</a:t>
            </a:r>
          </a:p>
          <a:p>
            <a:pPr marL="1430338" lvl="1" indent="-246063"/>
            <a:endParaRPr lang="fr-FR" dirty="0">
              <a:ea typeface="MS Mincho" pitchFamily="49" charset="-128"/>
            </a:endParaRP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161</a:t>
            </a:fld>
            <a:endParaRPr lang="fr-FR"/>
          </a:p>
        </p:txBody>
      </p:sp>
      <p:sp>
        <p:nvSpPr>
          <p:cNvPr id="5" name="Rectangle 4"/>
          <p:cNvSpPr/>
          <p:nvPr/>
        </p:nvSpPr>
        <p:spPr>
          <a:xfrm>
            <a:off x="2123728" y="2857496"/>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Variables locales, globales &amp; constantes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Il existe 2 modes de définition </a:t>
            </a:r>
          </a:p>
          <a:p>
            <a:pPr lvl="1">
              <a:buNone/>
            </a:pPr>
            <a:r>
              <a:rPr lang="fr-FR" dirty="0">
                <a:ea typeface="MS Mincho" pitchFamily="49" charset="-128"/>
              </a:rPr>
              <a:t> </a:t>
            </a: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avec  </a:t>
            </a:r>
            <a:r>
              <a:rPr lang="fr-FR" b="1" dirty="0">
                <a:ea typeface="MS Mincho" pitchFamily="49" charset="-128"/>
              </a:rPr>
              <a:t>select</a:t>
            </a:r>
            <a:r>
              <a:rPr lang="fr-FR" dirty="0">
                <a:ea typeface="MS Mincho" pitchFamily="49" charset="-128"/>
              </a:rPr>
              <a:t>="</a:t>
            </a:r>
            <a:r>
              <a:rPr lang="fr-FR" i="1" dirty="0" err="1">
                <a:ea typeface="MS Mincho" pitchFamily="49" charset="-128"/>
              </a:rPr>
              <a:t>XpathExprssion</a:t>
            </a:r>
            <a:r>
              <a:rPr lang="fr-FR" dirty="0">
                <a:ea typeface="MS Mincho" pitchFamily="49" charset="-128"/>
              </a:rPr>
              <a:t>"</a:t>
            </a: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&lt;</a:t>
            </a:r>
            <a:r>
              <a:rPr lang="fr-FR" dirty="0" err="1">
                <a:ea typeface="MS Mincho" pitchFamily="49" charset="-128"/>
              </a:rPr>
              <a:t>xsl:variable</a:t>
            </a:r>
            <a:r>
              <a:rPr lang="fr-FR" dirty="0">
                <a:ea typeface="MS Mincho" pitchFamily="49" charset="-128"/>
              </a:rPr>
              <a:t>&gt; </a:t>
            </a:r>
            <a:r>
              <a:rPr lang="fr-FR" b="1" dirty="0">
                <a:ea typeface="MS Mincho" pitchFamily="49" charset="-128"/>
              </a:rPr>
              <a:t>sans*</a:t>
            </a:r>
            <a:r>
              <a:rPr lang="fr-FR" dirty="0">
                <a:ea typeface="MS Mincho" pitchFamily="49" charset="-128"/>
              </a:rPr>
              <a:t> select=""</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marL="1030288" indent="-246063"/>
            <a:endParaRPr lang="fr-FR" dirty="0">
              <a:ea typeface="MS Mincho" pitchFamily="49" charset="-128"/>
            </a:endParaRPr>
          </a:p>
          <a:p>
            <a:pPr marL="1137730" indent="-246063">
              <a:buNone/>
            </a:pPr>
            <a:r>
              <a:rPr lang="fr-FR" dirty="0">
                <a:ea typeface="MS Mincho" pitchFamily="49" charset="-128"/>
              </a:rPr>
              <a:t>	      </a:t>
            </a:r>
          </a:p>
          <a:p>
            <a:pPr marL="1137730" indent="-246063">
              <a:buNone/>
            </a:pPr>
            <a:r>
              <a:rPr lang="fr-FR" dirty="0">
                <a:ea typeface="MS Mincho" pitchFamily="49" charset="-128"/>
              </a:rPr>
              <a:t>	 Les types variable et </a:t>
            </a:r>
            <a:r>
              <a:rPr lang="fr-FR" dirty="0" err="1">
                <a:ea typeface="MS Mincho" pitchFamily="49" charset="-128"/>
              </a:rPr>
              <a:t>param</a:t>
            </a:r>
            <a:r>
              <a:rPr lang="fr-FR" dirty="0">
                <a:ea typeface="MS Mincho" pitchFamily="49" charset="-128"/>
              </a:rPr>
              <a:t> sont des 			 		</a:t>
            </a:r>
            <a:r>
              <a:rPr lang="fr-FR" b="1" dirty="0">
                <a:ea typeface="MS Mincho" pitchFamily="49" charset="-128"/>
              </a:rPr>
              <a:t>constantes</a:t>
            </a:r>
          </a:p>
          <a:p>
            <a:pPr marL="1137730" indent="-246063">
              <a:buNone/>
            </a:pPr>
            <a:r>
              <a:rPr lang="fr-FR" dirty="0">
                <a:ea typeface="MS Mincho" pitchFamily="49" charset="-128"/>
              </a:rPr>
              <a:t>		    </a:t>
            </a:r>
            <a:r>
              <a:rPr lang="fr-FR" b="1" u="sng" dirty="0">
                <a:ea typeface="MS Mincho" pitchFamily="49" charset="-128"/>
              </a:rPr>
              <a:t>Une </a:t>
            </a:r>
            <a:r>
              <a:rPr lang="fr-FR" u="sng" dirty="0">
                <a:ea typeface="MS Mincho" pitchFamily="49" charset="-128"/>
              </a:rPr>
              <a:t>seul </a:t>
            </a:r>
            <a:r>
              <a:rPr lang="fr-FR" b="1" u="sng" dirty="0">
                <a:ea typeface="MS Mincho" pitchFamily="49" charset="-128"/>
              </a:rPr>
              <a:t>affectation</a:t>
            </a:r>
            <a:r>
              <a:rPr lang="fr-FR" u="sng" dirty="0">
                <a:ea typeface="MS Mincho" pitchFamily="49" charset="-128"/>
              </a:rPr>
              <a:t> </a:t>
            </a:r>
            <a:r>
              <a:rPr lang="fr-FR" dirty="0">
                <a:ea typeface="MS Mincho" pitchFamily="49" charset="-128"/>
              </a:rPr>
              <a:t>lors de la définition</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162</a:t>
            </a:fld>
            <a:endParaRPr lang="fr-FR"/>
          </a:p>
        </p:txBody>
      </p:sp>
      <p:sp>
        <p:nvSpPr>
          <p:cNvPr id="5" name="Rectangle 4"/>
          <p:cNvSpPr/>
          <p:nvPr/>
        </p:nvSpPr>
        <p:spPr>
          <a:xfrm>
            <a:off x="2143108" y="385762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maVar</a:t>
            </a:r>
            <a:r>
              <a:rPr lang="fr-FR" i="1" dirty="0">
                <a:ea typeface="MS Mincho" pitchFamily="49" charset="-128"/>
              </a:rPr>
              <a:t>" &gt;</a:t>
            </a:r>
          </a:p>
          <a:p>
            <a:pPr marL="173038" lvl="2">
              <a:buNone/>
            </a:pPr>
            <a:r>
              <a:rPr lang="fr-FR" i="1" dirty="0">
                <a:ea typeface="MS Mincho" pitchFamily="49" charset="-128"/>
              </a:rPr>
              <a:t>    &lt;balise&gt;</a:t>
            </a:r>
            <a:r>
              <a:rPr lang="fr-FR" dirty="0">
                <a:ea typeface="MS Mincho" pitchFamily="49" charset="-128"/>
              </a:rPr>
              <a:t>&lt;</a:t>
            </a:r>
            <a:r>
              <a:rPr lang="fr-FR" dirty="0" err="1">
                <a:ea typeface="MS Mincho" pitchFamily="49" charset="-128"/>
              </a:rPr>
              <a:t>xsl:value-of</a:t>
            </a:r>
            <a:r>
              <a:rPr lang="fr-FR" dirty="0">
                <a:ea typeface="MS Mincho" pitchFamily="49" charset="-128"/>
              </a:rPr>
              <a:t> </a:t>
            </a:r>
            <a:r>
              <a:rPr lang="fr-FR" b="1" dirty="0">
                <a:ea typeface="MS Mincho" pitchFamily="49" charset="-128"/>
              </a:rPr>
              <a:t>…</a:t>
            </a:r>
            <a:r>
              <a:rPr lang="fr-FR" dirty="0">
                <a:ea typeface="MS Mincho" pitchFamily="49" charset="-128"/>
              </a:rPr>
              <a:t>/&gt;</a:t>
            </a:r>
            <a:r>
              <a:rPr lang="fr-FR" i="1" dirty="0">
                <a:ea typeface="MS Mincho" pitchFamily="49" charset="-128"/>
              </a:rPr>
              <a:t>&lt;/balise&gt;</a:t>
            </a:r>
          </a:p>
          <a:p>
            <a:pPr marL="173038" lvl="2">
              <a:buNone/>
            </a:pPr>
            <a:r>
              <a:rPr lang="fr-FR" i="1" dirty="0">
                <a:ea typeface="MS Mincho" pitchFamily="49" charset="-128"/>
              </a:rPr>
              <a:t>&lt;/</a:t>
            </a:r>
            <a:r>
              <a:rPr lang="fr-FR" b="1" i="1" dirty="0">
                <a:ea typeface="MS Mincho" pitchFamily="49" charset="-128"/>
              </a:rPr>
              <a:t>variable</a:t>
            </a:r>
            <a:r>
              <a:rPr lang="fr-FR" i="1" dirty="0">
                <a:ea typeface="MS Mincho" pitchFamily="49" charset="-128"/>
              </a:rPr>
              <a:t>&gt;</a:t>
            </a:r>
          </a:p>
        </p:txBody>
      </p:sp>
      <p:pic>
        <p:nvPicPr>
          <p:cNvPr id="6" name="Picture 2" descr="Afficher l'image d'origine"/>
          <p:cNvPicPr>
            <a:picLocks noChangeAspect="1" noChangeArrowheads="1"/>
          </p:cNvPicPr>
          <p:nvPr/>
        </p:nvPicPr>
        <p:blipFill>
          <a:blip r:embed="rId3" cstate="print"/>
          <a:srcRect/>
          <a:stretch>
            <a:fillRect/>
          </a:stretch>
        </p:blipFill>
        <p:spPr bwMode="auto">
          <a:xfrm>
            <a:off x="467544" y="5157192"/>
            <a:ext cx="1368152" cy="1203974"/>
          </a:xfrm>
          <a:prstGeom prst="rect">
            <a:avLst/>
          </a:prstGeom>
          <a:noFill/>
        </p:spPr>
      </p:pic>
      <p:sp>
        <p:nvSpPr>
          <p:cNvPr id="8" name="Rectangle 7"/>
          <p:cNvSpPr/>
          <p:nvPr/>
        </p:nvSpPr>
        <p:spPr>
          <a:xfrm>
            <a:off x="2071702" y="2357430"/>
            <a:ext cx="4572000" cy="646331"/>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173038" lvl="2">
              <a:buNone/>
            </a:pPr>
            <a:r>
              <a:rPr lang="fr-FR" i="1" dirty="0">
                <a:ea typeface="MS Mincho" pitchFamily="49" charset="-128"/>
              </a:rPr>
              <a:t>&lt;</a:t>
            </a:r>
            <a:r>
              <a:rPr lang="fr-FR" b="1" i="1" dirty="0" err="1">
                <a:ea typeface="MS Mincho" pitchFamily="49" charset="-128"/>
              </a:rPr>
              <a:t>xsl:variable</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nb_boucles</a:t>
            </a:r>
            <a:r>
              <a:rPr lang="fr-FR" i="1" dirty="0">
                <a:ea typeface="MS Mincho" pitchFamily="49" charset="-128"/>
              </a:rPr>
              <a:t>" </a:t>
            </a:r>
            <a:r>
              <a:rPr lang="fr-FR" b="1" i="1" dirty="0">
                <a:ea typeface="MS Mincho" pitchFamily="49" charset="-128"/>
              </a:rPr>
              <a:t>select</a:t>
            </a:r>
            <a:r>
              <a:rPr lang="fr-FR" i="1" dirty="0">
                <a:ea typeface="MS Mincho" pitchFamily="49" charset="-128"/>
              </a:rPr>
              <a:t>="position()" /&gt;</a:t>
            </a:r>
          </a:p>
        </p:txBody>
      </p:sp>
      <p:sp>
        <p:nvSpPr>
          <p:cNvPr id="10" name="Étoile à 12 branches 9"/>
          <p:cNvSpPr/>
          <p:nvPr/>
        </p:nvSpPr>
        <p:spPr>
          <a:xfrm rot="21038633">
            <a:off x="6132853" y="3600698"/>
            <a:ext cx="2879053" cy="1860652"/>
          </a:xfrm>
          <a:prstGeom prst="star12">
            <a:avLst/>
          </a:prstGeom>
          <a:solidFill>
            <a:schemeClr val="accent6">
              <a:lumMod val="75000"/>
            </a:schemeClr>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*Pas supporté </a:t>
            </a:r>
          </a:p>
          <a:p>
            <a:pPr algn="ctr"/>
            <a:r>
              <a:rPr lang="fr-FR" b="1" dirty="0"/>
              <a:t>sous tous les </a:t>
            </a:r>
          </a:p>
          <a:p>
            <a:pPr algn="ctr"/>
            <a:r>
              <a:rPr lang="fr-FR" b="1" dirty="0"/>
              <a:t>moteurs XSL</a:t>
            </a:r>
          </a:p>
          <a:p>
            <a:pPr algn="ctr"/>
            <a:r>
              <a:rPr lang="fr-FR" sz="1400" u="sng" dirty="0"/>
              <a:t>pour refaire des arbres XML</a:t>
            </a:r>
          </a:p>
        </p:txBody>
      </p:sp>
      <p:sp>
        <p:nvSpPr>
          <p:cNvPr id="11" name="Rectangle 10"/>
          <p:cNvSpPr/>
          <p:nvPr/>
        </p:nvSpPr>
        <p:spPr>
          <a:xfrm>
            <a:off x="5000628" y="4143380"/>
            <a:ext cx="928694"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571736" y="4143380"/>
            <a:ext cx="785818" cy="357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avec flèche 13"/>
          <p:cNvCxnSpPr>
            <a:stCxn id="10" idx="7"/>
          </p:cNvCxnSpPr>
          <p:nvPr/>
        </p:nvCxnSpPr>
        <p:spPr>
          <a:xfrm rot="10800000">
            <a:off x="3286117" y="4429134"/>
            <a:ext cx="2865886" cy="33591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5" name="Connecteur droit avec flèche 14"/>
          <p:cNvCxnSpPr>
            <a:stCxn id="10" idx="7"/>
          </p:cNvCxnSpPr>
          <p:nvPr/>
        </p:nvCxnSpPr>
        <p:spPr>
          <a:xfrm rot="10800000">
            <a:off x="5572133" y="4500570"/>
            <a:ext cx="579871" cy="26447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AutoShape 2"/>
          <p:cNvSpPr>
            <a:spLocks noGrp="1" noChangeArrowheads="1"/>
          </p:cNvSpPr>
          <p:nvPr>
            <p:ph type="title"/>
          </p:nvPr>
        </p:nvSpPr>
        <p:spPr/>
        <p:txBody>
          <a:bodyPr>
            <a:normAutofit/>
          </a:bodyPr>
          <a:lstStyle/>
          <a:p>
            <a:r>
              <a:rPr lang="fr-FR" dirty="0"/>
              <a:t>Templates XSL paramétrés</a:t>
            </a:r>
          </a:p>
        </p:txBody>
      </p:sp>
      <p:sp>
        <p:nvSpPr>
          <p:cNvPr id="147460"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Templates paramétrés</a:t>
            </a:r>
          </a:p>
          <a:p>
            <a:pPr lvl="1" eaLnBrk="1" hangingPunct="1"/>
            <a:r>
              <a:rPr lang="fr-FR" dirty="0">
                <a:ea typeface="MS Mincho" pitchFamily="49" charset="-128"/>
              </a:rPr>
              <a:t> En XSL-T, il peut être nécessaire d'utiliser des fonctions (ex : redondance du code dans les traitements conditionnels).</a:t>
            </a:r>
          </a:p>
          <a:p>
            <a:pPr lvl="2" eaLnBrk="1" hangingPunct="1"/>
            <a:r>
              <a:rPr lang="fr-FR" dirty="0">
                <a:ea typeface="MS Mincho" pitchFamily="49" charset="-128"/>
              </a:rPr>
              <a:t> Pour cela XSL-T prévoit un mécanisme de templates paramétrés, on les crée comme suit :</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Et on les utilise comme suit :</a:t>
            </a:r>
            <a:br>
              <a:rPr lang="fr-FR" dirty="0">
                <a:ea typeface="MS Mincho" pitchFamily="49" charset="-128"/>
              </a:rPr>
            </a:br>
            <a:endParaRPr lang="fr-FR" dirty="0">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endParaRPr lang="fr-FR" b="1" i="1" dirty="0">
              <a:solidFill>
                <a:srgbClr val="C00000"/>
              </a:solidFill>
              <a:ea typeface="MS Mincho" pitchFamily="49" charset="-128"/>
            </a:endParaRPr>
          </a:p>
          <a:p>
            <a:pPr lvl="2" eaLnBrk="1" hangingPunct="1">
              <a:buNone/>
            </a:pPr>
            <a:r>
              <a:rPr lang="fr-FR" b="1" i="1" dirty="0">
                <a:solidFill>
                  <a:srgbClr val="C00000"/>
                </a:solidFill>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163</a:t>
            </a:fld>
            <a:endParaRPr lang="fr-FR"/>
          </a:p>
        </p:txBody>
      </p:sp>
      <p:sp>
        <p:nvSpPr>
          <p:cNvPr id="5" name="Rectangle 4"/>
          <p:cNvSpPr/>
          <p:nvPr/>
        </p:nvSpPr>
        <p:spPr>
          <a:xfrm>
            <a:off x="2339752" y="2184622"/>
            <a:ext cx="482453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/&gt;</a:t>
            </a:r>
            <a:br>
              <a:rPr lang="fr-FR" sz="1600" i="1" dirty="0">
                <a:ea typeface="MS Mincho" pitchFamily="49" charset="-128"/>
              </a:rPr>
            </a:br>
            <a:r>
              <a:rPr lang="fr-FR" sz="1600" i="1" dirty="0">
                <a:ea typeface="MS Mincho" pitchFamily="49" charset="-128"/>
              </a:rPr>
              <a:t>    &lt;tr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="nom" /&gt;&lt;/td&gt;</a:t>
            </a:r>
            <a:br>
              <a:rPr lang="fr-FR" sz="1600" i="1" dirty="0">
                <a:ea typeface="MS Mincho" pitchFamily="49" charset="-128"/>
              </a:rPr>
            </a:br>
            <a:r>
              <a:rPr lang="fr-FR" sz="1600" i="1" dirty="0">
                <a:ea typeface="MS Mincho" pitchFamily="49" charset="-128"/>
              </a:rPr>
              <a:t>      &lt;td&gt;&lt;</a:t>
            </a:r>
            <a:r>
              <a:rPr lang="fr-FR" sz="1600" b="1" i="1" dirty="0" err="1">
                <a:ea typeface="MS Mincho" pitchFamily="49" charset="-128"/>
              </a:rPr>
              <a:t>xsl:value-of</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a:t>
            </a:r>
            <a:r>
              <a:rPr lang="fr-FR" sz="1600" i="1" dirty="0" err="1">
                <a:ea typeface="MS Mincho" pitchFamily="49" charset="-128"/>
              </a:rPr>
              <a:t>prenom</a:t>
            </a:r>
            <a:r>
              <a:rPr lang="fr-FR" sz="1600" i="1" dirty="0">
                <a:ea typeface="MS Mincho" pitchFamily="49" charset="-128"/>
              </a:rPr>
              <a:t>" /&gt;&lt;/td&gt;</a:t>
            </a:r>
            <a:br>
              <a:rPr lang="fr-FR" sz="1600" i="1" dirty="0">
                <a:ea typeface="MS Mincho" pitchFamily="49" charset="-128"/>
              </a:rPr>
            </a:br>
            <a:r>
              <a:rPr lang="fr-FR" sz="1600" i="1" dirty="0">
                <a:ea typeface="MS Mincho" pitchFamily="49" charset="-128"/>
              </a:rPr>
              <a:t>    &lt;/tr&gt;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xsl:template</a:t>
            </a:r>
            <a:r>
              <a:rPr lang="fr-FR" sz="1600" i="1" dirty="0">
                <a:ea typeface="MS Mincho" pitchFamily="49" charset="-128"/>
              </a:rPr>
              <a:t>&gt;</a:t>
            </a:r>
            <a:endParaRPr lang="fr-FR" sz="1600" dirty="0"/>
          </a:p>
        </p:txBody>
      </p:sp>
      <p:sp>
        <p:nvSpPr>
          <p:cNvPr id="7" name="Rectangle 6"/>
          <p:cNvSpPr/>
          <p:nvPr/>
        </p:nvSpPr>
        <p:spPr>
          <a:xfrm>
            <a:off x="1637928" y="4470638"/>
            <a:ext cx="6390456" cy="181588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600" i="1" dirty="0">
                <a:ea typeface="MS Mincho" pitchFamily="49" charset="-128"/>
              </a:rPr>
              <a:t>&lt;table&gt;&lt;tr </a:t>
            </a:r>
            <a:r>
              <a:rPr lang="fr-FR" sz="1600" i="1" dirty="0" err="1">
                <a:ea typeface="MS Mincho" pitchFamily="49" charset="-128"/>
              </a:rPr>
              <a:t>bgcolor</a:t>
            </a:r>
            <a:r>
              <a:rPr lang="fr-FR" sz="1600" i="1" dirty="0">
                <a:ea typeface="MS Mincho" pitchFamily="49" charset="-128"/>
              </a:rPr>
              <a:t>="#</a:t>
            </a:r>
            <a:r>
              <a:rPr lang="fr-FR" sz="1600" i="1" dirty="0" err="1">
                <a:ea typeface="MS Mincho" pitchFamily="49" charset="-128"/>
              </a:rPr>
              <a:t>aaa</a:t>
            </a:r>
            <a:r>
              <a:rPr lang="fr-FR" sz="1600" i="1" dirty="0">
                <a:ea typeface="MS Mincho" pitchFamily="49" charset="-128"/>
              </a:rPr>
              <a:t>"&gt; &lt;th&gt;Nom&lt;/th&gt;&lt;th&gt;Pr&amp;</a:t>
            </a:r>
            <a:r>
              <a:rPr lang="fr-FR" sz="1600" i="1" dirty="0" err="1">
                <a:ea typeface="MS Mincho" pitchFamily="49" charset="-128"/>
              </a:rPr>
              <a:t>eacute;nom</a:t>
            </a:r>
            <a:r>
              <a:rPr lang="fr-FR" sz="1600" i="1" dirty="0">
                <a:ea typeface="MS Mincho" pitchFamily="49" charset="-128"/>
              </a:rPr>
              <a:t>&lt;/th&gt;&lt;/tr&gt;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="personne"&gt;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ma_fonction</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xsl:with-param</a:t>
            </a:r>
            <a:r>
              <a:rPr lang="fr-FR" sz="1600" i="1" dirty="0">
                <a:ea typeface="MS Mincho" pitchFamily="49" charset="-128"/>
              </a:rPr>
              <a:t> </a:t>
            </a:r>
            <a:r>
              <a:rPr lang="fr-FR" sz="1600" b="1" i="1" dirty="0" err="1">
                <a:ea typeface="MS Mincho" pitchFamily="49" charset="-128"/>
              </a:rPr>
              <a:t>name</a:t>
            </a:r>
            <a:r>
              <a:rPr lang="fr-FR" sz="1600" i="1" dirty="0">
                <a:ea typeface="MS Mincho" pitchFamily="49" charset="-128"/>
              </a:rPr>
              <a:t>="</a:t>
            </a:r>
            <a:r>
              <a:rPr lang="fr-FR" sz="1600" i="1" dirty="0" err="1">
                <a:ea typeface="MS Mincho" pitchFamily="49" charset="-128"/>
              </a:rPr>
              <a:t>prmBgcolor</a:t>
            </a:r>
            <a:r>
              <a:rPr lang="fr-FR" sz="1600" i="1" dirty="0">
                <a:ea typeface="MS Mincho" pitchFamily="49" charset="-128"/>
              </a:rPr>
              <a:t>" </a:t>
            </a:r>
            <a:r>
              <a:rPr lang="fr-FR" sz="1600" b="1" i="1" dirty="0">
                <a:ea typeface="MS Mincho" pitchFamily="49" charset="-128"/>
              </a:rPr>
              <a:t>select</a:t>
            </a:r>
            <a:r>
              <a:rPr lang="fr-FR" sz="1600" i="1" dirty="0">
                <a:ea typeface="MS Mincho" pitchFamily="49" charset="-128"/>
              </a:rPr>
              <a:t>="FFFFAA" /&gt;</a:t>
            </a:r>
            <a:br>
              <a:rPr lang="fr-FR" sz="1600" i="1" dirty="0">
                <a:ea typeface="MS Mincho" pitchFamily="49" charset="-128"/>
              </a:rPr>
            </a:br>
            <a:r>
              <a:rPr lang="fr-FR" sz="1600" i="1" dirty="0">
                <a:ea typeface="MS Mincho" pitchFamily="49" charset="-128"/>
              </a:rPr>
              <a:t>  &lt;/</a:t>
            </a:r>
            <a:r>
              <a:rPr lang="fr-FR" sz="1600" b="1" i="1" dirty="0" err="1">
                <a:ea typeface="MS Mincho" pitchFamily="49" charset="-128"/>
              </a:rPr>
              <a:t>xsl:call-template</a:t>
            </a:r>
            <a:r>
              <a:rPr lang="fr-FR" sz="1600" i="1" dirty="0">
                <a:ea typeface="MS Mincho" pitchFamily="49" charset="-128"/>
              </a:rPr>
              <a:t>&gt;</a:t>
            </a:r>
            <a:br>
              <a:rPr lang="fr-FR" sz="1600" i="1" dirty="0">
                <a:ea typeface="MS Mincho" pitchFamily="49" charset="-128"/>
              </a:rPr>
            </a:br>
            <a:r>
              <a:rPr lang="fr-FR" sz="1600" i="1" dirty="0">
                <a:ea typeface="MS Mincho" pitchFamily="49" charset="-128"/>
              </a:rPr>
              <a:t>&lt;/</a:t>
            </a:r>
            <a:r>
              <a:rPr lang="fr-FR" sz="1600" b="1" i="1" dirty="0" err="1">
                <a:ea typeface="MS Mincho" pitchFamily="49" charset="-128"/>
              </a:rPr>
              <a:t>xsl:for-each</a:t>
            </a:r>
            <a:r>
              <a:rPr lang="fr-FR" sz="1600" i="1" dirty="0">
                <a:ea typeface="MS Mincho" pitchFamily="49" charset="-128"/>
              </a:rPr>
              <a:t>&gt;&lt;/table&gt;</a:t>
            </a:r>
            <a:endParaRPr lang="fr-FR" sz="16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AutoShape 2"/>
          <p:cNvSpPr>
            <a:spLocks noGrp="1" noChangeArrowheads="1"/>
          </p:cNvSpPr>
          <p:nvPr>
            <p:ph type="title"/>
          </p:nvPr>
        </p:nvSpPr>
        <p:spPr/>
        <p:txBody>
          <a:bodyPr>
            <a:normAutofit/>
          </a:bodyPr>
          <a:lstStyle/>
          <a:p>
            <a:pPr eaLnBrk="1" hangingPunct="1"/>
            <a:r>
              <a:rPr lang="fr-FR" dirty="0" err="1"/>
              <a:t>xsl:output</a:t>
            </a:r>
            <a:r>
              <a:rPr lang="fr-FR" dirty="0"/>
              <a:t>, format de sortie</a:t>
            </a:r>
          </a:p>
        </p:txBody>
      </p:sp>
      <p:sp>
        <p:nvSpPr>
          <p:cNvPr id="148484"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Le format de sortie</a:t>
            </a:r>
          </a:p>
          <a:p>
            <a:pPr lvl="1" eaLnBrk="1" hangingPunct="1"/>
            <a:r>
              <a:rPr lang="fr-FR" dirty="0">
                <a:ea typeface="MS Mincho" pitchFamily="49" charset="-128"/>
              </a:rPr>
              <a:t> On utilise la balise &lt;output /&gt; pour préciser un format de sortie</a:t>
            </a:r>
          </a:p>
          <a:p>
            <a:pPr lvl="2" eaLnBrk="1" hangingPunct="1"/>
            <a:r>
              <a:rPr lang="fr-FR" dirty="0">
                <a:ea typeface="MS Mincho" pitchFamily="49" charset="-128"/>
              </a:rPr>
              <a:t> ex : </a:t>
            </a:r>
            <a:r>
              <a:rPr lang="fr-FR" b="1" i="1" dirty="0">
                <a:solidFill>
                  <a:srgbClr val="C00000"/>
                </a:solidFill>
                <a:ea typeface="MS Mincho" pitchFamily="49" charset="-128"/>
              </a:rPr>
              <a:t>&lt;</a:t>
            </a:r>
            <a:r>
              <a:rPr lang="fr-FR" b="1" i="1" dirty="0" err="1">
                <a:solidFill>
                  <a:srgbClr val="C00000"/>
                </a:solidFill>
                <a:ea typeface="MS Mincho" pitchFamily="49" charset="-128"/>
              </a:rPr>
              <a:t>xsl:output</a:t>
            </a:r>
            <a:r>
              <a:rPr lang="fr-FR" b="1" i="1" dirty="0">
                <a:solidFill>
                  <a:srgbClr val="C00000"/>
                </a:solidFill>
                <a:ea typeface="MS Mincho" pitchFamily="49" charset="-128"/>
              </a:rPr>
              <a:t> </a:t>
            </a:r>
            <a:r>
              <a:rPr lang="fr-FR" b="1" i="1" dirty="0" err="1">
                <a:solidFill>
                  <a:srgbClr val="C00000"/>
                </a:solidFill>
                <a:ea typeface="MS Mincho" pitchFamily="49" charset="-128"/>
              </a:rPr>
              <a:t>method</a:t>
            </a:r>
            <a:r>
              <a:rPr lang="fr-FR" b="1" i="1" dirty="0">
                <a:solidFill>
                  <a:srgbClr val="C00000"/>
                </a:solidFill>
                <a:ea typeface="MS Mincho" pitchFamily="49" charset="-128"/>
              </a:rPr>
              <a:t>="</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1" eaLnBrk="1" hangingPunct="1"/>
            <a:endParaRPr lang="fr-FR" dirty="0">
              <a:ea typeface="MS Mincho" pitchFamily="49" charset="-128"/>
            </a:endParaRPr>
          </a:p>
          <a:p>
            <a:pPr lvl="1" eaLnBrk="1" hangingPunct="1"/>
            <a:r>
              <a:rPr lang="fr-FR" dirty="0">
                <a:ea typeface="MS Mincho" pitchFamily="49" charset="-128"/>
              </a:rPr>
              <a:t> On peut préciser </a:t>
            </a:r>
            <a:r>
              <a:rPr lang="fr-FR" dirty="0" err="1">
                <a:ea typeface="MS Mincho" pitchFamily="49" charset="-128"/>
              </a:rPr>
              <a:t>text</a:t>
            </a:r>
            <a:r>
              <a:rPr lang="fr-FR" dirty="0">
                <a:ea typeface="MS Mincho" pitchFamily="49" charset="-128"/>
              </a:rPr>
              <a:t>, </a:t>
            </a:r>
            <a:r>
              <a:rPr lang="fr-FR" dirty="0" err="1">
                <a:ea typeface="MS Mincho" pitchFamily="49" charset="-128"/>
              </a:rPr>
              <a:t>xml</a:t>
            </a:r>
            <a:r>
              <a:rPr lang="fr-FR" dirty="0">
                <a:ea typeface="MS Mincho" pitchFamily="49" charset="-128"/>
              </a:rPr>
              <a:t>, html, cependant des traitements différents seront opérés selon le processeur XSL-T, par exemple :</a:t>
            </a:r>
          </a:p>
          <a:p>
            <a:pPr lvl="2" eaLnBrk="1" hangingPunct="1"/>
            <a:r>
              <a:rPr lang="fr-FR" dirty="0">
                <a:ea typeface="MS Mincho" pitchFamily="49" charset="-128"/>
              </a:rPr>
              <a:t> sous MFF2.0.0.20, des balises &lt;html&gt; sont insérées même dans le cas d'une sortie purement texte demandée (la balise html &lt;</a:t>
            </a:r>
            <a:r>
              <a:rPr lang="fr-FR" dirty="0" err="1">
                <a:ea typeface="MS Mincho" pitchFamily="49" charset="-128"/>
              </a:rPr>
              <a:t>pre</a:t>
            </a:r>
            <a:r>
              <a:rPr lang="fr-FR" dirty="0">
                <a:ea typeface="MS Mincho" pitchFamily="49" charset="-128"/>
              </a:rPr>
              <a:t>&gt; simule une sortie texte à l'affichage dans le navigateur)</a:t>
            </a:r>
          </a:p>
          <a:p>
            <a:pPr lvl="2" eaLnBrk="1" hangingPunct="1"/>
            <a:r>
              <a:rPr lang="fr-FR" dirty="0">
                <a:ea typeface="MS Mincho" pitchFamily="49" charset="-128"/>
              </a:rPr>
              <a:t> sous certaines versions MFF3 et MFF2 et MSIE6 les balises &lt;html&gt;&lt;</a:t>
            </a:r>
            <a:r>
              <a:rPr lang="fr-FR" dirty="0" err="1">
                <a:ea typeface="MS Mincho" pitchFamily="49" charset="-128"/>
              </a:rPr>
              <a:t>head</a:t>
            </a:r>
            <a:r>
              <a:rPr lang="fr-FR" dirty="0">
                <a:ea typeface="MS Mincho" pitchFamily="49" charset="-128"/>
              </a:rPr>
              <a:t>&gt;&lt;body&gt; ne sont ajoutées que pour une sortie html</a:t>
            </a:r>
          </a:p>
          <a:p>
            <a:pPr lvl="2" eaLnBrk="1" hangingPunct="1"/>
            <a:r>
              <a:rPr lang="fr-FR" dirty="0">
                <a:ea typeface="MS Mincho" pitchFamily="49" charset="-128"/>
              </a:rPr>
              <a:t> sous MSIE7 la plupart du temps, aucune balise n'est ajoutée mais le code en sortie n'est considéré comme du HTML que si la sortie est précisée en méthode html (même si le document html est parfait)</a:t>
            </a:r>
          </a:p>
          <a:p>
            <a:pPr lvl="1" eaLnBrk="1" hangingPunct="1"/>
            <a:endParaRPr lang="fr-FR" dirty="0">
              <a:ea typeface="MS Mincho" pitchFamily="49" charset="-128"/>
            </a:endParaRPr>
          </a:p>
          <a:p>
            <a:pPr lvl="1" eaLnBrk="1" hangingPunct="1"/>
            <a:r>
              <a:rPr lang="fr-FR" dirty="0">
                <a:ea typeface="MS Mincho" pitchFamily="49" charset="-128"/>
              </a:rPr>
              <a:t> Il vaut donc mieux utiliser des design patterns de fichier XSL-T générant un document XHTML correctement interprété pour les navigateurs visés</a:t>
            </a:r>
          </a:p>
          <a:p>
            <a:pPr lvl="1" eaLnBrk="1" hangingPunct="1"/>
            <a:endParaRPr lang="fr-FR" dirty="0">
              <a:ea typeface="MS Mincho" pitchFamily="49" charset="-128"/>
            </a:endParaRPr>
          </a:p>
          <a:p>
            <a:pPr lvl="1" eaLnBrk="1" hangingPunct="1"/>
            <a:r>
              <a:rPr lang="fr-FR" dirty="0">
                <a:ea typeface="MS Mincho" pitchFamily="49" charset="-128"/>
              </a:rPr>
              <a:t> Attention l'import de fichiers d'entités n'est pas possible sous de nombreuses versions de MFF d'où l'obligation de redéfinir les entités dans le fichier XSL-T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164</a:t>
            </a:fld>
            <a:endParaRPr lang="fr-F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xsl:output</a:t>
            </a:r>
            <a:r>
              <a:rPr lang="fr-FR" dirty="0"/>
              <a:t>, format de sortie</a:t>
            </a:r>
          </a:p>
        </p:txBody>
      </p:sp>
      <p:sp>
        <p:nvSpPr>
          <p:cNvPr id="3" name="Espace réservé du contenu 2"/>
          <p:cNvSpPr>
            <a:spLocks noGrp="1"/>
          </p:cNvSpPr>
          <p:nvPr>
            <p:ph idx="1"/>
          </p:nvPr>
        </p:nvSpPr>
        <p:spPr/>
        <p:txBody>
          <a:bodyPr>
            <a:normAutofit fontScale="85000" lnSpcReduction="20000"/>
          </a:bodyPr>
          <a:lstStyle/>
          <a:p>
            <a:r>
              <a:rPr lang="fr-FR" dirty="0">
                <a:ea typeface="MS Mincho" pitchFamily="49" charset="-128"/>
              </a:rPr>
              <a:t>XSL-T dispose de valeurs d’attribut disponible servant à définir la manière dont va être généré le document de sortie</a:t>
            </a:r>
          </a:p>
          <a:p>
            <a:pPr lvl="1"/>
            <a:r>
              <a:rPr lang="fr-FR" dirty="0">
                <a:ea typeface="MS Mincho" pitchFamily="49" charset="-128"/>
              </a:rPr>
              <a:t> Les éléments non-XSL-T (à ne pas transformer) s’expriment dans leur langage habituel (</a:t>
            </a:r>
            <a:r>
              <a:rPr lang="fr-FR" dirty="0" err="1">
                <a:ea typeface="MS Mincho" pitchFamily="49" charset="-128"/>
              </a:rPr>
              <a:t>xml</a:t>
            </a:r>
            <a:r>
              <a:rPr lang="fr-FR" dirty="0">
                <a:ea typeface="MS Mincho" pitchFamily="49" charset="-128"/>
              </a:rPr>
              <a:t>, html, </a:t>
            </a:r>
            <a:r>
              <a:rPr lang="fr-FR" dirty="0" err="1">
                <a:ea typeface="MS Mincho" pitchFamily="49" charset="-128"/>
              </a:rPr>
              <a:t>svg</a:t>
            </a:r>
            <a:r>
              <a:rPr lang="fr-FR" dirty="0">
                <a:ea typeface="MS Mincho" pitchFamily="49" charset="-128"/>
              </a:rPr>
              <a:t>, texte, CSV/SSV…)</a:t>
            </a:r>
          </a:p>
          <a:p>
            <a:endParaRPr lang="fr-FR" dirty="0"/>
          </a:p>
          <a:p>
            <a:r>
              <a:rPr lang="fr-FR" dirty="0"/>
              <a:t>Définition du type de sortie:</a:t>
            </a:r>
          </a:p>
          <a:p>
            <a:pPr lvl="1">
              <a:buNone/>
            </a:pPr>
            <a:endParaRPr lang="fr-FR" dirty="0"/>
          </a:p>
          <a:p>
            <a:pPr lvl="1">
              <a:buNone/>
            </a:pPr>
            <a:endParaRPr lang="fr-FR" dirty="0"/>
          </a:p>
          <a:p>
            <a:pPr lvl="2"/>
            <a:r>
              <a:rPr lang="fr-FR" dirty="0"/>
              <a:t>Types :</a:t>
            </a:r>
          </a:p>
          <a:p>
            <a:pPr lvl="3"/>
            <a:r>
              <a:rPr lang="fr-FR" dirty="0"/>
              <a:t>Html		</a:t>
            </a:r>
            <a:r>
              <a:rPr lang="fr-FR" dirty="0">
                <a:sym typeface="Wingdings" pitchFamily="2" charset="2"/>
              </a:rPr>
              <a:t>génère un flux html</a:t>
            </a:r>
            <a:endParaRPr lang="fr-FR" dirty="0"/>
          </a:p>
          <a:p>
            <a:pPr lvl="3"/>
            <a:r>
              <a:rPr lang="fr-FR" dirty="0"/>
              <a:t>Txt		</a:t>
            </a:r>
            <a:r>
              <a:rPr lang="fr-FR" dirty="0">
                <a:sym typeface="Wingdings" pitchFamily="2" charset="2"/>
              </a:rPr>
              <a:t>génère un flux texte brut</a:t>
            </a:r>
            <a:endParaRPr lang="fr-FR" dirty="0"/>
          </a:p>
          <a:p>
            <a:pPr lvl="3"/>
            <a:r>
              <a:rPr lang="fr-FR" dirty="0"/>
              <a:t>Xml		</a:t>
            </a:r>
            <a:r>
              <a:rPr lang="fr-FR" dirty="0">
                <a:sym typeface="Wingdings" pitchFamily="2" charset="2"/>
              </a:rPr>
              <a:t>génère un flux </a:t>
            </a:r>
            <a:r>
              <a:rPr lang="fr-FR" dirty="0" err="1">
                <a:sym typeface="Wingdings" pitchFamily="2" charset="2"/>
              </a:rPr>
              <a:t>xml</a:t>
            </a:r>
            <a:r>
              <a:rPr lang="fr-FR" dirty="0">
                <a:sym typeface="Wingdings" pitchFamily="2" charset="2"/>
              </a:rPr>
              <a:t> (ex </a:t>
            </a:r>
            <a:r>
              <a:rPr lang="fr-FR" dirty="0" err="1">
                <a:sym typeface="Wingdings" pitchFamily="2" charset="2"/>
              </a:rPr>
              <a:t>fo</a:t>
            </a:r>
            <a:r>
              <a:rPr lang="fr-FR" dirty="0">
                <a:sym typeface="Wingdings" pitchFamily="2" charset="2"/>
              </a:rPr>
              <a:t>, </a:t>
            </a:r>
            <a:r>
              <a:rPr lang="fr-FR" dirty="0" err="1">
                <a:sym typeface="Wingdings" pitchFamily="2" charset="2"/>
              </a:rPr>
              <a:t>rss</a:t>
            </a:r>
            <a:r>
              <a:rPr lang="fr-FR" dirty="0">
                <a:sym typeface="Wingdings" pitchFamily="2" charset="2"/>
              </a:rPr>
              <a:t>, </a:t>
            </a:r>
            <a:r>
              <a:rPr lang="fr-FR" dirty="0" err="1">
                <a:sym typeface="Wingdings" pitchFamily="2" charset="2"/>
              </a:rPr>
              <a:t>svg</a:t>
            </a:r>
            <a:r>
              <a:rPr lang="fr-FR" dirty="0">
                <a:sym typeface="Wingdings" pitchFamily="2" charset="2"/>
              </a:rPr>
              <a:t>, 		     		</a:t>
            </a:r>
            <a:r>
              <a:rPr lang="fr-FR" dirty="0" err="1">
                <a:sym typeface="Wingdings" pitchFamily="2" charset="2"/>
              </a:rPr>
              <a:t>xml</a:t>
            </a:r>
            <a:r>
              <a:rPr lang="fr-FR" dirty="0">
                <a:sym typeface="Wingdings" pitchFamily="2" charset="2"/>
              </a:rPr>
              <a:t> sous une autre structure)</a:t>
            </a:r>
            <a:endParaRPr lang="fr-FR" dirty="0"/>
          </a:p>
          <a:p>
            <a:pPr lvl="3"/>
            <a:r>
              <a:rPr lang="fr-FR" dirty="0" err="1"/>
              <a:t>Xhtml</a:t>
            </a:r>
            <a:r>
              <a:rPr lang="fr-FR" dirty="0"/>
              <a:t>	</a:t>
            </a:r>
            <a:r>
              <a:rPr lang="fr-FR" dirty="0">
                <a:sym typeface="Wingdings" pitchFamily="2" charset="2"/>
              </a:rPr>
              <a:t>(uniquement en XSL </a:t>
            </a:r>
            <a:r>
              <a:rPr lang="fr-FR" b="1" dirty="0">
                <a:sym typeface="Wingdings" pitchFamily="2" charset="2"/>
              </a:rPr>
              <a:t>2.0</a:t>
            </a:r>
            <a:r>
              <a:rPr lang="fr-FR" dirty="0">
                <a:sym typeface="Wingdings" pitchFamily="2" charset="2"/>
              </a:rPr>
              <a:t>)</a:t>
            </a:r>
            <a:r>
              <a:rPr lang="fr-FR" sz="1500" dirty="0">
                <a:sym typeface="Wingdings" pitchFamily="2" charset="2"/>
              </a:rPr>
              <a:t>(XML en XSL1.0)</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165</a:t>
            </a:fld>
            <a:endParaRPr lang="fr-FR"/>
          </a:p>
        </p:txBody>
      </p:sp>
      <p:sp>
        <p:nvSpPr>
          <p:cNvPr id="5" name="Rectangle 4"/>
          <p:cNvSpPr/>
          <p:nvPr/>
        </p:nvSpPr>
        <p:spPr>
          <a:xfrm>
            <a:off x="2571736" y="4000504"/>
            <a:ext cx="3831498"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dirty="0"/>
              <a:t>&lt;</a:t>
            </a:r>
            <a:r>
              <a:rPr lang="fr-FR" b="1" dirty="0" err="1"/>
              <a:t>xsl:output</a:t>
            </a:r>
            <a:r>
              <a:rPr lang="fr-FR" dirty="0"/>
              <a:t>   </a:t>
            </a:r>
            <a:r>
              <a:rPr lang="fr-FR" b="1" dirty="0" err="1"/>
              <a:t>method</a:t>
            </a:r>
            <a:r>
              <a:rPr lang="fr-FR" dirty="0"/>
              <a:t>=" type"  /&gt;</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AutoShape 2"/>
          <p:cNvSpPr>
            <a:spLocks noGrp="1" noChangeArrowheads="1"/>
          </p:cNvSpPr>
          <p:nvPr>
            <p:ph type="title"/>
          </p:nvPr>
        </p:nvSpPr>
        <p:spPr/>
        <p:txBody>
          <a:bodyPr>
            <a:normAutofit/>
          </a:bodyPr>
          <a:lstStyle/>
          <a:p>
            <a:r>
              <a:rPr lang="fr-FR" dirty="0" err="1"/>
              <a:t>xsl:processing-instruction</a:t>
            </a:r>
            <a:endParaRPr lang="fr-FR" dirty="0"/>
          </a:p>
        </p:txBody>
      </p:sp>
      <p:sp>
        <p:nvSpPr>
          <p:cNvPr id="14950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Les instructions processeur</a:t>
            </a:r>
          </a:p>
          <a:p>
            <a:pPr lvl="1" eaLnBrk="1" hangingPunct="1"/>
            <a:r>
              <a:rPr lang="fr-FR" dirty="0">
                <a:ea typeface="MS Mincho" pitchFamily="49" charset="-128"/>
              </a:rPr>
              <a:t> Les instructions processeur insérées dans le XSL-T sont prises en compte lors de l'interprétation du XSL-T. Or, il est parfois nécessaire d'en insérer pour le document de sortie, par exemple pour lier un fichier CSS ou préciser un </a:t>
            </a:r>
            <a:r>
              <a:rPr lang="fr-FR" dirty="0" err="1">
                <a:ea typeface="MS Mincho" pitchFamily="49" charset="-128"/>
              </a:rPr>
              <a:t>encoding</a:t>
            </a:r>
            <a:endParaRPr lang="fr-FR" dirty="0">
              <a:ea typeface="MS Mincho" pitchFamily="49" charset="-128"/>
            </a:endParaRPr>
          </a:p>
          <a:p>
            <a:pPr lvl="2" eaLnBrk="1" hangingPunct="1"/>
            <a:r>
              <a:rPr lang="fr-FR" dirty="0">
                <a:ea typeface="MS Mincho" pitchFamily="49" charset="-128"/>
              </a:rPr>
              <a:t> exemple d'insertion d'un </a:t>
            </a:r>
            <a:r>
              <a:rPr lang="fr-FR" dirty="0" err="1">
                <a:ea typeface="MS Mincho" pitchFamily="49" charset="-128"/>
              </a:rPr>
              <a:t>encoding</a:t>
            </a:r>
            <a:br>
              <a:rPr lang="fr-FR" dirty="0">
                <a:ea typeface="MS Mincho" pitchFamily="49" charset="-128"/>
              </a:rPr>
            </a:br>
            <a:endParaRPr lang="fr-FR" dirty="0">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exemple d'insertion d'une relation à une feuille de style</a:t>
            </a:r>
            <a:br>
              <a:rPr lang="fr-FR" dirty="0">
                <a:ea typeface="MS Mincho" pitchFamily="49" charset="-128"/>
              </a:rPr>
            </a:br>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eaLnBrk="1" hangingPunct="1"/>
            <a:endParaRPr lang="fr-FR" dirty="0">
              <a:ea typeface="MS Mincho" pitchFamily="49" charset="-128"/>
            </a:endParaRPr>
          </a:p>
          <a:p>
            <a:pPr eaLnBrk="1" hangingPunct="1"/>
            <a:r>
              <a:rPr lang="fr-FR" dirty="0">
                <a:ea typeface="MS Mincho" pitchFamily="49" charset="-128"/>
              </a:rPr>
              <a:t>Balises particulières</a:t>
            </a:r>
          </a:p>
          <a:p>
            <a:pPr lvl="1" eaLnBrk="1" hangingPunct="1"/>
            <a:r>
              <a:rPr lang="fr-FR" dirty="0">
                <a:ea typeface="MS Mincho" pitchFamily="49" charset="-128"/>
              </a:rPr>
              <a:t> Il existe aussi des instructions spécifiques aux traitements XSL-T, telles que :</a:t>
            </a:r>
          </a:p>
          <a:p>
            <a:pPr lvl="2" eaLnBrk="1" hangingPunct="1"/>
            <a:r>
              <a:rPr lang="fr-FR" dirty="0">
                <a:ea typeface="MS Mincho" pitchFamily="49" charset="-128"/>
              </a:rPr>
              <a:t> les commentaires :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 </a:t>
            </a:r>
            <a:r>
              <a:rPr lang="fr-FR" dirty="0">
                <a:cs typeface="Courier New" pitchFamily="49" charset="0"/>
              </a:rPr>
              <a:t>tarifs au format français </a:t>
            </a:r>
            <a:r>
              <a:rPr lang="fr-FR" b="1" i="1" dirty="0">
                <a:solidFill>
                  <a:srgbClr val="C00000"/>
                </a:solidFill>
                <a:cs typeface="Courier New" pitchFamily="49" charset="0"/>
              </a:rPr>
              <a:t>&lt;/</a:t>
            </a:r>
            <a:r>
              <a:rPr lang="fr-FR" b="1" i="1" dirty="0" err="1">
                <a:solidFill>
                  <a:srgbClr val="C00000"/>
                </a:solidFill>
                <a:cs typeface="Courier New" pitchFamily="49" charset="0"/>
              </a:rPr>
              <a:t>xsl:comment</a:t>
            </a:r>
            <a:r>
              <a:rPr lang="fr-FR" b="1" i="1" dirty="0">
                <a:solidFill>
                  <a:srgbClr val="C00000"/>
                </a:solidFill>
                <a:cs typeface="Courier New" pitchFamily="49" charset="0"/>
              </a:rPr>
              <a:t>&gt;</a:t>
            </a:r>
            <a:endParaRPr lang="fr-FR" b="1" i="1" dirty="0">
              <a:solidFill>
                <a:srgbClr val="C00000"/>
              </a:solidFill>
              <a:ea typeface="MS Mincho" pitchFamily="49" charset="-128"/>
            </a:endParaRPr>
          </a:p>
          <a:p>
            <a:pPr lvl="2" eaLnBrk="1" hangingPunct="1"/>
            <a:r>
              <a:rPr lang="fr-FR" dirty="0">
                <a:ea typeface="MS Mincho" pitchFamily="49" charset="-128"/>
              </a:rPr>
              <a:t> les </a:t>
            </a:r>
            <a:r>
              <a:rPr lang="fr-FR" dirty="0" err="1">
                <a:ea typeface="MS Mincho" pitchFamily="49" charset="-128"/>
              </a:rPr>
              <a:t>whitespaces</a:t>
            </a:r>
            <a:r>
              <a:rPr lang="fr-FR" dirty="0">
                <a:ea typeface="MS Mincho" pitchFamily="49" charset="-128"/>
              </a:rPr>
              <a:t> : </a:t>
            </a:r>
            <a:r>
              <a:rPr lang="fr-FR" b="1" i="1" dirty="0">
                <a:solidFill>
                  <a:srgbClr val="C00000"/>
                </a:solidFill>
                <a:cs typeface="Arial" charset="0"/>
              </a:rPr>
              <a:t>&lt;</a:t>
            </a:r>
            <a:r>
              <a:rPr lang="fr-FR" b="1" i="1" dirty="0" err="1">
                <a:solidFill>
                  <a:srgbClr val="C00000"/>
                </a:solidFill>
                <a:cs typeface="Arial" charset="0"/>
              </a:rPr>
              <a:t>xsl:strip-space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 /&gt;</a:t>
            </a:r>
            <a:r>
              <a:rPr lang="fr-FR" dirty="0">
                <a:cs typeface="Arial" charset="0"/>
              </a:rPr>
              <a:t> ou </a:t>
            </a:r>
            <a:r>
              <a:rPr lang="fr-FR" b="1" i="1" dirty="0">
                <a:solidFill>
                  <a:srgbClr val="C00000"/>
                </a:solidFill>
                <a:cs typeface="Arial" charset="0"/>
              </a:rPr>
              <a:t>&lt;</a:t>
            </a:r>
            <a:r>
              <a:rPr lang="fr-FR" b="1" i="1" dirty="0" err="1">
                <a:solidFill>
                  <a:srgbClr val="C00000"/>
                </a:solidFill>
                <a:cs typeface="Arial" charset="0"/>
              </a:rPr>
              <a:t>xsl:preserve-space</a:t>
            </a:r>
            <a:r>
              <a:rPr lang="fr-FR" b="1" i="1" dirty="0">
                <a:solidFill>
                  <a:srgbClr val="C00000"/>
                </a:solidFill>
                <a:cs typeface="Arial" charset="0"/>
              </a:rPr>
              <a:t> </a:t>
            </a:r>
            <a:r>
              <a:rPr lang="fr-FR" b="1" i="1" dirty="0" err="1">
                <a:solidFill>
                  <a:srgbClr val="C00000"/>
                </a:solidFill>
                <a:cs typeface="Arial" charset="0"/>
              </a:rPr>
              <a:t>elements</a:t>
            </a:r>
            <a:r>
              <a:rPr lang="fr-FR" b="1" i="1" dirty="0">
                <a:solidFill>
                  <a:srgbClr val="C00000"/>
                </a:solidFill>
                <a:cs typeface="Arial" charset="0"/>
              </a:rPr>
              <a:t>="description" /&gt;</a:t>
            </a:r>
            <a:endParaRPr lang="fr-FR" b="1" i="1" dirty="0">
              <a:solidFill>
                <a:srgbClr val="C00000"/>
              </a:solidFill>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166</a:t>
            </a:fld>
            <a:endParaRPr lang="fr-FR"/>
          </a:p>
        </p:txBody>
      </p:sp>
      <p:sp>
        <p:nvSpPr>
          <p:cNvPr id="7" name="Rectangle 6"/>
          <p:cNvSpPr/>
          <p:nvPr/>
        </p:nvSpPr>
        <p:spPr>
          <a:xfrm>
            <a:off x="1493912" y="2357430"/>
            <a:ext cx="6246440"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encoding</a:t>
            </a:r>
            <a:r>
              <a:rPr lang="fr-FR" i="1" dirty="0">
                <a:ea typeface="MS Mincho" pitchFamily="49" charset="-128"/>
              </a:rPr>
              <a:t>="iso-8859-1"</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endParaRPr lang="fr-FR" dirty="0"/>
          </a:p>
        </p:txBody>
      </p:sp>
      <p:sp>
        <p:nvSpPr>
          <p:cNvPr id="8" name="Rectangle 7"/>
          <p:cNvSpPr/>
          <p:nvPr/>
        </p:nvSpPr>
        <p:spPr>
          <a:xfrm>
            <a:off x="1691680" y="3929066"/>
            <a:ext cx="6264696"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i="1" dirty="0">
                <a:ea typeface="MS Mincho" pitchFamily="49" charset="-128"/>
              </a:rPr>
              <a:t>&lt;</a:t>
            </a:r>
            <a:r>
              <a:rPr lang="fr-FR" b="1" i="1" dirty="0" err="1">
                <a:ea typeface="MS Mincho" pitchFamily="49" charset="-128"/>
              </a:rPr>
              <a:t>xsl:processing-instruction</a:t>
            </a:r>
            <a:r>
              <a:rPr lang="fr-FR" i="1" dirty="0">
                <a:ea typeface="MS Mincho" pitchFamily="49" charset="-128"/>
              </a:rPr>
              <a:t> </a:t>
            </a:r>
            <a:r>
              <a:rPr lang="fr-FR" b="1" i="1" dirty="0" err="1">
                <a:ea typeface="MS Mincho" pitchFamily="49" charset="-128"/>
              </a:rPr>
              <a:t>name</a:t>
            </a:r>
            <a:r>
              <a:rPr lang="fr-FR" i="1" dirty="0">
                <a:ea typeface="MS Mincho" pitchFamily="49" charset="-128"/>
              </a:rPr>
              <a:t>="</a:t>
            </a:r>
            <a:r>
              <a:rPr lang="fr-FR" i="1" dirty="0" err="1">
                <a:ea typeface="MS Mincho" pitchFamily="49" charset="-128"/>
              </a:rPr>
              <a:t>xml</a:t>
            </a:r>
            <a:r>
              <a:rPr lang="fr-FR" i="1" dirty="0">
                <a:ea typeface="MS Mincho" pitchFamily="49" charset="-128"/>
              </a:rPr>
              <a:t>-</a:t>
            </a:r>
            <a:r>
              <a:rPr lang="fr-FR" i="1" dirty="0" err="1">
                <a:ea typeface="MS Mincho" pitchFamily="49" charset="-128"/>
              </a:rPr>
              <a:t>stylesheet</a:t>
            </a:r>
            <a:r>
              <a:rPr lang="fr-FR" i="1" dirty="0">
                <a:ea typeface="MS Mincho" pitchFamily="49" charset="-128"/>
              </a:rPr>
              <a:t>"&gt;</a:t>
            </a:r>
            <a:br>
              <a:rPr lang="fr-FR" i="1" dirty="0">
                <a:ea typeface="MS Mincho" pitchFamily="49" charset="-128"/>
              </a:rPr>
            </a:br>
            <a:r>
              <a:rPr lang="fr-FR" i="1" dirty="0">
                <a:ea typeface="MS Mincho" pitchFamily="49" charset="-128"/>
              </a:rPr>
              <a:t> </a:t>
            </a:r>
            <a:r>
              <a:rPr lang="fr-FR" b="1" i="1" dirty="0" err="1">
                <a:ea typeface="MS Mincho" pitchFamily="49" charset="-128"/>
              </a:rPr>
              <a:t>href</a:t>
            </a:r>
            <a:r>
              <a:rPr lang="fr-FR" i="1" dirty="0">
                <a:ea typeface="MS Mincho" pitchFamily="49" charset="-128"/>
              </a:rPr>
              <a:t>="my_styles.css" </a:t>
            </a:r>
            <a:r>
              <a:rPr lang="fr-FR" b="1" i="1" dirty="0">
                <a:ea typeface="MS Mincho" pitchFamily="49" charset="-128"/>
              </a:rPr>
              <a:t>type</a:t>
            </a:r>
            <a:r>
              <a:rPr lang="fr-FR" i="1" dirty="0">
                <a:ea typeface="MS Mincho" pitchFamily="49" charset="-128"/>
              </a:rPr>
              <a:t>="</a:t>
            </a:r>
            <a:r>
              <a:rPr lang="fr-FR" i="1" dirty="0" err="1">
                <a:ea typeface="MS Mincho" pitchFamily="49" charset="-128"/>
              </a:rPr>
              <a:t>text</a:t>
            </a:r>
            <a:r>
              <a:rPr lang="fr-FR" i="1" dirty="0">
                <a:ea typeface="MS Mincho" pitchFamily="49" charset="-128"/>
              </a:rPr>
              <a:t>/</a:t>
            </a:r>
            <a:r>
              <a:rPr lang="fr-FR" i="1" dirty="0" err="1">
                <a:ea typeface="MS Mincho" pitchFamily="49" charset="-128"/>
              </a:rPr>
              <a:t>css</a:t>
            </a:r>
            <a:r>
              <a:rPr lang="fr-FR" i="1" dirty="0">
                <a:ea typeface="MS Mincho" pitchFamily="49" charset="-128"/>
              </a:rPr>
              <a:t>"</a:t>
            </a:r>
            <a:br>
              <a:rPr lang="fr-FR" i="1" dirty="0">
                <a:ea typeface="MS Mincho" pitchFamily="49" charset="-128"/>
              </a:rPr>
            </a:br>
            <a:r>
              <a:rPr lang="fr-FR" i="1" dirty="0">
                <a:ea typeface="MS Mincho" pitchFamily="49" charset="-128"/>
              </a:rPr>
              <a:t> &lt;/</a:t>
            </a:r>
            <a:r>
              <a:rPr lang="fr-FR" b="1" i="1" dirty="0" err="1">
                <a:ea typeface="MS Mincho" pitchFamily="49" charset="-128"/>
              </a:rPr>
              <a:t>xsl:processing-instruction</a:t>
            </a:r>
            <a:r>
              <a:rPr lang="fr-FR" i="1" dirty="0">
                <a:ea typeface="MS Mincho" pitchFamily="49" charset="-128"/>
              </a:rPr>
              <a:t>&gt;</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AutoShape 1026"/>
          <p:cNvSpPr>
            <a:spLocks noGrp="1" noChangeArrowheads="1"/>
          </p:cNvSpPr>
          <p:nvPr>
            <p:ph type="title"/>
          </p:nvPr>
        </p:nvSpPr>
        <p:spPr/>
        <p:txBody>
          <a:bodyPr>
            <a:normAutofit/>
          </a:bodyPr>
          <a:lstStyle/>
          <a:p>
            <a:r>
              <a:rPr lang="fr-FR" dirty="0" err="1"/>
              <a:t>xsl:Value-of</a:t>
            </a:r>
            <a:r>
              <a:rPr lang="fr-FR" dirty="0"/>
              <a:t>, valeur de nœud</a:t>
            </a:r>
          </a:p>
        </p:txBody>
      </p:sp>
      <p:sp>
        <p:nvSpPr>
          <p:cNvPr id="150532" name="Rectangle 1027"/>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Récupérer la valeur d'un nœud</a:t>
            </a:r>
          </a:p>
          <a:p>
            <a:pPr lvl="1" eaLnBrk="1" hangingPunct="1"/>
            <a:r>
              <a:rPr lang="fr-FR" dirty="0">
                <a:ea typeface="MS Mincho" pitchFamily="49" charset="-128"/>
              </a:rPr>
              <a:t> On utilise &lt;value-of select&gt;</a:t>
            </a:r>
          </a:p>
          <a:p>
            <a:pPr lvl="2" eaLnBrk="1" hangingPunct="1"/>
            <a:r>
              <a:rPr lang="fr-FR" b="1" i="1" dirty="0">
                <a:solidFill>
                  <a:srgbClr val="C00000"/>
                </a:solidFill>
                <a:ea typeface="MS Mincho" pitchFamily="49" charset="-128"/>
              </a:rPr>
              <a:t> &lt;xsl:value-of select="personnes/personne/</a:t>
            </a:r>
            <a:r>
              <a:rPr lang="fr-FR" b="1" i="1" dirty="0" err="1">
                <a:solidFill>
                  <a:srgbClr val="C00000"/>
                </a:solidFill>
                <a:ea typeface="MS Mincho" pitchFamily="49" charset="-128"/>
              </a:rPr>
              <a:t>text</a:t>
            </a:r>
            <a:r>
              <a:rPr lang="fr-FR" b="1" i="1" dirty="0">
                <a:solidFill>
                  <a:srgbClr val="C00000"/>
                </a:solidFill>
                <a:ea typeface="MS Mincho" pitchFamily="49" charset="-128"/>
              </a:rPr>
              <a:t>()" /&gt;</a:t>
            </a: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par défaut, value-of ne peut pas interpréter les expressions conditionnelles dans les requêtes XPath (vous recevez toujours le 1er élément d'un ensemble de nœuds)</a:t>
            </a:r>
          </a:p>
          <a:p>
            <a:pPr lvl="1" eaLnBrk="1" hangingPunct="1"/>
            <a:r>
              <a:rPr lang="fr-FR" dirty="0">
                <a:ea typeface="MS Mincho" pitchFamily="49" charset="-128"/>
              </a:rPr>
              <a:t>Ou la notation avec </a:t>
            </a:r>
            <a:r>
              <a:rPr lang="fr-FR" b="1" dirty="0">
                <a:ea typeface="MS Mincho" pitchFamily="49" charset="-128"/>
              </a:rPr>
              <a:t>{ }</a:t>
            </a:r>
            <a:r>
              <a:rPr lang="fr-FR" dirty="0">
                <a:ea typeface="MS Mincho" pitchFamily="49" charset="-128"/>
              </a:rPr>
              <a:t> à l'intérieur d'un attribut</a:t>
            </a: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sz="2900"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endParaRPr lang="fr-FR" dirty="0">
              <a:ea typeface="MS Mincho" pitchFamily="49" charset="-128"/>
            </a:endParaRPr>
          </a:p>
          <a:p>
            <a:pPr lvl="2" eaLnBrk="1" hangingPunct="1"/>
            <a:r>
              <a:rPr lang="fr-FR" dirty="0">
                <a:ea typeface="MS Mincho" pitchFamily="49" charset="-128"/>
              </a:rPr>
              <a:t> </a:t>
            </a:r>
            <a:r>
              <a:rPr lang="fr-FR" u="sng" dirty="0">
                <a:ea typeface="MS Mincho" pitchFamily="49" charset="-128"/>
              </a:rPr>
              <a:t>Remarque :</a:t>
            </a:r>
            <a:r>
              <a:rPr lang="fr-FR" dirty="0">
                <a:ea typeface="MS Mincho" pitchFamily="49" charset="-128"/>
              </a:rPr>
              <a:t> dans cette dernière notation, si des calculs interviennent, il faut les effectuer à l'intérieur de l'accolade. </a:t>
            </a:r>
          </a:p>
          <a:p>
            <a:pPr lvl="2" eaLnBrk="1" hangingPunct="1"/>
            <a:r>
              <a:rPr lang="fr-FR" dirty="0">
                <a:ea typeface="MS Mincho" pitchFamily="49" charset="-128"/>
              </a:rPr>
              <a:t> </a:t>
            </a:r>
          </a:p>
          <a:p>
            <a:pPr lvl="2" eaLnBrk="1" hangingPunct="1"/>
            <a:r>
              <a:rPr lang="fr-FR" dirty="0">
                <a:ea typeface="MS Mincho" pitchFamily="49" charset="-128"/>
              </a:rPr>
              <a:t>Par exemple, l'expression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x="10+20*1px" /&gt; </a:t>
            </a:r>
            <a:r>
              <a:rPr lang="fr-FR" dirty="0">
                <a:ea typeface="MS Mincho" pitchFamily="49" charset="-128"/>
              </a:rPr>
              <a:t>(non-interprétable en SVG)</a:t>
            </a:r>
          </a:p>
          <a:p>
            <a:pPr lvl="2" eaLnBrk="1" hangingPunct="1"/>
            <a:r>
              <a:rPr lang="fr-FR" dirty="0">
                <a:ea typeface="MS Mincho" pitchFamily="49" charset="-128"/>
              </a:rPr>
              <a:t> l'écriture correcte serait donc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x="{10+20*position()}px" /&gt;</a:t>
            </a:r>
            <a:br>
              <a:rPr lang="fr-FR" dirty="0">
                <a:ea typeface="MS Mincho" pitchFamily="49" charset="-128"/>
              </a:rPr>
            </a:br>
            <a:r>
              <a:rPr lang="fr-FR" dirty="0">
                <a:ea typeface="MS Mincho" pitchFamily="49" charset="-128"/>
              </a:rPr>
              <a:t>qui produirait, pour la position 1, le code suivant </a:t>
            </a:r>
            <a:r>
              <a:rPr lang="fr-FR" b="1" i="1" dirty="0">
                <a:solidFill>
                  <a:srgbClr val="C00000"/>
                </a:solidFill>
                <a:ea typeface="MS Mincho" pitchFamily="49" charset="-128"/>
              </a:rPr>
              <a:t>: &lt;</a:t>
            </a:r>
            <a:r>
              <a:rPr lang="fr-FR" b="1" i="1" dirty="0" err="1">
                <a:solidFill>
                  <a:srgbClr val="C00000"/>
                </a:solidFill>
                <a:ea typeface="MS Mincho" pitchFamily="49" charset="-128"/>
              </a:rPr>
              <a:t>svg:rect</a:t>
            </a:r>
            <a:r>
              <a:rPr lang="fr-FR" b="1" i="1" dirty="0">
                <a:solidFill>
                  <a:srgbClr val="C00000"/>
                </a:solidFill>
                <a:ea typeface="MS Mincho" pitchFamily="49" charset="-128"/>
              </a:rPr>
              <a:t> x="30px" /&gt; </a:t>
            </a:r>
            <a:r>
              <a:rPr lang="fr-FR" dirty="0">
                <a:ea typeface="MS Mincho" pitchFamily="49" charset="-128"/>
              </a:rPr>
              <a:t>(interprétable en SVG)</a:t>
            </a:r>
          </a:p>
          <a:p>
            <a:pPr lvl="1" eaLnBrk="1" hangingPunct="1"/>
            <a:endParaRPr lang="fr-FR" dirty="0">
              <a:ea typeface="MS Mincho" pitchFamily="49" charset="-128"/>
            </a:endParaRPr>
          </a:p>
          <a:p>
            <a:pPr lvl="1" eaLnBrk="1" hangingPunct="1"/>
            <a:r>
              <a:rPr lang="fr-FR" dirty="0">
                <a:ea typeface="MS Mincho" pitchFamily="49" charset="-128"/>
              </a:rPr>
              <a:t> On peut générer dynamiquement des éléments et attributs (cf. commentaires)</a:t>
            </a:r>
          </a:p>
          <a:p>
            <a:pPr lvl="1" eaLnBrk="1" hangingPunct="1"/>
            <a:r>
              <a:rPr lang="fr-FR" dirty="0">
                <a:ea typeface="MS Mincho" pitchFamily="49" charset="-128"/>
              </a:rPr>
              <a:t> Enfin, on peut aussi utiliser la notation par </a:t>
            </a:r>
            <a:r>
              <a:rPr lang="fr-FR" b="1" i="1" dirty="0" err="1">
                <a:solidFill>
                  <a:srgbClr val="C00000"/>
                </a:solidFill>
                <a:ea typeface="MS Mincho" pitchFamily="49" charset="-128"/>
              </a:rPr>
              <a:t>key</a:t>
            </a:r>
            <a:r>
              <a:rPr lang="fr-FR" dirty="0">
                <a:ea typeface="MS Mincho" pitchFamily="49" charset="-128"/>
              </a:rPr>
              <a:t> ou </a:t>
            </a:r>
            <a:r>
              <a:rPr lang="fr-FR" b="1" i="1" dirty="0">
                <a:solidFill>
                  <a:srgbClr val="C00000"/>
                </a:solidFill>
                <a:ea typeface="MS Mincho" pitchFamily="49" charset="-128"/>
              </a:rPr>
              <a:t>id</a:t>
            </a:r>
            <a:r>
              <a:rPr lang="fr-FR" dirty="0">
                <a:ea typeface="MS Mincho" pitchFamily="49" charset="-128"/>
              </a:rPr>
              <a:t> pour chercher un nœud</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167</a:t>
            </a:fld>
            <a:endParaRPr lang="fr-FR"/>
          </a:p>
        </p:txBody>
      </p:sp>
      <p:sp>
        <p:nvSpPr>
          <p:cNvPr id="150530" name="Rectangle 13"/>
          <p:cNvSpPr>
            <a:spLocks noGrp="1" noChangeArrowheads="1"/>
          </p:cNvSpPr>
          <p:nvPr>
            <p:ph type="sldNum" sz="quarter" idx="4294967295"/>
          </p:nvPr>
        </p:nvSpPr>
        <p:spPr>
          <a:xfrm>
            <a:off x="0" y="6362700"/>
            <a:ext cx="762000" cy="488950"/>
          </a:xfrm>
          <a:prstGeom prst="rect">
            <a:avLst/>
          </a:prstGeom>
          <a:noFill/>
        </p:spPr>
        <p:txBody>
          <a:bodyPr/>
          <a:lstStyle/>
          <a:p>
            <a:fld id="{5828B822-4127-473F-B684-499758E2218C}" type="slidenum">
              <a:rPr lang="fr-FR" smtClean="0"/>
              <a:pPr/>
              <a:t>167</a:t>
            </a:fld>
            <a:endParaRPr lang="fr-FR"/>
          </a:p>
        </p:txBody>
      </p:sp>
      <p:sp>
        <p:nvSpPr>
          <p:cNvPr id="7" name="Rectangle 6"/>
          <p:cNvSpPr/>
          <p:nvPr/>
        </p:nvSpPr>
        <p:spPr>
          <a:xfrm>
            <a:off x="1979712" y="2546331"/>
            <a:ext cx="5328592" cy="954107"/>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r>
              <a:rPr lang="fr-FR" sz="1400" i="1" dirty="0">
                <a:ea typeface="MS Mincho" pitchFamily="49" charset="-128"/>
              </a:rPr>
              <a:t>&lt;select id="</a:t>
            </a:r>
            <a:r>
              <a:rPr lang="fr-FR" sz="1400" i="1" dirty="0" err="1">
                <a:ea typeface="MS Mincho" pitchFamily="49" charset="-128"/>
              </a:rPr>
              <a:t>productId</a:t>
            </a:r>
            <a:r>
              <a:rPr lang="fr-FR" sz="1400" i="1" dirty="0">
                <a:ea typeface="MS Mincho" pitchFamily="49" charset="-128"/>
              </a:rPr>
              <a:t>"&gt;</a:t>
            </a:r>
          </a:p>
          <a:p>
            <a:pPr marL="0" lvl="2"/>
            <a:r>
              <a:rPr lang="fr-FR" sz="1400" i="1" dirty="0">
                <a:ea typeface="MS Mincho" pitchFamily="49" charset="-128"/>
              </a:rPr>
              <a:t>     &lt;option value="</a:t>
            </a:r>
            <a:r>
              <a:rPr lang="fr-FR" sz="1400" b="1" i="1" dirty="0">
                <a:ea typeface="MS Mincho" pitchFamily="49" charset="-128"/>
              </a:rPr>
              <a:t>{produit/@id}</a:t>
            </a:r>
            <a:r>
              <a:rPr lang="fr-FR" sz="1400" i="1" dirty="0">
                <a:ea typeface="MS Mincho" pitchFamily="49" charset="-128"/>
              </a:rPr>
              <a:t>"&gt;</a:t>
            </a:r>
          </a:p>
          <a:p>
            <a:pPr marL="0" lvl="2"/>
            <a:r>
              <a:rPr lang="fr-FR" sz="1400" i="1" dirty="0">
                <a:ea typeface="MS Mincho" pitchFamily="49" charset="-128"/>
              </a:rPr>
              <a:t>	&lt;</a:t>
            </a:r>
            <a:r>
              <a:rPr lang="fr-FR" sz="1400" i="1" dirty="0" err="1">
                <a:ea typeface="MS Mincho" pitchFamily="49" charset="-128"/>
              </a:rPr>
              <a:t>xsl:value-of</a:t>
            </a:r>
            <a:r>
              <a:rPr lang="fr-FR" sz="1400" i="1" dirty="0">
                <a:ea typeface="MS Mincho" pitchFamily="49" charset="-128"/>
              </a:rPr>
              <a:t> select="produit/nom" /&gt;&lt;/option&gt;</a:t>
            </a:r>
            <a:br>
              <a:rPr lang="fr-FR" sz="1400" i="1" dirty="0">
                <a:ea typeface="MS Mincho" pitchFamily="49" charset="-128"/>
              </a:rPr>
            </a:br>
            <a:r>
              <a:rPr lang="fr-FR" sz="1400" i="1" dirty="0">
                <a:ea typeface="MS Mincho" pitchFamily="49" charset="-128"/>
              </a:rPr>
              <a:t> &lt;/select&gt;</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xsl:element</a:t>
            </a:r>
            <a:r>
              <a:rPr lang="fr-FR" dirty="0"/>
              <a:t>, </a:t>
            </a:r>
            <a:r>
              <a:rPr lang="fr-FR" dirty="0" err="1"/>
              <a:t>xsl:attribut</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balises importantes en XSL pour sortie XML:</a:t>
            </a:r>
          </a:p>
          <a:p>
            <a:endParaRPr lang="fr-FR" dirty="0"/>
          </a:p>
          <a:p>
            <a:pPr lvl="2"/>
            <a:r>
              <a:rPr lang="fr-FR" b="1" i="1" dirty="0" err="1">
                <a:solidFill>
                  <a:srgbClr val="C00000"/>
                </a:solidFill>
              </a:rPr>
              <a:t>Element</a:t>
            </a:r>
            <a:r>
              <a:rPr lang="fr-FR" dirty="0"/>
              <a:t> sert a inscrire une nouvelle balise vers la sortie</a:t>
            </a:r>
          </a:p>
          <a:p>
            <a:pPr lvl="5"/>
            <a:r>
              <a:rPr lang="fr-FR" b="1" i="1" dirty="0" err="1">
                <a:solidFill>
                  <a:srgbClr val="C00000"/>
                </a:solidFill>
              </a:rPr>
              <a:t>name</a:t>
            </a:r>
            <a:r>
              <a:rPr lang="fr-FR" b="1" i="1" dirty="0">
                <a:solidFill>
                  <a:srgbClr val="C00000"/>
                </a:solidFill>
              </a:rPr>
              <a:t>="</a:t>
            </a:r>
            <a:r>
              <a:rPr lang="fr-FR" b="1" i="1" dirty="0" err="1">
                <a:solidFill>
                  <a:srgbClr val="C00000"/>
                </a:solidFill>
              </a:rPr>
              <a:t>name</a:t>
            </a:r>
            <a:r>
              <a:rPr lang="fr-FR" b="1" i="1" dirty="0">
                <a:solidFill>
                  <a:srgbClr val="C00000"/>
                </a:solidFill>
              </a:rPr>
              <a:t>“</a:t>
            </a:r>
          </a:p>
          <a:p>
            <a:pPr lvl="2"/>
            <a:r>
              <a:rPr lang="fr-FR" b="1" i="1" dirty="0" err="1">
                <a:solidFill>
                  <a:srgbClr val="C00000"/>
                </a:solidFill>
              </a:rPr>
              <a:t>Attribute</a:t>
            </a:r>
            <a:r>
              <a:rPr lang="fr-FR" dirty="0"/>
              <a:t> inscrit l’attribut défini dans le parent</a:t>
            </a:r>
          </a:p>
          <a:p>
            <a:pPr lvl="5"/>
            <a:r>
              <a:rPr lang="fr-FR" b="1" i="1" dirty="0" err="1">
                <a:solidFill>
                  <a:srgbClr val="C00000"/>
                </a:solidFill>
              </a:rPr>
              <a:t>name</a:t>
            </a:r>
            <a:r>
              <a:rPr lang="fr-FR" b="1" i="1" dirty="0">
                <a:solidFill>
                  <a:srgbClr val="C00000"/>
                </a:solidFill>
              </a:rPr>
              <a:t>="source“</a:t>
            </a:r>
          </a:p>
          <a:p>
            <a:pPr lvl="1"/>
            <a:r>
              <a:rPr lang="fr-FR" dirty="0"/>
              <a:t>Usages :</a:t>
            </a:r>
          </a:p>
          <a:p>
            <a:pPr lvl="1">
              <a:buNone/>
            </a:pPr>
            <a:r>
              <a:rPr lang="fr-FR" dirty="0"/>
              <a:t>	</a:t>
            </a:r>
          </a:p>
          <a:p>
            <a:pPr lvl="1">
              <a:buNone/>
            </a:pPr>
            <a:endParaRPr lang="fr-FR" dirty="0"/>
          </a:p>
          <a:p>
            <a:pPr lvl="1">
              <a:buNone/>
            </a:pPr>
            <a:endParaRPr lang="fr-FR" dirty="0"/>
          </a:p>
          <a:p>
            <a:pPr lvl="1">
              <a:buNone/>
            </a:pPr>
            <a:endParaRPr lang="fr-FR" dirty="0"/>
          </a:p>
          <a:p>
            <a:pPr lvl="1">
              <a:buNone/>
            </a:pPr>
            <a:endParaRPr lang="fr-FR" dirty="0"/>
          </a:p>
          <a:p>
            <a:pPr lvl="1">
              <a:buNone/>
            </a:pPr>
            <a:endParaRPr lang="fr-FR" dirty="0"/>
          </a:p>
          <a:p>
            <a:pPr lvl="2">
              <a:buNone/>
            </a:pPr>
            <a:r>
              <a:rPr lang="fr-FR" dirty="0"/>
              <a:t>Nous donnerons le morceau d’arbre suivant :</a:t>
            </a:r>
          </a:p>
          <a:p>
            <a:pPr lvl="2">
              <a:buNone/>
            </a:pPr>
            <a:endParaRPr lang="fr-FR" dirty="0"/>
          </a:p>
          <a:p>
            <a:pPr lvl="2">
              <a:buNone/>
            </a:pPr>
            <a:r>
              <a:rPr lang="fr-FR" b="1" i="1" dirty="0">
                <a:solidFill>
                  <a:srgbClr val="C00000"/>
                </a:solidFill>
              </a:rPr>
              <a:t>&lt;singer source=“</a:t>
            </a:r>
            <a:r>
              <a:rPr lang="fr-FR" b="1" i="1" dirty="0" err="1">
                <a:solidFill>
                  <a:srgbClr val="C00000"/>
                </a:solidFill>
              </a:rPr>
              <a:t>nameVal</a:t>
            </a:r>
            <a:r>
              <a:rPr lang="fr-FR" b="1" i="1" dirty="0">
                <a:solidFill>
                  <a:srgbClr val="C00000"/>
                </a:solidFill>
              </a:rPr>
              <a:t>” &gt;</a:t>
            </a:r>
            <a:r>
              <a:rPr lang="fr-FR" b="1" i="1" dirty="0" err="1">
                <a:solidFill>
                  <a:srgbClr val="C00000"/>
                </a:solidFill>
              </a:rPr>
              <a:t>artistValeur</a:t>
            </a:r>
            <a:r>
              <a:rPr lang="fr-FR" b="1" i="1" dirty="0">
                <a:solidFill>
                  <a:srgbClr val="C00000"/>
                </a:solidFill>
              </a:rPr>
              <a:t>&lt;/singer&gt;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168</a:t>
            </a:fld>
            <a:endParaRPr lang="fr-FR"/>
          </a:p>
        </p:txBody>
      </p:sp>
      <p:sp>
        <p:nvSpPr>
          <p:cNvPr id="5" name="Rectangle 4"/>
          <p:cNvSpPr/>
          <p:nvPr/>
        </p:nvSpPr>
        <p:spPr>
          <a:xfrm>
            <a:off x="1691680" y="3460624"/>
            <a:ext cx="5814392" cy="1754326"/>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268288" lvl="1">
              <a:buNone/>
            </a:pPr>
            <a:r>
              <a:rPr lang="fr-FR" i="1" dirty="0"/>
              <a:t>&lt;</a:t>
            </a:r>
            <a:r>
              <a:rPr lang="fr-FR" b="1" i="1" dirty="0" err="1"/>
              <a:t>xsl:element</a:t>
            </a:r>
            <a:r>
              <a:rPr lang="fr-FR" i="1" dirty="0"/>
              <a:t> </a:t>
            </a:r>
            <a:r>
              <a:rPr lang="fr-FR" b="1" i="1" dirty="0" err="1"/>
              <a:t>name</a:t>
            </a:r>
            <a:r>
              <a:rPr lang="fr-FR" i="1" dirty="0"/>
              <a:t>="singer"&gt;</a:t>
            </a:r>
            <a:br>
              <a:rPr lang="fr-FR" i="1" dirty="0"/>
            </a:br>
            <a:r>
              <a:rPr lang="fr-FR" i="1" dirty="0"/>
              <a:t>      &lt;</a:t>
            </a:r>
            <a:r>
              <a:rPr lang="fr-FR" b="1" i="1" dirty="0" err="1"/>
              <a:t>xsl:value-of</a:t>
            </a:r>
            <a:r>
              <a:rPr lang="fr-FR" i="1" dirty="0"/>
              <a:t> </a:t>
            </a:r>
            <a:r>
              <a:rPr lang="fr-FR" b="1" i="1" dirty="0"/>
              <a:t>select</a:t>
            </a:r>
            <a:r>
              <a:rPr lang="fr-FR" i="1" dirty="0"/>
              <a:t>="</a:t>
            </a:r>
            <a:r>
              <a:rPr lang="fr-FR" i="1" dirty="0" err="1"/>
              <a:t>artist</a:t>
            </a:r>
            <a:r>
              <a:rPr lang="fr-FR" i="1" dirty="0"/>
              <a:t>" /&gt;</a:t>
            </a:r>
            <a:br>
              <a:rPr lang="fr-FR" i="1" dirty="0"/>
            </a:br>
            <a:r>
              <a:rPr lang="fr-FR" i="1" dirty="0"/>
              <a:t>      &lt;</a:t>
            </a:r>
            <a:r>
              <a:rPr lang="fr-FR" b="1" i="1" dirty="0" err="1"/>
              <a:t>xsl:attribute</a:t>
            </a:r>
            <a:r>
              <a:rPr lang="fr-FR" i="1" dirty="0"/>
              <a:t> </a:t>
            </a:r>
            <a:r>
              <a:rPr lang="fr-FR" b="1" i="1" dirty="0" err="1"/>
              <a:t>name</a:t>
            </a:r>
            <a:r>
              <a:rPr lang="fr-FR" i="1" dirty="0"/>
              <a:t>="source"&gt;</a:t>
            </a:r>
            <a:br>
              <a:rPr lang="fr-FR" i="1" dirty="0"/>
            </a:br>
            <a:r>
              <a:rPr lang="fr-FR" i="1" dirty="0"/>
              <a:t>          &lt;</a:t>
            </a:r>
            <a:r>
              <a:rPr lang="fr-FR" b="1" i="1" dirty="0" err="1"/>
              <a:t>xsl:value-of</a:t>
            </a:r>
            <a:r>
              <a:rPr lang="fr-FR" i="1" dirty="0"/>
              <a:t> </a:t>
            </a:r>
            <a:r>
              <a:rPr lang="fr-FR" b="1" i="1" dirty="0"/>
              <a:t>select</a:t>
            </a:r>
            <a:r>
              <a:rPr lang="fr-FR" i="1" dirty="0"/>
              <a:t>="images/</a:t>
            </a:r>
            <a:r>
              <a:rPr lang="fr-FR" i="1" dirty="0" err="1"/>
              <a:t>name</a:t>
            </a:r>
            <a:r>
              <a:rPr lang="fr-FR" i="1" dirty="0"/>
              <a:t>" /&gt;</a:t>
            </a:r>
            <a:br>
              <a:rPr lang="fr-FR" i="1" dirty="0"/>
            </a:br>
            <a:r>
              <a:rPr lang="fr-FR" i="1" dirty="0"/>
              <a:t>      &lt;/</a:t>
            </a:r>
            <a:r>
              <a:rPr lang="fr-FR" b="1" i="1" dirty="0" err="1"/>
              <a:t>xsl:attribute</a:t>
            </a:r>
            <a:r>
              <a:rPr lang="fr-FR" i="1" dirty="0"/>
              <a:t>&gt;  </a:t>
            </a:r>
          </a:p>
          <a:p>
            <a:pPr marL="268288" lvl="2">
              <a:buNone/>
            </a:pPr>
            <a:r>
              <a:rPr lang="fr-FR" i="1" dirty="0"/>
              <a:t>&lt;/</a:t>
            </a:r>
            <a:r>
              <a:rPr lang="fr-FR" b="1" i="1" dirty="0" err="1"/>
              <a:t>xsl:element</a:t>
            </a:r>
            <a:r>
              <a:rPr lang="fr-FR" i="1" dirty="0"/>
              <a:t>&gt;</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xsl:message</a:t>
            </a:r>
            <a:r>
              <a:rPr lang="fr-FR" dirty="0"/>
              <a:t>, </a:t>
            </a:r>
            <a:r>
              <a:rPr lang="fr-FR" dirty="0" err="1"/>
              <a:t>xsl:fallback</a:t>
            </a:r>
            <a:endParaRPr lang="fr-FR" dirty="0"/>
          </a:p>
        </p:txBody>
      </p:sp>
      <p:sp>
        <p:nvSpPr>
          <p:cNvPr id="3" name="Espace réservé du contenu 2"/>
          <p:cNvSpPr>
            <a:spLocks noGrp="1"/>
          </p:cNvSpPr>
          <p:nvPr>
            <p:ph idx="1"/>
          </p:nvPr>
        </p:nvSpPr>
        <p:spPr/>
        <p:txBody>
          <a:bodyPr>
            <a:normAutofit fontScale="55000" lnSpcReduction="20000"/>
          </a:bodyPr>
          <a:lstStyle/>
          <a:p>
            <a:endParaRPr lang="fr-FR" dirty="0"/>
          </a:p>
          <a:p>
            <a:r>
              <a:rPr lang="fr-FR" dirty="0"/>
              <a:t>Gestion de message vers la sortie</a:t>
            </a:r>
          </a:p>
          <a:p>
            <a:pPr lvl="1"/>
            <a:r>
              <a:rPr lang="fr-FR" dirty="0"/>
              <a:t>Une balise message nous permet d’envoyer vers la sortie des informations. Cette balise est pratique pour signifier par exemple des erreurs de parcours de documents et informer les raisons de l’échec et forcer la fin du traitement</a:t>
            </a:r>
          </a:p>
          <a:p>
            <a:pPr lvl="2">
              <a:buNone/>
            </a:pPr>
            <a:endParaRPr lang="fr-FR" dirty="0"/>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endParaRPr lang="fr-FR" b="1" i="1" dirty="0">
              <a:solidFill>
                <a:srgbClr val="C00000"/>
              </a:solidFill>
            </a:endParaRPr>
          </a:p>
          <a:p>
            <a:pPr lvl="5">
              <a:buNone/>
            </a:pPr>
            <a:r>
              <a:rPr lang="fr-FR" b="1" i="1" dirty="0">
                <a:solidFill>
                  <a:srgbClr val="C00000"/>
                </a:solidFill>
              </a:rPr>
              <a:t>  </a:t>
            </a:r>
            <a:r>
              <a:rPr lang="fr-FR" b="1" i="1" dirty="0">
                <a:solidFill>
                  <a:schemeClr val="tx1"/>
                </a:solidFill>
              </a:rPr>
              <a:t>   permet l’arrêt ou non du processor lors de l’envoi du message</a:t>
            </a:r>
          </a:p>
          <a:p>
            <a:pPr lvl="5">
              <a:buNone/>
            </a:pPr>
            <a:endParaRPr lang="fr-FR" dirty="0"/>
          </a:p>
          <a:p>
            <a:r>
              <a:rPr lang="fr-FR" dirty="0"/>
              <a:t>Gestion de prise en charge processor</a:t>
            </a:r>
          </a:p>
          <a:p>
            <a:pPr lvl="1"/>
            <a:r>
              <a:rPr lang="fr-FR" dirty="0"/>
              <a:t>Lorsque qu’une balise n’est pas prise en charge par un processor, on peut définir une alternative à cette balise exemple avec </a:t>
            </a:r>
            <a:r>
              <a:rPr lang="fr-FR" dirty="0" err="1"/>
              <a:t>loop</a:t>
            </a:r>
            <a:r>
              <a:rPr lang="fr-FR" dirty="0"/>
              <a:t> qui sera remplacée par for-</a:t>
            </a:r>
            <a:r>
              <a:rPr lang="fr-FR" dirty="0" err="1"/>
              <a:t>each</a:t>
            </a:r>
            <a:r>
              <a:rPr lang="fr-FR" dirty="0"/>
              <a:t> si la balise </a:t>
            </a:r>
            <a:r>
              <a:rPr lang="fr-FR" dirty="0" err="1"/>
              <a:t>loop</a:t>
            </a:r>
            <a:r>
              <a:rPr lang="fr-FR" dirty="0"/>
              <a:t> n’est pas prise en charge par notre processor.</a:t>
            </a:r>
          </a:p>
          <a:p>
            <a:pPr lvl="1"/>
            <a:endParaRPr lang="fr-FR" dirty="0"/>
          </a:p>
          <a:p>
            <a:pPr lvl="1"/>
            <a:endParaRPr lang="fr-FR" dirty="0"/>
          </a:p>
          <a:p>
            <a:pPr lvl="1"/>
            <a:endParaRPr lang="fr-FR" dirty="0"/>
          </a:p>
          <a:p>
            <a:pPr lvl="1"/>
            <a:endParaRPr lang="fr-FR" dirty="0"/>
          </a:p>
          <a:p>
            <a:pPr lvl="1"/>
            <a:endParaRPr lang="fr-FR" dirty="0"/>
          </a:p>
          <a:p>
            <a:pPr lvl="1">
              <a:buNone/>
            </a:pPr>
            <a:r>
              <a:rPr lang="fr-FR" dirty="0"/>
              <a:t> </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169</a:t>
            </a:fld>
            <a:endParaRPr lang="fr-FR"/>
          </a:p>
        </p:txBody>
      </p:sp>
      <p:sp>
        <p:nvSpPr>
          <p:cNvPr id="5" name="ZoneTexte 4"/>
          <p:cNvSpPr txBox="1"/>
          <p:nvPr/>
        </p:nvSpPr>
        <p:spPr>
          <a:xfrm>
            <a:off x="2555776" y="4614644"/>
            <a:ext cx="3888432" cy="16004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 </a:t>
            </a:r>
            <a:r>
              <a:rPr lang="fr-FR" sz="1400" b="1" i="1" dirty="0">
                <a:solidFill>
                  <a:schemeClr val="tx1"/>
                </a:solidFill>
              </a:rPr>
              <a:t>select</a:t>
            </a:r>
            <a:r>
              <a:rPr lang="fr-FR" sz="1400" i="1" dirty="0">
                <a:solidFill>
                  <a:schemeClr val="tx1"/>
                </a:solidFill>
              </a:rPr>
              <a:t>="</a:t>
            </a:r>
            <a:r>
              <a:rPr lang="fr-FR" sz="1400" i="1" dirty="0" err="1">
                <a:solidFill>
                  <a:schemeClr val="tx1"/>
                </a:solidFill>
              </a:rPr>
              <a:t>title</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xsl:value-of</a:t>
            </a:r>
            <a:r>
              <a:rPr lang="fr-FR" sz="1400" i="1" dirty="0">
                <a:solidFill>
                  <a:schemeClr val="tx1"/>
                </a:solidFill>
              </a:rPr>
              <a:t> </a:t>
            </a:r>
            <a:r>
              <a:rPr lang="fr-FR" sz="1400" b="1" i="1" dirty="0">
                <a:solidFill>
                  <a:schemeClr val="tx1"/>
                </a:solidFill>
              </a:rPr>
              <a:t>select</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xsl:for-each</a:t>
            </a:r>
            <a:r>
              <a:rPr lang="fr-FR" sz="1400" i="1" dirty="0">
                <a:solidFill>
                  <a:schemeClr val="tx1"/>
                </a:solidFill>
              </a:rPr>
              <a:t>&gt;</a:t>
            </a:r>
            <a:br>
              <a:rPr lang="fr-FR" sz="1400" i="1" dirty="0">
                <a:solidFill>
                  <a:schemeClr val="tx1"/>
                </a:solidFill>
              </a:rPr>
            </a:br>
            <a:r>
              <a:rPr lang="fr-FR" sz="1400" i="1" dirty="0">
                <a:solidFill>
                  <a:schemeClr val="tx1"/>
                </a:solidFill>
              </a:rPr>
              <a:t>    &lt;/</a:t>
            </a:r>
            <a:r>
              <a:rPr lang="fr-FR" sz="1400" b="1" i="1" dirty="0" err="1">
                <a:solidFill>
                  <a:schemeClr val="tx1"/>
                </a:solidFill>
              </a:rPr>
              <a:t>xsl:fallback</a:t>
            </a:r>
            <a:r>
              <a:rPr lang="fr-FR" sz="1400" i="1" dirty="0">
                <a:solidFill>
                  <a:schemeClr val="tx1"/>
                </a:solidFill>
              </a:rPr>
              <a:t>&gt;</a:t>
            </a:r>
          </a:p>
          <a:p>
            <a:pPr lvl="1">
              <a:buNone/>
            </a:pPr>
            <a:r>
              <a:rPr lang="fr-FR" sz="1400" i="1" dirty="0">
                <a:solidFill>
                  <a:schemeClr val="tx1"/>
                </a:solidFill>
              </a:rPr>
              <a:t>&lt;/</a:t>
            </a:r>
            <a:r>
              <a:rPr lang="fr-FR" sz="1400" b="1" i="1" dirty="0" err="1">
                <a:solidFill>
                  <a:schemeClr val="tx1"/>
                </a:solidFill>
              </a:rPr>
              <a:t>xsl:loop</a:t>
            </a:r>
            <a:r>
              <a:rPr lang="fr-FR" sz="1400" i="1" dirty="0">
                <a:solidFill>
                  <a:schemeClr val="tx1"/>
                </a:solidFill>
              </a:rPr>
              <a:t>&gt;</a:t>
            </a:r>
            <a:endParaRPr lang="fr-FR" sz="1400" dirty="0">
              <a:solidFill>
                <a:schemeClr val="tx1"/>
              </a:solidFill>
            </a:endParaRPr>
          </a:p>
        </p:txBody>
      </p:sp>
      <p:sp>
        <p:nvSpPr>
          <p:cNvPr id="6" name="ZoneTexte 5"/>
          <p:cNvSpPr txBox="1"/>
          <p:nvPr/>
        </p:nvSpPr>
        <p:spPr>
          <a:xfrm>
            <a:off x="2627784" y="2357430"/>
            <a:ext cx="3528392" cy="73866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5"/>
            <a:r>
              <a:rPr lang="fr-FR" sz="1400" i="1" dirty="0"/>
              <a:t>&lt;</a:t>
            </a:r>
            <a:r>
              <a:rPr lang="fr-FR" sz="1400" b="1" i="1" dirty="0" err="1"/>
              <a:t>xsl:message</a:t>
            </a:r>
            <a:r>
              <a:rPr lang="fr-FR" sz="1400" i="1" dirty="0"/>
              <a:t> </a:t>
            </a:r>
            <a:r>
              <a:rPr lang="fr-FR" sz="1400" b="1" i="1" dirty="0" err="1"/>
              <a:t>terminate</a:t>
            </a:r>
            <a:r>
              <a:rPr lang="fr-FR" sz="1400" i="1" dirty="0"/>
              <a:t>="</a:t>
            </a:r>
            <a:r>
              <a:rPr lang="fr-FR" sz="1400" i="1" dirty="0" err="1"/>
              <a:t>yes</a:t>
            </a:r>
            <a:r>
              <a:rPr lang="fr-FR" sz="1400" i="1" dirty="0"/>
              <a:t>|no"&gt;</a:t>
            </a:r>
          </a:p>
          <a:p>
            <a:pPr marL="0" lvl="5">
              <a:buNone/>
            </a:pPr>
            <a:r>
              <a:rPr lang="fr-FR" sz="1400" i="1" dirty="0"/>
              <a:t>	message d’erreur</a:t>
            </a:r>
          </a:p>
          <a:p>
            <a:pPr marL="0" lvl="5">
              <a:buNone/>
            </a:pPr>
            <a:r>
              <a:rPr lang="fr-FR" sz="1400" i="1" dirty="0"/>
              <a:t>&lt;/</a:t>
            </a:r>
            <a:r>
              <a:rPr lang="fr-FR" sz="1400" b="1" i="1" dirty="0" err="1"/>
              <a:t>xsl:message</a:t>
            </a:r>
            <a:r>
              <a:rPr lang="fr-FR" sz="1400" i="1" dirty="0"/>
              <a:t>&gt;</a:t>
            </a:r>
            <a:endParaRPr lang="fr-FR"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AutoShape 2"/>
          <p:cNvSpPr>
            <a:spLocks noGrp="1" noChangeArrowheads="1"/>
          </p:cNvSpPr>
          <p:nvPr>
            <p:ph type="title"/>
          </p:nvPr>
        </p:nvSpPr>
        <p:spPr/>
        <p:txBody>
          <a:bodyPr>
            <a:normAutofit/>
          </a:bodyPr>
          <a:lstStyle/>
          <a:p>
            <a:r>
              <a:rPr lang="fr-FR" dirty="0"/>
              <a:t>XML et pages Web classiques</a:t>
            </a:r>
          </a:p>
        </p:txBody>
      </p:sp>
      <p:sp>
        <p:nvSpPr>
          <p:cNvPr id="21508" name="Rectangle 3"/>
          <p:cNvSpPr>
            <a:spLocks noGrp="1" noChangeArrowheads="1"/>
          </p:cNvSpPr>
          <p:nvPr>
            <p:ph idx="1"/>
          </p:nvPr>
        </p:nvSpPr>
        <p:spPr/>
        <p:txBody>
          <a:bodyPr>
            <a:normAutofit fontScale="85000" lnSpcReduction="20000"/>
          </a:bodyPr>
          <a:lstStyle/>
          <a:p>
            <a:pPr eaLnBrk="1" hangingPunct="1"/>
            <a:r>
              <a:rPr lang="fr-FR" dirty="0"/>
              <a:t>HTML vs XHTML</a:t>
            </a:r>
          </a:p>
          <a:p>
            <a:pPr lvl="1" eaLnBrk="1" hangingPunct="1"/>
            <a:endParaRPr lang="fr-FR" dirty="0"/>
          </a:p>
          <a:p>
            <a:pPr lvl="1" eaLnBrk="1" hangingPunct="1"/>
            <a:r>
              <a:rPr lang="fr-FR" dirty="0"/>
              <a:t> XHTML 1.0 propose 3 DTD fonction de la compatibilité désirée avec HTML4.01:</a:t>
            </a:r>
          </a:p>
          <a:p>
            <a:pPr lvl="2" eaLnBrk="1" hangingPunct="1"/>
            <a:r>
              <a:rPr lang="fr-FR" dirty="0"/>
              <a:t> </a:t>
            </a:r>
            <a:r>
              <a:rPr lang="fr-FR" u="sng" dirty="0"/>
              <a:t>Strict :</a:t>
            </a:r>
            <a:r>
              <a:rPr lang="fr-FR" dirty="0"/>
              <a:t> identique à HTML4.01 avec règles syntaxiques de XML</a:t>
            </a:r>
          </a:p>
          <a:p>
            <a:pPr lvl="2" eaLnBrk="1" hangingPunct="1"/>
            <a:r>
              <a:rPr lang="fr-FR" dirty="0"/>
              <a:t> </a:t>
            </a:r>
            <a:r>
              <a:rPr lang="fr-FR" u="sng" dirty="0" err="1"/>
              <a:t>Transitional</a:t>
            </a:r>
            <a:r>
              <a:rPr lang="fr-FR" u="sng" dirty="0"/>
              <a:t> :</a:t>
            </a:r>
            <a:r>
              <a:rPr lang="fr-FR" dirty="0"/>
              <a:t> idem XHTML1.0 avec attributs de présentation HTML3.2-</a:t>
            </a:r>
          </a:p>
          <a:p>
            <a:pPr lvl="2" eaLnBrk="1" hangingPunct="1"/>
            <a:r>
              <a:rPr lang="fr-FR" dirty="0"/>
              <a:t> </a:t>
            </a:r>
            <a:r>
              <a:rPr lang="fr-FR" u="sng" dirty="0" err="1"/>
              <a:t>Frameset</a:t>
            </a:r>
            <a:r>
              <a:rPr lang="fr-FR" u="sng" dirty="0"/>
              <a:t> :</a:t>
            </a:r>
            <a:r>
              <a:rPr lang="fr-FR" dirty="0"/>
              <a:t> identique à HTML4.01 pour l’usage des cadres &lt;frame&gt;</a:t>
            </a:r>
          </a:p>
          <a:p>
            <a:pPr lvl="1" eaLnBrk="1" hangingPunct="1"/>
            <a:endParaRPr lang="fr-FR" dirty="0"/>
          </a:p>
          <a:p>
            <a:pPr lvl="1" eaLnBrk="1" hangingPunct="1"/>
            <a:r>
              <a:rPr lang="fr-FR" dirty="0"/>
              <a:t> XHTML[</a:t>
            </a:r>
            <a:r>
              <a:rPr lang="fr-FR" dirty="0" err="1"/>
              <a:t>Modularization</a:t>
            </a:r>
            <a:r>
              <a:rPr lang="fr-FR" dirty="0"/>
              <a:t>]1.1 version modulaire de XHTML1.0. Tags HTML bannis et présentation exclusivement en CSS</a:t>
            </a:r>
          </a:p>
          <a:p>
            <a:pPr lvl="1" eaLnBrk="1" hangingPunct="1"/>
            <a:endParaRPr lang="fr-FR" dirty="0"/>
          </a:p>
          <a:p>
            <a:pPr lvl="1" eaLnBrk="1" hangingPunct="1"/>
            <a:r>
              <a:rPr lang="fr-FR" dirty="0"/>
              <a:t> </a:t>
            </a:r>
            <a:r>
              <a:rPr lang="fr-FR" dirty="0">
                <a:ea typeface="MS Mincho" pitchFamily="49" charset="-128"/>
              </a:rPr>
              <a:t>XHTML offre 3 normes pour mobiles XHTML </a:t>
            </a:r>
          </a:p>
          <a:p>
            <a:pPr lvl="2" eaLnBrk="1" hangingPunct="1"/>
            <a:r>
              <a:rPr lang="fr-FR" dirty="0">
                <a:ea typeface="MS Mincho" pitchFamily="49" charset="-128"/>
              </a:rPr>
              <a:t> "Basics" (allégée)</a:t>
            </a:r>
          </a:p>
          <a:p>
            <a:pPr lvl="2" eaLnBrk="1" hangingPunct="1"/>
            <a:r>
              <a:rPr lang="fr-FR" dirty="0">
                <a:ea typeface="MS Mincho" pitchFamily="49" charset="-128"/>
              </a:rPr>
              <a:t> "Mobile Profile"</a:t>
            </a:r>
          </a:p>
          <a:p>
            <a:pPr lvl="2" eaLnBrk="1" hangingPunct="1"/>
            <a:r>
              <a:rPr lang="fr-FR" dirty="0">
                <a:ea typeface="MS Mincho" pitchFamily="49" charset="-128"/>
              </a:rPr>
              <a:t> "+ Voice"</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17</a:t>
            </a:fld>
            <a:endParaRPr lang="fr-FR"/>
          </a:p>
        </p:txBody>
      </p:sp>
      <p:sp>
        <p:nvSpPr>
          <p:cNvPr id="21506" name="Rectangle 13"/>
          <p:cNvSpPr>
            <a:spLocks noGrp="1" noChangeArrowheads="1"/>
          </p:cNvSpPr>
          <p:nvPr>
            <p:ph type="sldNum" sz="quarter" idx="4294967295"/>
          </p:nvPr>
        </p:nvSpPr>
        <p:spPr>
          <a:xfrm>
            <a:off x="0" y="6362700"/>
            <a:ext cx="762000" cy="488950"/>
          </a:xfrm>
          <a:prstGeom prst="rect">
            <a:avLst/>
          </a:prstGeom>
          <a:noFill/>
        </p:spPr>
        <p:txBody>
          <a:bodyPr/>
          <a:lstStyle/>
          <a:p>
            <a:fld id="{67FB5632-CF72-4937-A43A-F6CB3632BDA1}" type="slidenum">
              <a:rPr lang="fr-FR" smtClean="0"/>
              <a:pPr/>
              <a:t>17</a:t>
            </a:fld>
            <a:endParaRPr lang="fr-FR"/>
          </a:p>
        </p:txBody>
      </p:sp>
      <p:sp>
        <p:nvSpPr>
          <p:cNvPr id="9" name="Étoile à 12 branches 8"/>
          <p:cNvSpPr/>
          <p:nvPr/>
        </p:nvSpPr>
        <p:spPr>
          <a:xfrm>
            <a:off x="5929290" y="5143512"/>
            <a:ext cx="3214710" cy="1428760"/>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400" b="1" dirty="0" err="1"/>
              <a:t>X</a:t>
            </a:r>
            <a:r>
              <a:rPr lang="fr-FR" sz="2000" b="1" dirty="0" err="1"/>
              <a:t>html</a:t>
            </a:r>
            <a:r>
              <a:rPr lang="fr-FR" sz="2400" b="1" dirty="0"/>
              <a:t> 2.0 </a:t>
            </a:r>
            <a:r>
              <a:rPr lang="fr-FR" sz="2400" b="1" dirty="0">
                <a:sym typeface="Wingdings" pitchFamily="2" charset="2"/>
              </a:rPr>
              <a:t> html 5</a:t>
            </a:r>
            <a:endParaRPr lang="fr-FR" sz="2400" b="1"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AutoShape 1026"/>
          <p:cNvSpPr>
            <a:spLocks noGrp="1" noChangeArrowheads="1"/>
          </p:cNvSpPr>
          <p:nvPr>
            <p:ph type="title"/>
          </p:nvPr>
        </p:nvSpPr>
        <p:spPr/>
        <p:txBody>
          <a:bodyPr>
            <a:normAutofit/>
          </a:bodyPr>
          <a:lstStyle/>
          <a:p>
            <a:r>
              <a:rPr lang="fr-FR" dirty="0" err="1"/>
              <a:t>xsl:if</a:t>
            </a:r>
            <a:r>
              <a:rPr lang="fr-FR" dirty="0"/>
              <a:t>, </a:t>
            </a:r>
            <a:r>
              <a:rPr lang="fr-FR" dirty="0" err="1"/>
              <a:t>xsl:choose</a:t>
            </a:r>
            <a:r>
              <a:rPr lang="fr-FR" dirty="0"/>
              <a:t>, test</a:t>
            </a:r>
          </a:p>
        </p:txBody>
      </p:sp>
      <p:sp>
        <p:nvSpPr>
          <p:cNvPr id="151556" name="Rectangle 1027"/>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Traitements conditionnels</a:t>
            </a:r>
          </a:p>
          <a:p>
            <a:pPr lvl="1" eaLnBrk="1" hangingPunct="1"/>
            <a:r>
              <a:rPr lang="fr-FR" dirty="0">
                <a:ea typeface="MS Mincho" pitchFamily="49" charset="-128"/>
              </a:rPr>
              <a:t> On utilise &lt;if&gt; (équivalent du if classique mais sans else)</a:t>
            </a:r>
          </a:p>
          <a:p>
            <a:pPr lvl="2" eaLnBrk="1" hangingPunct="1">
              <a:buNone/>
            </a:pPr>
            <a:r>
              <a:rPr lang="fr-FR" b="1" i="1" dirty="0">
                <a:solidFill>
                  <a:srgbClr val="C00000"/>
                </a:solidFill>
                <a:ea typeface="MS Mincho" pitchFamily="49" charset="-128"/>
              </a:rPr>
              <a:t>		 &lt;xsl:if test="XPath_expr"&gt; </a:t>
            </a:r>
          </a:p>
          <a:p>
            <a:pPr lvl="2" eaLnBrk="1" hangingPunct="1"/>
            <a:r>
              <a:rPr lang="fr-FR" b="1" i="1" dirty="0">
                <a:ea typeface="MS Mincho" pitchFamily="49" charset="-128"/>
              </a:rPr>
              <a:t>pour filtrer en fonction d’une opération logique,</a:t>
            </a:r>
            <a:br>
              <a:rPr lang="fr-FR" b="1" i="1" dirty="0">
                <a:solidFill>
                  <a:srgbClr val="C00000"/>
                </a:solidFill>
                <a:ea typeface="MS Mincho" pitchFamily="49" charset="-128"/>
              </a:rPr>
            </a:br>
            <a:r>
              <a:rPr lang="fr-FR" b="1" i="1" dirty="0">
                <a:ea typeface="MS Mincho" pitchFamily="49" charset="-128"/>
              </a:rPr>
              <a:t> </a:t>
            </a:r>
            <a:r>
              <a:rPr lang="fr-FR" b="1" i="1" u="sng" dirty="0">
                <a:ea typeface="MS Mincho" pitchFamily="49" charset="-128"/>
              </a:rPr>
              <a:t>ex:</a:t>
            </a:r>
            <a:r>
              <a:rPr lang="fr-FR" b="1" i="1" dirty="0">
                <a:ea typeface="MS Mincho" pitchFamily="49" charset="-128"/>
              </a:rPr>
              <a:t> </a:t>
            </a:r>
            <a:r>
              <a:rPr lang="fr-FR" b="1" i="1" dirty="0">
                <a:solidFill>
                  <a:srgbClr val="C00000"/>
                </a:solidFill>
                <a:ea typeface="MS Mincho" pitchFamily="49" charset="-128"/>
              </a:rPr>
              <a:t>&lt;xsl:if test="position()&lt;10"&gt;…code à analyser / reproduire…&lt;/xsl:if&gt; </a:t>
            </a:r>
            <a:r>
              <a:rPr lang="fr-FR" dirty="0">
                <a:ea typeface="MS Mincho" pitchFamily="49" charset="-128"/>
              </a:rPr>
              <a:t>(top 10 !) </a:t>
            </a:r>
          </a:p>
          <a:p>
            <a:pPr lvl="1" eaLnBrk="1" hangingPunct="1"/>
            <a:endParaRPr lang="fr-FR" dirty="0">
              <a:ea typeface="MS Mincho" pitchFamily="49" charset="-128"/>
            </a:endParaRPr>
          </a:p>
          <a:p>
            <a:pPr lvl="1" eaLnBrk="1" hangingPunct="1"/>
            <a:r>
              <a:rPr lang="fr-FR" dirty="0">
                <a:ea typeface="MS Mincho" pitchFamily="49" charset="-128"/>
              </a:rPr>
              <a:t> Ou &lt;choose&gt;&lt;when&gt;&lt;otherwise&gt; (équivalent du switch, case, default) :</a:t>
            </a:r>
          </a:p>
          <a:p>
            <a:pPr lvl="2" eaLnBrk="1" hangingPunct="1"/>
            <a:r>
              <a:rPr lang="fr-FR" b="1" i="1" dirty="0">
                <a:solidFill>
                  <a:srgbClr val="C00000"/>
                </a:solidFill>
                <a:ea typeface="MS Mincho" pitchFamily="49" charset="-128"/>
              </a:rPr>
              <a:t> </a:t>
            </a: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b="1" i="1" dirty="0">
              <a:solidFill>
                <a:srgbClr val="C00000"/>
              </a:solidFill>
              <a:ea typeface="MS Mincho" pitchFamily="49" charset="-128"/>
            </a:endParaRPr>
          </a:p>
          <a:p>
            <a:pPr lvl="2" eaLnBrk="1" hangingPunct="1"/>
            <a:endParaRPr lang="fr-FR" dirty="0">
              <a:ea typeface="MS Mincho" pitchFamily="49" charset="-128"/>
            </a:endParaRPr>
          </a:p>
          <a:p>
            <a:pPr lvl="2" eaLnBrk="1" hangingPunct="1">
              <a:buNone/>
            </a:pPr>
            <a:r>
              <a:rPr lang="fr-FR" dirty="0">
                <a:ea typeface="MS Mincho" pitchFamily="49" charset="-128"/>
              </a:rPr>
              <a:t> </a:t>
            </a:r>
            <a:r>
              <a:rPr lang="fr-FR" u="sng" dirty="0">
                <a:ea typeface="MS Mincho" pitchFamily="49" charset="-128"/>
              </a:rPr>
              <a:t>Remarque :</a:t>
            </a:r>
            <a:r>
              <a:rPr lang="fr-FR" dirty="0">
                <a:ea typeface="MS Mincho" pitchFamily="49" charset="-128"/>
              </a:rPr>
              <a:t> les fichiers XML devant être bien formés, l'usage d'expressions conditionnelles nécessite souvent l'emploi de code redondant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170</a:t>
            </a:fld>
            <a:endParaRPr lang="fr-FR"/>
          </a:p>
        </p:txBody>
      </p:sp>
      <p:sp>
        <p:nvSpPr>
          <p:cNvPr id="151554" name="Rectangle 13"/>
          <p:cNvSpPr>
            <a:spLocks noGrp="1" noChangeArrowheads="1"/>
          </p:cNvSpPr>
          <p:nvPr>
            <p:ph type="sldNum" sz="quarter" idx="4294967295"/>
          </p:nvPr>
        </p:nvSpPr>
        <p:spPr>
          <a:xfrm>
            <a:off x="0" y="6362700"/>
            <a:ext cx="762000" cy="488950"/>
          </a:xfrm>
          <a:prstGeom prst="rect">
            <a:avLst/>
          </a:prstGeom>
          <a:noFill/>
        </p:spPr>
        <p:txBody>
          <a:bodyPr/>
          <a:lstStyle/>
          <a:p>
            <a:fld id="{AA7DAFFB-0AFA-4DE9-BA05-DE967F2D23F8}" type="slidenum">
              <a:rPr lang="fr-FR" smtClean="0"/>
              <a:pPr/>
              <a:t>170</a:t>
            </a:fld>
            <a:endParaRPr lang="fr-FR" dirty="0"/>
          </a:p>
        </p:txBody>
      </p:sp>
      <p:sp>
        <p:nvSpPr>
          <p:cNvPr id="7" name="ZoneTexte 6"/>
          <p:cNvSpPr txBox="1"/>
          <p:nvPr/>
        </p:nvSpPr>
        <p:spPr>
          <a:xfrm>
            <a:off x="1259632" y="3000372"/>
            <a:ext cx="6316153" cy="2800767"/>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fr-FR" sz="1600" i="1" dirty="0">
                <a:solidFill>
                  <a:schemeClr val="tx1"/>
                </a:solidFill>
                <a:ea typeface="MS Mincho" pitchFamily="49" charset="-128"/>
              </a:rPr>
              <a:t>&lt;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test="prix &amp;gt; 10"&gt;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="#ff0000"&gt;&lt;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 test="</a:t>
            </a:r>
            <a:r>
              <a:rPr lang="fr-FR" sz="1600" i="1" dirty="0" err="1">
                <a:solidFill>
                  <a:schemeClr val="tx1"/>
                </a:solidFill>
                <a:ea typeface="MS Mincho" pitchFamily="49" charset="-128"/>
              </a:rPr>
              <a:t>price</a:t>
            </a:r>
            <a:r>
              <a:rPr lang="fr-FR" sz="1600" i="1" dirty="0">
                <a:solidFill>
                  <a:schemeClr val="tx1"/>
                </a:solidFill>
                <a:ea typeface="MS Mincho" pitchFamily="49" charset="-128"/>
              </a:rPr>
              <a:t> &amp;</a:t>
            </a:r>
            <a:r>
              <a:rPr lang="fr-FR" sz="1600" i="1" dirty="0" err="1">
                <a:solidFill>
                  <a:schemeClr val="tx1"/>
                </a:solidFill>
                <a:ea typeface="MS Mincho" pitchFamily="49" charset="-128"/>
              </a:rPr>
              <a:t>lt</a:t>
            </a:r>
            <a:r>
              <a:rPr lang="fr-FR" sz="1600" i="1" dirty="0">
                <a:solidFill>
                  <a:schemeClr val="tx1"/>
                </a:solidFill>
                <a:ea typeface="MS Mincho" pitchFamily="49" charset="-128"/>
              </a:rPr>
              <a:t>; 8"&gt;</a:t>
            </a:r>
            <a:br>
              <a:rPr lang="fr-FR" sz="1600" i="1" dirty="0">
                <a:solidFill>
                  <a:schemeClr val="tx1"/>
                </a:solidFill>
                <a:ea typeface="MS Mincho" pitchFamily="49" charset="-128"/>
              </a:rPr>
            </a:br>
            <a:r>
              <a:rPr lang="fr-FR" sz="1600" i="1" dirty="0">
                <a:solidFill>
                  <a:schemeClr val="tx1"/>
                </a:solidFill>
                <a:ea typeface="MS Mincho" pitchFamily="49" charset="-128"/>
              </a:rPr>
              <a:t>          &lt;td </a:t>
            </a:r>
            <a:r>
              <a:rPr lang="fr-FR" sz="1600" i="1" dirty="0" err="1">
                <a:solidFill>
                  <a:schemeClr val="tx1"/>
                </a:solidFill>
                <a:ea typeface="MS Mincho" pitchFamily="49" charset="-128"/>
              </a:rPr>
              <a:t>bgcolor</a:t>
            </a:r>
            <a:r>
              <a:rPr lang="fr-FR" sz="1600" i="1" dirty="0">
                <a:solidFill>
                  <a:schemeClr val="tx1"/>
                </a:solidFill>
                <a:ea typeface="MS Mincho" pitchFamily="49" charset="-128"/>
              </a:rPr>
              <a:t>="#ffff88"&gt;&lt;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xsl:when</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&lt;td&gt;&lt;</a:t>
            </a:r>
            <a:r>
              <a:rPr lang="fr-FR" sz="1600" i="1" dirty="0" err="1">
                <a:solidFill>
                  <a:schemeClr val="tx1"/>
                </a:solidFill>
                <a:ea typeface="MS Mincho" pitchFamily="49" charset="-128"/>
              </a:rPr>
              <a:t>xsl:value-of</a:t>
            </a:r>
            <a:r>
              <a:rPr lang="fr-FR" sz="1600" i="1" dirty="0">
                <a:solidFill>
                  <a:schemeClr val="tx1"/>
                </a:solidFill>
                <a:ea typeface="MS Mincho" pitchFamily="49" charset="-128"/>
              </a:rPr>
              <a:t> select="</a:t>
            </a:r>
            <a:r>
              <a:rPr lang="fr-FR" sz="1600" i="1" dirty="0" err="1">
                <a:solidFill>
                  <a:schemeClr val="tx1"/>
                </a:solidFill>
                <a:ea typeface="MS Mincho" pitchFamily="49" charset="-128"/>
              </a:rPr>
              <a:t>price</a:t>
            </a:r>
            <a:r>
              <a:rPr lang="fr-FR" sz="1600" i="1" dirty="0">
                <a:solidFill>
                  <a:schemeClr val="tx1"/>
                </a:solidFill>
                <a:ea typeface="MS Mincho" pitchFamily="49" charset="-128"/>
              </a:rPr>
              <a:t>"/&gt;&lt;/td&gt;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xsl:otherwise</a:t>
            </a:r>
            <a:r>
              <a:rPr lang="fr-FR" sz="1600" i="1" dirty="0">
                <a:solidFill>
                  <a:schemeClr val="tx1"/>
                </a:solidFill>
                <a:ea typeface="MS Mincho" pitchFamily="49" charset="-128"/>
              </a:rPr>
              <a:t>&gt;</a:t>
            </a:r>
            <a:br>
              <a:rPr lang="fr-FR" sz="1600" i="1" dirty="0">
                <a:solidFill>
                  <a:schemeClr val="tx1"/>
                </a:solidFill>
                <a:ea typeface="MS Mincho" pitchFamily="49" charset="-128"/>
              </a:rPr>
            </a:br>
            <a:r>
              <a:rPr lang="fr-FR" sz="1600" i="1" dirty="0">
                <a:solidFill>
                  <a:schemeClr val="tx1"/>
                </a:solidFill>
                <a:ea typeface="MS Mincho" pitchFamily="49" charset="-128"/>
              </a:rPr>
              <a:t> &lt;/</a:t>
            </a:r>
            <a:r>
              <a:rPr lang="fr-FR" sz="1600" i="1" dirty="0" err="1">
                <a:solidFill>
                  <a:schemeClr val="tx1"/>
                </a:solidFill>
                <a:ea typeface="MS Mincho" pitchFamily="49" charset="-128"/>
              </a:rPr>
              <a:t>xsl:choose</a:t>
            </a:r>
            <a:r>
              <a:rPr lang="fr-FR" sz="1600" i="1" dirty="0">
                <a:solidFill>
                  <a:schemeClr val="tx1"/>
                </a:solidFill>
                <a:ea typeface="MS Mincho" pitchFamily="49" charset="-128"/>
              </a:rPr>
              <a:t>&gt;</a:t>
            </a:r>
            <a:endParaRPr lang="fr-FR" sz="1600" i="1" dirty="0">
              <a:solidFill>
                <a:schemeClr val="tx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2"/>
          <p:cNvSpPr>
            <a:spLocks noGrp="1" noChangeArrowheads="1"/>
          </p:cNvSpPr>
          <p:nvPr>
            <p:ph type="title"/>
          </p:nvPr>
        </p:nvSpPr>
        <p:spPr/>
        <p:txBody>
          <a:bodyPr>
            <a:normAutofit/>
          </a:bodyPr>
          <a:lstStyle/>
          <a:p>
            <a:r>
              <a:rPr lang="fr-FR" dirty="0" err="1"/>
              <a:t>xsl:for-each</a:t>
            </a:r>
            <a:r>
              <a:rPr lang="fr-FR" sz="1800" dirty="0"/>
              <a:t>, boucles &amp; traitement itératif</a:t>
            </a:r>
          </a:p>
        </p:txBody>
      </p:sp>
      <p:sp>
        <p:nvSpPr>
          <p:cNvPr id="152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Traitements itératifs (boucles)</a:t>
            </a:r>
          </a:p>
          <a:p>
            <a:pPr lvl="1" eaLnBrk="1" hangingPunct="1"/>
            <a:r>
              <a:rPr lang="fr-FR" dirty="0">
                <a:ea typeface="MS Mincho" pitchFamily="49" charset="-128"/>
              </a:rPr>
              <a:t> Pour simuler les boucles XSL-T on utilise la balise &lt;for-</a:t>
            </a:r>
            <a:r>
              <a:rPr lang="fr-FR" dirty="0" err="1">
                <a:ea typeface="MS Mincho" pitchFamily="49" charset="-128"/>
              </a:rPr>
              <a:t>each</a:t>
            </a:r>
            <a:r>
              <a:rPr lang="fr-FR" dirty="0">
                <a:ea typeface="MS Mincho" pitchFamily="49" charset="-128"/>
              </a:rPr>
              <a:t>&gt;, exemple :</a:t>
            </a:r>
          </a:p>
          <a:p>
            <a:pPr lvl="2" eaLnBrk="1" hangingPunct="1"/>
            <a:r>
              <a:rPr lang="fr-FR" dirty="0">
                <a:ea typeface="MS Mincho" pitchFamily="49" charset="-128"/>
              </a:rPr>
              <a:t> </a:t>
            </a:r>
            <a:r>
              <a:rPr lang="fr-FR" b="1" i="1" dirty="0">
                <a:solidFill>
                  <a:srgbClr val="C00000"/>
                </a:solidFill>
                <a:ea typeface="MS Mincho" pitchFamily="49" charset="-128"/>
              </a:rPr>
              <a:t>&lt;</a:t>
            </a:r>
            <a:r>
              <a:rPr lang="fr-FR" b="1" i="1" dirty="0" err="1">
                <a:solidFill>
                  <a:srgbClr val="C00000"/>
                </a:solidFill>
                <a:ea typeface="MS Mincho" pitchFamily="49" charset="-128"/>
              </a:rPr>
              <a:t>xsl:for-each</a:t>
            </a:r>
            <a:r>
              <a:rPr lang="fr-FR" b="1" i="1" dirty="0">
                <a:solidFill>
                  <a:srgbClr val="C00000"/>
                </a:solidFill>
                <a:ea typeface="MS Mincho" pitchFamily="49" charset="-128"/>
              </a:rPr>
              <a:t> select="groupe/personne"&gt; </a:t>
            </a:r>
          </a:p>
          <a:p>
            <a:pPr lvl="2" eaLnBrk="1" hangingPunct="1">
              <a:buNone/>
            </a:pPr>
            <a:r>
              <a:rPr lang="fr-FR" dirty="0">
                <a:ea typeface="MS Mincho" pitchFamily="49" charset="-128"/>
              </a:rPr>
              <a:t>traite toutes les personnes du groupe</a:t>
            </a:r>
          </a:p>
          <a:p>
            <a:pPr lvl="2" eaLnBrk="1" hangingPunct="1"/>
            <a:endParaRPr lang="fr-FR" dirty="0">
              <a:ea typeface="MS Mincho" pitchFamily="49" charset="-128"/>
            </a:endParaRPr>
          </a:p>
          <a:p>
            <a:pPr lvl="1"/>
            <a:r>
              <a:rPr lang="fr-FR" dirty="0">
                <a:ea typeface="MS Mincho" pitchFamily="49" charset="-128"/>
              </a:rPr>
              <a:t>For-</a:t>
            </a:r>
            <a:r>
              <a:rPr lang="fr-FR" dirty="0" err="1">
                <a:ea typeface="MS Mincho" pitchFamily="49" charset="-128"/>
              </a:rPr>
              <a:t>each</a:t>
            </a:r>
            <a:r>
              <a:rPr lang="fr-FR" dirty="0">
                <a:ea typeface="MS Mincho" pitchFamily="49" charset="-128"/>
              </a:rPr>
              <a:t> possède la faculté de placer le contexte actuel au nœud en cours de parcours pour les appels </a:t>
            </a:r>
            <a:r>
              <a:rPr lang="fr-FR" dirty="0" err="1">
                <a:ea typeface="MS Mincho" pitchFamily="49" charset="-128"/>
              </a:rPr>
              <a:t>Xpath</a:t>
            </a:r>
            <a:r>
              <a:rPr lang="fr-FR" dirty="0">
                <a:ea typeface="MS Mincho" pitchFamily="49" charset="-128"/>
              </a:rPr>
              <a:t> par chemins relatifs</a:t>
            </a:r>
          </a:p>
          <a:p>
            <a:pPr lvl="1"/>
            <a:endParaRPr lang="fr-FR" dirty="0">
              <a:ea typeface="MS Mincho" pitchFamily="49" charset="-128"/>
            </a:endParaRPr>
          </a:p>
          <a:p>
            <a:pPr lvl="1" eaLnBrk="1" hangingPunct="1"/>
            <a:r>
              <a:rPr lang="fr-FR" u="sng" dirty="0">
                <a:ea typeface="MS Mincho" pitchFamily="49" charset="-128"/>
              </a:rPr>
              <a:t>Rappel :</a:t>
            </a:r>
            <a:r>
              <a:rPr lang="fr-FR" dirty="0">
                <a:ea typeface="MS Mincho" pitchFamily="49" charset="-128"/>
              </a:rPr>
              <a:t> On peut aussi procéder par &lt;template match=""&gt; et &lt;</a:t>
            </a:r>
            <a:r>
              <a:rPr lang="fr-FR" dirty="0" err="1">
                <a:ea typeface="MS Mincho" pitchFamily="49" charset="-128"/>
              </a:rPr>
              <a:t>apply</a:t>
            </a:r>
            <a:r>
              <a:rPr lang="fr-FR" dirty="0">
                <a:ea typeface="MS Mincho" pitchFamily="49" charset="-128"/>
              </a:rPr>
              <a:t>-templates&gt; avec des templates nommés ou non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171</a:t>
            </a:fld>
            <a:endParaRPr lang="fr-FR"/>
          </a:p>
        </p:txBody>
      </p:sp>
      <p:sp>
        <p:nvSpPr>
          <p:cNvPr id="5" name="Étoile à 12 branches 4"/>
          <p:cNvSpPr/>
          <p:nvPr/>
        </p:nvSpPr>
        <p:spPr>
          <a:xfrm rot="21038633">
            <a:off x="6298182" y="2127612"/>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u="sng" dirty="0"/>
              <a:t>Sortable avec </a:t>
            </a:r>
            <a:r>
              <a:rPr lang="fr-FR" sz="1600" b="1" u="sng" dirty="0" err="1"/>
              <a:t>xsl:sort</a:t>
            </a:r>
            <a:r>
              <a:rPr lang="fr-FR" sz="1600" b="1" u="sng" dirty="0"/>
              <a:t> </a:t>
            </a:r>
          </a:p>
          <a:p>
            <a:pPr algn="ctr"/>
            <a:r>
              <a:rPr lang="fr-FR" sz="1600" u="sng" dirty="0"/>
              <a:t>en </a:t>
            </a:r>
            <a:r>
              <a:rPr lang="fr-FR" sz="1600" b="1" u="sng" dirty="0"/>
              <a:t>1eres balises</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xsl:for-each</a:t>
            </a:r>
            <a:r>
              <a:rPr lang="fr-FR" sz="1800" dirty="0"/>
              <a:t>, boucles &amp; traitement itératif</a:t>
            </a:r>
          </a:p>
        </p:txBody>
      </p:sp>
      <p:sp>
        <p:nvSpPr>
          <p:cNvPr id="3" name="Espace réservé du contenu 2"/>
          <p:cNvSpPr>
            <a:spLocks noGrp="1"/>
          </p:cNvSpPr>
          <p:nvPr>
            <p:ph idx="1"/>
          </p:nvPr>
        </p:nvSpPr>
        <p:spPr/>
        <p:txBody>
          <a:bodyPr>
            <a:normAutofit/>
          </a:bodyPr>
          <a:lstStyle/>
          <a:p>
            <a:r>
              <a:rPr lang="fr-FR" dirty="0"/>
              <a:t>Les conteneurs à </a:t>
            </a:r>
            <a:r>
              <a:rPr lang="fr-FR" b="1" dirty="0"/>
              <a:t>contenu</a:t>
            </a:r>
            <a:r>
              <a:rPr lang="fr-FR" dirty="0"/>
              <a:t> </a:t>
            </a:r>
            <a:r>
              <a:rPr lang="fr-FR" b="1" dirty="0"/>
              <a:t>variable</a:t>
            </a:r>
          </a:p>
          <a:p>
            <a:pPr lvl="1"/>
            <a:r>
              <a:rPr lang="fr-FR" dirty="0"/>
              <a:t> Au cours de transformations (ex: XSLT) un document peut voir le contenu de ses conteneurs modifié par les </a:t>
            </a:r>
            <a:r>
              <a:rPr lang="fr-FR" b="1" dirty="0"/>
              <a:t>boucles de répétition</a:t>
            </a:r>
            <a:r>
              <a:rPr lang="fr-FR" dirty="0"/>
              <a:t> (ex: &lt;</a:t>
            </a:r>
            <a:r>
              <a:rPr lang="fr-FR" b="1" dirty="0" err="1"/>
              <a:t>xsl:for-each</a:t>
            </a:r>
            <a:r>
              <a:rPr lang="fr-FR" dirty="0"/>
              <a:t> …&gt;)</a:t>
            </a:r>
          </a:p>
          <a:p>
            <a:pPr lvl="1"/>
            <a:endParaRPr lang="fr-FR" dirty="0"/>
          </a:p>
          <a:p>
            <a:pPr lvl="1"/>
            <a:r>
              <a:rPr lang="fr-FR" dirty="0"/>
              <a:t>Dans ce cadre, il faut s'assurer que le code générant le document de sortie à bien connaissance des obligations liées au schéma afin d'éviter l'invalidation du document de sortie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172</a:t>
            </a:fld>
            <a:endParaRPr lang="fr-FR"/>
          </a:p>
        </p:txBody>
      </p:sp>
      <p:sp>
        <p:nvSpPr>
          <p:cNvPr id="5" name="ZoneTexte 4"/>
          <p:cNvSpPr txBox="1"/>
          <p:nvPr/>
        </p:nvSpPr>
        <p:spPr>
          <a:xfrm>
            <a:off x="2339752" y="5434628"/>
            <a:ext cx="3616696" cy="923330"/>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&lt;</a:t>
            </a:r>
            <a:r>
              <a:rPr lang="en-US" b="1" dirty="0" err="1"/>
              <a:t>xsl:for</a:t>
            </a:r>
            <a:r>
              <a:rPr lang="en-US" b="1" dirty="0"/>
              <a:t>-each</a:t>
            </a:r>
            <a:r>
              <a:rPr lang="en-US" dirty="0"/>
              <a:t>  </a:t>
            </a:r>
            <a:r>
              <a:rPr lang="en-US" b="1" dirty="0"/>
              <a:t>select</a:t>
            </a:r>
            <a:r>
              <a:rPr lang="en-US" dirty="0"/>
              <a:t>="/node"&gt;</a:t>
            </a:r>
          </a:p>
          <a:p>
            <a:r>
              <a:rPr lang="en-US" dirty="0"/>
              <a:t>	&lt;</a:t>
            </a:r>
            <a:r>
              <a:rPr lang="en-US" dirty="0" err="1"/>
              <a:t>tr</a:t>
            </a:r>
            <a:r>
              <a:rPr lang="en-US" dirty="0"/>
              <a:t>&gt;&lt;td&gt;…&lt;/td&gt;	&lt;/</a:t>
            </a:r>
            <a:r>
              <a:rPr lang="en-US" dirty="0" err="1"/>
              <a:t>tr</a:t>
            </a:r>
            <a:r>
              <a:rPr lang="en-US" dirty="0"/>
              <a:t>&gt;</a:t>
            </a:r>
          </a:p>
          <a:p>
            <a:r>
              <a:rPr lang="en-US" dirty="0"/>
              <a:t>&lt;/</a:t>
            </a:r>
            <a:r>
              <a:rPr lang="en-US" b="1" dirty="0"/>
              <a:t>for-each</a:t>
            </a:r>
            <a:r>
              <a:rPr lang="en-US" dirty="0"/>
              <a:t>&gt;</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Boucles récursives </a:t>
            </a:r>
            <a:r>
              <a:rPr lang="fr-FR" sz="1800" dirty="0"/>
              <a:t>&amp; traitement itératif</a:t>
            </a:r>
          </a:p>
        </p:txBody>
      </p:sp>
      <p:sp>
        <p:nvSpPr>
          <p:cNvPr id="3" name="Espace réservé du contenu 2"/>
          <p:cNvSpPr>
            <a:spLocks noGrp="1"/>
          </p:cNvSpPr>
          <p:nvPr>
            <p:ph idx="1"/>
          </p:nvPr>
        </p:nvSpPr>
        <p:spPr/>
        <p:txBody>
          <a:bodyPr>
            <a:normAutofit/>
          </a:bodyPr>
          <a:lstStyle/>
          <a:p>
            <a:r>
              <a:rPr lang="fr-FR" sz="2400" dirty="0"/>
              <a:t>Boucles récursives par parcours</a:t>
            </a:r>
          </a:p>
          <a:p>
            <a:pPr lvl="2"/>
            <a:r>
              <a:rPr lang="fr-FR" sz="2000" dirty="0"/>
              <a:t>Le but est de parcourir tous les descendants d'</a:t>
            </a:r>
            <a:r>
              <a:rPr lang="fr-FR" sz="2000" dirty="0" err="1"/>
              <a:t>und'un</a:t>
            </a:r>
            <a:r>
              <a:rPr lang="fr-FR" sz="2000" dirty="0"/>
              <a:t> nœud sélectionné par une expression </a:t>
            </a:r>
            <a:r>
              <a:rPr lang="fr-FR" sz="2000" i="1" dirty="0" err="1"/>
              <a:t>Xpath</a:t>
            </a:r>
            <a:r>
              <a:rPr lang="fr-FR" sz="2000" dirty="0"/>
              <a:t> passée en </a:t>
            </a:r>
            <a:r>
              <a:rPr lang="fr-FR" sz="2000" b="1" i="1" dirty="0" err="1"/>
              <a:t>param</a:t>
            </a:r>
            <a:r>
              <a:rPr lang="fr-FR" sz="2000" dirty="0"/>
              <a:t> d'un template</a:t>
            </a:r>
          </a:p>
          <a:p>
            <a:pPr lvl="2"/>
            <a:endParaRPr lang="fr-FR" sz="2000"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173</a:t>
            </a:fld>
            <a:endParaRPr lang="fr-FR"/>
          </a:p>
        </p:txBody>
      </p:sp>
      <p:sp>
        <p:nvSpPr>
          <p:cNvPr id="7" name="Rectangle 6"/>
          <p:cNvSpPr/>
          <p:nvPr/>
        </p:nvSpPr>
        <p:spPr>
          <a:xfrm>
            <a:off x="2857488" y="3705062"/>
            <a:ext cx="1944216" cy="122413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Template</a:t>
            </a:r>
          </a:p>
          <a:p>
            <a:pPr algn="ctr"/>
            <a:r>
              <a:rPr lang="fr-FR" dirty="0" err="1"/>
              <a:t>Param</a:t>
            </a:r>
            <a:r>
              <a:rPr lang="fr-FR" dirty="0"/>
              <a:t> </a:t>
            </a:r>
            <a:r>
              <a:rPr lang="fr-FR" b="1" i="1" dirty="0" err="1"/>
              <a:t>noeud</a:t>
            </a:r>
            <a:r>
              <a:rPr lang="fr-FR" b="1" i="1" dirty="0"/>
              <a:t> </a:t>
            </a:r>
          </a:p>
          <a:p>
            <a:pPr algn="ctr"/>
            <a:r>
              <a:rPr lang="fr-FR" dirty="0" err="1"/>
              <a:t>Param</a:t>
            </a:r>
            <a:r>
              <a:rPr lang="fr-FR" dirty="0"/>
              <a:t> </a:t>
            </a:r>
            <a:r>
              <a:rPr lang="fr-FR" i="1" dirty="0" err="1"/>
              <a:t>noeudXpath</a:t>
            </a:r>
            <a:endParaRPr lang="fr-FR" i="1" dirty="0"/>
          </a:p>
          <a:p>
            <a:pPr algn="ctr"/>
            <a:endParaRPr lang="fr-FR" dirty="0"/>
          </a:p>
        </p:txBody>
      </p:sp>
      <p:sp>
        <p:nvSpPr>
          <p:cNvPr id="8" name="Triangle isocèle 7"/>
          <p:cNvSpPr/>
          <p:nvPr/>
        </p:nvSpPr>
        <p:spPr>
          <a:xfrm rot="5400000">
            <a:off x="6608565" y="3455587"/>
            <a:ext cx="1641910" cy="1714512"/>
          </a:xfrm>
          <a:prstGeom prst="triangle">
            <a:avLst/>
          </a:prstGeom>
        </p:spPr>
        <p:style>
          <a:lnRef idx="0">
            <a:schemeClr val="accent5"/>
          </a:lnRef>
          <a:fillRef idx="3">
            <a:schemeClr val="accent5"/>
          </a:fillRef>
          <a:effectRef idx="3">
            <a:schemeClr val="accent5"/>
          </a:effectRef>
          <a:fontRef idx="minor">
            <a:schemeClr val="lt1"/>
          </a:fontRef>
        </p:style>
        <p:txBody>
          <a:bodyPr vert="vert270" tIns="0" rIns="0" bIns="72000" rtlCol="0" anchor="ctr"/>
          <a:lstStyle/>
          <a:p>
            <a:pPr algn="ctr"/>
            <a:r>
              <a:rPr lang="fr-FR" sz="1600" b="1" dirty="0"/>
              <a:t>SI </a:t>
            </a:r>
            <a:r>
              <a:rPr lang="fr-FR" sz="1600" b="1" dirty="0" err="1"/>
              <a:t>noeud</a:t>
            </a:r>
            <a:r>
              <a:rPr lang="fr-FR" sz="1600" b="1" dirty="0"/>
              <a:t> </a:t>
            </a:r>
            <a:r>
              <a:rPr lang="fr-FR" sz="1600" dirty="0"/>
              <a:t>au moins 1 enfant </a:t>
            </a:r>
            <a:endParaRPr lang="fr-FR" sz="1400" dirty="0"/>
          </a:p>
        </p:txBody>
      </p:sp>
      <p:cxnSp>
        <p:nvCxnSpPr>
          <p:cNvPr id="16" name="Connecteur en angle 15"/>
          <p:cNvCxnSpPr>
            <a:stCxn id="8" idx="1"/>
          </p:cNvCxnSpPr>
          <p:nvPr/>
        </p:nvCxnSpPr>
        <p:spPr>
          <a:xfrm rot="16200000" flipV="1">
            <a:off x="4478193" y="951039"/>
            <a:ext cx="616242" cy="528641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2" name="Flèche droite 21"/>
          <p:cNvSpPr/>
          <p:nvPr/>
        </p:nvSpPr>
        <p:spPr>
          <a:xfrm>
            <a:off x="1551654" y="4224508"/>
            <a:ext cx="1224136" cy="79208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a:p>
        </p:txBody>
      </p:sp>
      <p:cxnSp>
        <p:nvCxnSpPr>
          <p:cNvPr id="25" name="Connecteur droit avec flèche 24"/>
          <p:cNvCxnSpPr/>
          <p:nvPr/>
        </p:nvCxnSpPr>
        <p:spPr>
          <a:xfrm>
            <a:off x="2127718" y="3288404"/>
            <a:ext cx="0" cy="1080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7" idx="3"/>
            <a:endCxn id="8" idx="3"/>
          </p:cNvCxnSpPr>
          <p:nvPr/>
        </p:nvCxnSpPr>
        <p:spPr>
          <a:xfrm flipV="1">
            <a:off x="4801704" y="4312843"/>
            <a:ext cx="1770560" cy="4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2919806" y="3000372"/>
            <a:ext cx="1414105" cy="307777"/>
          </a:xfrm>
          <a:prstGeom prst="rect">
            <a:avLst/>
          </a:prstGeom>
          <a:noFill/>
        </p:spPr>
        <p:txBody>
          <a:bodyPr wrap="none" rtlCol="0">
            <a:spAutoFit/>
          </a:bodyPr>
          <a:lstStyle/>
          <a:p>
            <a:r>
              <a:rPr lang="fr-FR" sz="1400" dirty="0" err="1"/>
              <a:t>noeudXpath</a:t>
            </a:r>
            <a:r>
              <a:rPr lang="fr-FR" sz="1400" dirty="0"/>
              <a:t>= </a:t>
            </a:r>
            <a:r>
              <a:rPr lang="fr-FR" sz="1400" b="1" dirty="0"/>
              <a:t>./*</a:t>
            </a:r>
          </a:p>
        </p:txBody>
      </p:sp>
      <p:cxnSp>
        <p:nvCxnSpPr>
          <p:cNvPr id="50" name="Connecteur droit avec flèche 49"/>
          <p:cNvCxnSpPr/>
          <p:nvPr/>
        </p:nvCxnSpPr>
        <p:spPr>
          <a:xfrm>
            <a:off x="615550" y="4777938"/>
            <a:ext cx="864096" cy="8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2" name="ZoneTexte 51"/>
          <p:cNvSpPr txBox="1"/>
          <p:nvPr/>
        </p:nvSpPr>
        <p:spPr>
          <a:xfrm>
            <a:off x="288803" y="4929198"/>
            <a:ext cx="2282933" cy="307777"/>
          </a:xfrm>
          <a:prstGeom prst="rect">
            <a:avLst/>
          </a:prstGeom>
          <a:noFill/>
        </p:spPr>
        <p:txBody>
          <a:bodyPr wrap="none" rtlCol="0">
            <a:spAutoFit/>
          </a:bodyPr>
          <a:lstStyle/>
          <a:p>
            <a:r>
              <a:rPr lang="fr-FR" sz="1400" dirty="0" err="1"/>
              <a:t>noeudXpath</a:t>
            </a:r>
            <a:r>
              <a:rPr lang="fr-FR" sz="1400" dirty="0"/>
              <a:t>=</a:t>
            </a:r>
            <a:r>
              <a:rPr lang="fr-FR" sz="1400" i="1" dirty="0" err="1"/>
              <a:t>ExpressioXpath</a:t>
            </a:r>
            <a:endParaRPr lang="fr-FR" sz="1400" dirty="0"/>
          </a:p>
        </p:txBody>
      </p:sp>
      <p:sp>
        <p:nvSpPr>
          <p:cNvPr id="31" name="Rectangle 30"/>
          <p:cNvSpPr/>
          <p:nvPr/>
        </p:nvSpPr>
        <p:spPr>
          <a:xfrm>
            <a:off x="5000628" y="3990980"/>
            <a:ext cx="1357322" cy="65246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Action sur le nœud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70000" lnSpcReduction="20000"/>
          </a:bodyPr>
          <a:lstStyle/>
          <a:p>
            <a:r>
              <a:rPr lang="fr-FR" dirty="0">
                <a:ea typeface="MS Mincho" pitchFamily="49" charset="-128"/>
              </a:rPr>
              <a:t>XSL nous offre </a:t>
            </a:r>
            <a:r>
              <a:rPr lang="fr-FR" b="1" dirty="0">
                <a:ea typeface="MS Mincho" pitchFamily="49" charset="-128"/>
              </a:rPr>
              <a:t>dès la version 1.0 </a:t>
            </a:r>
            <a:r>
              <a:rPr lang="fr-FR" dirty="0">
                <a:ea typeface="MS Mincho" pitchFamily="49" charset="-128"/>
              </a:rPr>
              <a:t>une balise </a:t>
            </a:r>
            <a:r>
              <a:rPr lang="fr-FR" b="1" dirty="0">
                <a:ea typeface="MS Mincho" pitchFamily="49" charset="-128"/>
              </a:rPr>
              <a:t>pour trier les arbres </a:t>
            </a:r>
            <a:r>
              <a:rPr lang="fr-FR" dirty="0">
                <a:ea typeface="MS Mincho" pitchFamily="49" charset="-128"/>
              </a:rPr>
              <a:t>et permettre un parcours ordonné</a:t>
            </a:r>
          </a:p>
          <a:p>
            <a:r>
              <a:rPr lang="fr-FR" dirty="0">
                <a:ea typeface="MS Mincho" pitchFamily="49" charset="-128"/>
              </a:rPr>
              <a:t>Plusieurs modes de tri sont disponibles suivant les types de données afférentes au tri</a:t>
            </a:r>
          </a:p>
          <a:p>
            <a:endParaRPr lang="fr-FR" dirty="0">
              <a:ea typeface="MS Mincho" pitchFamily="49" charset="-128"/>
            </a:endParaRPr>
          </a:p>
          <a:p>
            <a:r>
              <a:rPr lang="fr-FR" dirty="0">
                <a:ea typeface="MS Mincho" pitchFamily="49" charset="-128"/>
              </a:rPr>
              <a:t>On peut trier les nœuds sélectionnés sur un ou plusieurs critères à l'aide de la balise &lt;</a:t>
            </a:r>
            <a:r>
              <a:rPr lang="fr-FR" b="1" dirty="0" err="1">
                <a:ea typeface="MS Mincho" pitchFamily="49" charset="-128"/>
              </a:rPr>
              <a:t>xsl:sort</a:t>
            </a:r>
            <a:r>
              <a:rPr lang="fr-FR" dirty="0">
                <a:ea typeface="MS Mincho" pitchFamily="49" charset="-128"/>
              </a:rPr>
              <a:t>&gt;. On peut trier sur plusieurs champs en mettant plusieurs &lt;sort&gt;</a:t>
            </a:r>
          </a:p>
          <a:p>
            <a:endParaRPr lang="fr-FR" dirty="0">
              <a:ea typeface="MS Mincho" pitchFamily="49" charset="-128"/>
            </a:endParaRP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174</a:t>
            </a:fld>
            <a:endParaRPr lang="fr-FR"/>
          </a:p>
        </p:txBody>
      </p:sp>
      <p:sp>
        <p:nvSpPr>
          <p:cNvPr id="5" name="ZoneTexte 4"/>
          <p:cNvSpPr txBox="1"/>
          <p:nvPr/>
        </p:nvSpPr>
        <p:spPr>
          <a:xfrm>
            <a:off x="1475656" y="3571876"/>
            <a:ext cx="6061275" cy="286232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i="1" dirty="0">
                <a:ea typeface="MS Mincho" pitchFamily="49" charset="-128"/>
              </a:rPr>
              <a:t> &lt;</a:t>
            </a:r>
            <a:r>
              <a:rPr lang="fr-FR" b="1" i="1" dirty="0" err="1">
                <a:ea typeface="MS Mincho" pitchFamily="49" charset="-128"/>
              </a:rPr>
              <a:t>xsl:for-each</a:t>
            </a:r>
            <a:r>
              <a:rPr lang="fr-FR" b="1" i="1" dirty="0">
                <a:ea typeface="MS Mincho" pitchFamily="49" charset="-128"/>
              </a:rPr>
              <a:t> select</a:t>
            </a:r>
            <a:r>
              <a:rPr lang="fr-FR" i="1" dirty="0">
                <a:ea typeface="MS Mincho" pitchFamily="49" charset="-128"/>
              </a:rPr>
              <a:t>="emprunteurs/personne"&gt;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 </a:t>
            </a:r>
            <a:r>
              <a:rPr lang="fr-FR" i="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="nom"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b="1" i="1" dirty="0">
                <a:ea typeface="MS Mincho" pitchFamily="49" charset="-128"/>
              </a:rPr>
              <a:t>  select</a:t>
            </a:r>
            <a:r>
              <a:rPr lang="fr-FR" i="1" dirty="0">
                <a:ea typeface="MS Mincho" pitchFamily="49" charset="-128"/>
              </a:rPr>
              <a:t>="adresse/</a:t>
            </a:r>
            <a:r>
              <a:rPr lang="fr-FR" i="1" dirty="0" err="1">
                <a:ea typeface="MS Mincho" pitchFamily="49" charset="-128"/>
              </a:rPr>
              <a:t>cp</a:t>
            </a:r>
            <a:r>
              <a:rPr lang="fr-FR" i="1" dirty="0">
                <a:ea typeface="MS Mincho" pitchFamily="49" charset="-128"/>
              </a:rPr>
              <a:t>"/&gt;&lt;/td&gt;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="nom"/&gt;&lt;/td&gt;</a:t>
            </a:r>
            <a:br>
              <a:rPr lang="fr-FR" i="1" dirty="0">
                <a:ea typeface="MS Mincho" pitchFamily="49" charset="-128"/>
              </a:rPr>
            </a:br>
            <a:r>
              <a:rPr lang="fr-FR" i="1" dirty="0">
                <a:ea typeface="MS Mincho" pitchFamily="49" charset="-128"/>
              </a:rPr>
              <a:t>     &lt;td&gt;&lt;</a:t>
            </a:r>
            <a:r>
              <a:rPr lang="fr-FR" b="1" i="1" dirty="0" err="1">
                <a:ea typeface="MS Mincho" pitchFamily="49" charset="-128"/>
              </a:rPr>
              <a:t>xsl:value-of</a:t>
            </a:r>
            <a:r>
              <a:rPr lang="fr-FR" i="1" dirty="0">
                <a:ea typeface="MS Mincho" pitchFamily="49" charset="-128"/>
              </a:rPr>
              <a:t>  </a:t>
            </a:r>
            <a:r>
              <a:rPr lang="fr-FR" b="1" i="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"/&gt;&lt;/td&gt;</a:t>
            </a:r>
            <a:br>
              <a:rPr lang="fr-FR" i="1" dirty="0">
                <a:ea typeface="MS Mincho" pitchFamily="49" charset="-128"/>
              </a:rPr>
            </a:br>
            <a:r>
              <a:rPr lang="fr-FR" i="1" dirty="0">
                <a:ea typeface="MS Mincho" pitchFamily="49" charset="-128"/>
              </a:rPr>
              <a:t>   &lt;/tr&gt;</a:t>
            </a:r>
            <a:br>
              <a:rPr lang="fr-FR" i="1" dirty="0">
                <a:ea typeface="MS Mincho" pitchFamily="49" charset="-128"/>
              </a:rPr>
            </a:br>
            <a:r>
              <a:rPr lang="fr-FR" i="1" dirty="0">
                <a:ea typeface="MS Mincho" pitchFamily="49" charset="-128"/>
              </a:rPr>
              <a:t> &lt;/</a:t>
            </a:r>
            <a:r>
              <a:rPr lang="fr-FR" b="1" i="1" dirty="0" err="1">
                <a:ea typeface="MS Mincho" pitchFamily="49" charset="-128"/>
              </a:rPr>
              <a:t>xsl:for-each</a:t>
            </a:r>
            <a:r>
              <a:rPr lang="fr-FR" i="1" dirty="0">
                <a:ea typeface="MS Mincho" pitchFamily="49" charset="-128"/>
              </a:rPr>
              <a:t>&gt;</a:t>
            </a:r>
            <a:endParaRPr lang="fr-FR"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Xsl:sort</a:t>
            </a:r>
            <a:r>
              <a:rPr lang="fr-FR" dirty="0"/>
              <a:t>, trie de branches</a:t>
            </a:r>
          </a:p>
        </p:txBody>
      </p:sp>
      <p:sp>
        <p:nvSpPr>
          <p:cNvPr id="3" name="Espace réservé du contenu 2"/>
          <p:cNvSpPr>
            <a:spLocks noGrp="1"/>
          </p:cNvSpPr>
          <p:nvPr>
            <p:ph idx="1"/>
          </p:nvPr>
        </p:nvSpPr>
        <p:spPr/>
        <p:txBody>
          <a:bodyPr>
            <a:normAutofit fontScale="92500" lnSpcReduction="20000"/>
          </a:bodyPr>
          <a:lstStyle/>
          <a:p>
            <a:endParaRPr lang="fr-FR" dirty="0">
              <a:ea typeface="MS Mincho" pitchFamily="49" charset="-128"/>
            </a:endParaRPr>
          </a:p>
          <a:p>
            <a:r>
              <a:rPr lang="fr-FR" dirty="0">
                <a:ea typeface="MS Mincho" pitchFamily="49" charset="-128"/>
              </a:rPr>
              <a:t>Sur les </a:t>
            </a:r>
            <a:r>
              <a:rPr lang="fr-FR" b="1" dirty="0">
                <a:ea typeface="MS Mincho" pitchFamily="49" charset="-128"/>
              </a:rPr>
              <a:t>&lt;</a:t>
            </a:r>
            <a:r>
              <a:rPr lang="fr-FR" b="1" dirty="0" err="1">
                <a:ea typeface="MS Mincho" pitchFamily="49" charset="-128"/>
              </a:rPr>
              <a:t>xsl:for-each</a:t>
            </a:r>
            <a:r>
              <a:rPr lang="fr-FR" b="1" dirty="0">
                <a:ea typeface="MS Mincho" pitchFamily="49" charset="-128"/>
              </a:rPr>
              <a:t>/&gt;</a:t>
            </a:r>
          </a:p>
          <a:p>
            <a:r>
              <a:rPr lang="fr-FR" dirty="0">
                <a:ea typeface="MS Mincho" pitchFamily="49" charset="-128"/>
              </a:rPr>
              <a:t>mais aussi sur les </a:t>
            </a:r>
            <a:r>
              <a:rPr lang="fr-FR" b="1" dirty="0">
                <a:ea typeface="MS Mincho" pitchFamily="49" charset="-128"/>
              </a:rPr>
              <a:t>&lt;</a:t>
            </a:r>
            <a:r>
              <a:rPr lang="fr-FR" b="1" dirty="0" err="1">
                <a:ea typeface="MS Mincho" pitchFamily="49" charset="-128"/>
              </a:rPr>
              <a:t>xsl:apply-template</a:t>
            </a:r>
            <a:r>
              <a:rPr lang="fr-FR" b="1" dirty="0">
                <a:ea typeface="MS Mincho" pitchFamily="49" charset="-128"/>
              </a:rPr>
              <a:t>/&gt;</a:t>
            </a:r>
          </a:p>
          <a:p>
            <a:pPr lvl="2"/>
            <a:endParaRPr lang="fr-FR" dirty="0">
              <a:ea typeface="MS Mincho" pitchFamily="49" charset="-128"/>
            </a:endParaRPr>
          </a:p>
          <a:p>
            <a:pPr lvl="2"/>
            <a:r>
              <a:rPr lang="fr-FR" dirty="0">
                <a:ea typeface="MS Mincho" pitchFamily="49" charset="-128"/>
              </a:rPr>
              <a:t>Le template sera exécuté en recevant les nœuds dans l'ordre choisi et non l'ordre de parcours </a:t>
            </a:r>
            <a:r>
              <a:rPr lang="fr-FR" dirty="0" err="1">
                <a:ea typeface="MS Mincho" pitchFamily="49" charset="-128"/>
              </a:rPr>
              <a:t>xml</a:t>
            </a:r>
            <a:r>
              <a:rPr lang="fr-FR" dirty="0">
                <a:ea typeface="MS Mincho" pitchFamily="49" charset="-128"/>
              </a:rPr>
              <a:t> …</a:t>
            </a:r>
          </a:p>
          <a:p>
            <a:r>
              <a:rPr lang="fr-FR" dirty="0">
                <a:ea typeface="MS Mincho" pitchFamily="49" charset="-128"/>
              </a:rPr>
              <a:t>ex:</a:t>
            </a:r>
            <a:endParaRPr lang="fr-FR" b="1" i="1" dirty="0">
              <a:solidFill>
                <a:srgbClr val="C00000"/>
              </a:solidFill>
              <a:ea typeface="MS Mincho" pitchFamily="49" charset="-128"/>
            </a:endParaRPr>
          </a:p>
          <a:p>
            <a:pPr lvl="2"/>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r>
              <a:rPr lang="fr-FR" b="1" i="1" dirty="0">
                <a:solidFill>
                  <a:srgbClr val="C00000"/>
                </a:solidFill>
                <a:ea typeface="MS Mincho" pitchFamily="49" charset="-128"/>
              </a:rPr>
              <a:t> </a:t>
            </a: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a:p>
            <a:pPr lvl="2">
              <a:buNone/>
            </a:pPr>
            <a:endParaRPr lang="fr-FR" b="1" i="1" dirty="0">
              <a:solidFill>
                <a:srgbClr val="C00000"/>
              </a:solidFill>
              <a:ea typeface="MS Mincho" pitchFamily="49" charset="-128"/>
            </a:endParaRP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175</a:t>
            </a:fld>
            <a:endParaRPr lang="fr-FR"/>
          </a:p>
        </p:txBody>
      </p:sp>
      <p:sp>
        <p:nvSpPr>
          <p:cNvPr id="5" name="ZoneTexte 4"/>
          <p:cNvSpPr txBox="1"/>
          <p:nvPr/>
        </p:nvSpPr>
        <p:spPr>
          <a:xfrm>
            <a:off x="1857356" y="4143380"/>
            <a:ext cx="5168046"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i="1" dirty="0">
                <a:ea typeface="MS Mincho" pitchFamily="49" charset="-128"/>
              </a:rPr>
              <a:t> &lt;</a:t>
            </a:r>
            <a:r>
              <a:rPr lang="fr-FR" b="1" i="1" dirty="0" err="1">
                <a:ea typeface="MS Mincho" pitchFamily="49" charset="-128"/>
              </a:rPr>
              <a:t>xsl:apply-templates</a:t>
            </a:r>
            <a:r>
              <a:rPr lang="fr-FR" b="1" i="1" dirty="0">
                <a:ea typeface="MS Mincho" pitchFamily="49" charset="-128"/>
              </a:rPr>
              <a:t> </a:t>
            </a:r>
            <a:r>
              <a:rPr lang="fr-FR" b="1" dirty="0">
                <a:ea typeface="MS Mincho" pitchFamily="49" charset="-128"/>
              </a:rPr>
              <a:t>select</a:t>
            </a:r>
            <a:r>
              <a:rPr lang="fr-FR" i="1" dirty="0">
                <a:ea typeface="MS Mincho" pitchFamily="49" charset="-128"/>
              </a:rPr>
              <a:t>="clients/client"&gt;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="nom" </a:t>
            </a:r>
            <a:r>
              <a:rPr lang="fr-FR" b="1" dirty="0" err="1">
                <a:ea typeface="MS Mincho" pitchFamily="49" charset="-128"/>
              </a:rPr>
              <a:t>order</a:t>
            </a:r>
            <a:r>
              <a:rPr lang="fr-FR" i="1" dirty="0">
                <a:ea typeface="MS Mincho" pitchFamily="49" charset="-128"/>
              </a:rPr>
              <a:t>="</a:t>
            </a:r>
            <a:r>
              <a:rPr lang="fr-FR" i="1" dirty="0" err="1">
                <a:ea typeface="MS Mincho" pitchFamily="49" charset="-128"/>
              </a:rPr>
              <a:t>descending</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xsl:sort</a:t>
            </a:r>
            <a:r>
              <a:rPr lang="fr-FR" b="1" i="1" dirty="0">
                <a:ea typeface="MS Mincho" pitchFamily="49" charset="-128"/>
              </a:rPr>
              <a:t> </a:t>
            </a:r>
            <a:r>
              <a:rPr lang="fr-FR" b="1" dirty="0">
                <a:ea typeface="MS Mincho" pitchFamily="49" charset="-128"/>
              </a:rPr>
              <a:t>select</a:t>
            </a:r>
            <a:r>
              <a:rPr lang="fr-FR" i="1" dirty="0">
                <a:ea typeface="MS Mincho" pitchFamily="49" charset="-128"/>
              </a:rPr>
              <a:t>="</a:t>
            </a:r>
            <a:r>
              <a:rPr lang="fr-FR" i="1" dirty="0" err="1">
                <a:ea typeface="MS Mincho" pitchFamily="49" charset="-128"/>
              </a:rPr>
              <a:t>prenom</a:t>
            </a:r>
            <a:r>
              <a:rPr lang="fr-FR" i="1" dirty="0">
                <a:ea typeface="MS Mincho" pitchFamily="49" charset="-128"/>
              </a:rPr>
              <a:t>" /&gt;</a:t>
            </a:r>
            <a:br>
              <a:rPr lang="fr-FR" i="1" dirty="0">
                <a:ea typeface="MS Mincho" pitchFamily="49" charset="-128"/>
              </a:rPr>
            </a:br>
            <a:r>
              <a:rPr lang="fr-FR" i="1" dirty="0">
                <a:ea typeface="MS Mincho" pitchFamily="49" charset="-128"/>
              </a:rPr>
              <a:t> &lt;/</a:t>
            </a:r>
            <a:r>
              <a:rPr lang="fr-FR" b="1" i="1" dirty="0" err="1">
                <a:ea typeface="MS Mincho" pitchFamily="49" charset="-128"/>
              </a:rPr>
              <a:t>xsl:apply-templates</a:t>
            </a:r>
            <a:r>
              <a:rPr lang="fr-FR" i="1" dirty="0">
                <a:ea typeface="MS Mincho" pitchFamily="49" charset="-128"/>
              </a:rPr>
              <a:t>&gt;</a:t>
            </a:r>
            <a:endParaRPr lang="fr-FR"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AutoShape 2"/>
          <p:cNvSpPr>
            <a:spLocks noGrp="1" noChangeArrowheads="1"/>
          </p:cNvSpPr>
          <p:nvPr>
            <p:ph type="title"/>
          </p:nvPr>
        </p:nvSpPr>
        <p:spPr/>
        <p:txBody>
          <a:bodyPr>
            <a:normAutofit/>
          </a:bodyPr>
          <a:lstStyle/>
          <a:p>
            <a:r>
              <a:rPr lang="fr-FR" dirty="0" err="1"/>
              <a:t>xsl:number</a:t>
            </a:r>
            <a:endParaRPr lang="fr-FR" dirty="0"/>
          </a:p>
        </p:txBody>
      </p:sp>
      <p:sp>
        <p:nvSpPr>
          <p:cNvPr id="153604" name="Rectangle 3"/>
          <p:cNvSpPr>
            <a:spLocks noGrp="1" noChangeArrowheads="1"/>
          </p:cNvSpPr>
          <p:nvPr>
            <p:ph idx="1"/>
          </p:nvPr>
        </p:nvSpPr>
        <p:spPr/>
        <p:txBody>
          <a:bodyPr>
            <a:normAutofit/>
          </a:bodyPr>
          <a:lstStyle/>
          <a:p>
            <a:pPr eaLnBrk="1" hangingPunct="1"/>
            <a:r>
              <a:rPr lang="fr-FR" dirty="0">
                <a:ea typeface="MS Mincho" pitchFamily="49" charset="-128"/>
              </a:rPr>
              <a:t>Les nombres en XSL-T</a:t>
            </a:r>
          </a:p>
          <a:p>
            <a:pPr lvl="1" eaLnBrk="1" hangingPunct="1"/>
            <a:r>
              <a:rPr lang="fr-FR" sz="1600" dirty="0">
                <a:ea typeface="MS Mincho" pitchFamily="49" charset="-128"/>
              </a:rPr>
              <a:t> On peut utiliser &lt;</a:t>
            </a:r>
            <a:r>
              <a:rPr lang="fr-FR" sz="1600" dirty="0" err="1">
                <a:ea typeface="MS Mincho" pitchFamily="49" charset="-128"/>
              </a:rPr>
              <a:t>number</a:t>
            </a:r>
            <a:r>
              <a:rPr lang="fr-FR" sz="1600" dirty="0">
                <a:ea typeface="MS Mincho" pitchFamily="49" charset="-128"/>
              </a:rPr>
              <a:t>&gt; pour numéroter automatiquement des nœuds selon un format préétabli (ex: création de sommaire, de table des matières ou d'index)</a:t>
            </a: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endParaRPr lang="fr-FR" sz="1600" dirty="0">
              <a:ea typeface="MS Mincho" pitchFamily="49" charset="-128"/>
            </a:endParaRPr>
          </a:p>
          <a:p>
            <a:pPr lvl="1" eaLnBrk="1" hangingPunct="1"/>
            <a:r>
              <a:rPr lang="fr-FR" sz="2400" dirty="0">
                <a:ea typeface="MS Mincho" pitchFamily="49" charset="-128"/>
              </a:rPr>
              <a:t> On peut aussi formater les nombres à l'affichage :</a:t>
            </a:r>
          </a:p>
          <a:p>
            <a:pPr lvl="2" eaLnBrk="1" hangingPunct="1"/>
            <a:r>
              <a:rPr lang="fr-FR" sz="2000" dirty="0">
                <a:cs typeface="Courier New" pitchFamily="49" charset="0"/>
              </a:rPr>
              <a:t> exemple de définition et de formatage de type monétaire français</a:t>
            </a: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endParaRPr lang="fr-FR" dirty="0">
              <a:cs typeface="Courier New" pitchFamily="49" charset="0"/>
            </a:endParaRPr>
          </a:p>
          <a:p>
            <a:pPr lvl="2" eaLnBrk="1" hangingPunct="1">
              <a:buNone/>
            </a:pP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176</a:t>
            </a:fld>
            <a:endParaRPr lang="fr-FR"/>
          </a:p>
        </p:txBody>
      </p:sp>
      <p:sp>
        <p:nvSpPr>
          <p:cNvPr id="5" name="ZoneTexte 4"/>
          <p:cNvSpPr txBox="1"/>
          <p:nvPr/>
        </p:nvSpPr>
        <p:spPr>
          <a:xfrm>
            <a:off x="827584" y="2357430"/>
            <a:ext cx="7704856" cy="175432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a:t>
            </a:r>
            <a:r>
              <a:rPr lang="fr-FR" sz="1200" b="1" i="1" dirty="0" err="1">
                <a:cs typeface="Arial" charset="0"/>
              </a:rPr>
              <a:t>xsl:for-each</a:t>
            </a:r>
            <a:r>
              <a:rPr lang="fr-FR" sz="1200" b="1" i="1" dirty="0">
                <a:cs typeface="Arial" charset="0"/>
              </a:rPr>
              <a:t> select="</a:t>
            </a:r>
            <a:r>
              <a:rPr lang="fr-FR" sz="1200" b="1" i="1" dirty="0" err="1">
                <a:cs typeface="Arial" charset="0"/>
              </a:rPr>
              <a:t>bibliotheque</a:t>
            </a:r>
            <a:r>
              <a:rPr lang="fr-FR" sz="1200" b="1" i="1" dirty="0">
                <a:cs typeface="Arial" charset="0"/>
              </a:rPr>
              <a:t>/livre"&gt;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count="livre" </a:t>
            </a:r>
            <a:r>
              <a:rPr lang="fr-FR" sz="1200" b="1" i="1" dirty="0" err="1">
                <a:cs typeface="Arial" charset="0"/>
              </a:rPr>
              <a:t>from</a:t>
            </a:r>
            <a:r>
              <a:rPr lang="fr-FR" sz="1200" b="1" i="1" dirty="0">
                <a:cs typeface="Arial" charset="0"/>
              </a:rPr>
              <a:t>="/" format="A" /&gt;&lt;/td&gt;</a:t>
            </a:r>
            <a:br>
              <a:rPr lang="fr-FR" sz="1200" b="1" i="1" dirty="0">
                <a:cs typeface="Arial" charset="0"/>
              </a:rPr>
            </a:br>
            <a:r>
              <a:rPr lang="fr-FR" sz="1200" b="1" i="1" dirty="0">
                <a:cs typeface="Arial" charset="0"/>
              </a:rPr>
              <a:t>    &lt;td&gt;&lt;</a:t>
            </a:r>
            <a:r>
              <a:rPr lang="fr-FR" sz="1200" b="1" i="1" dirty="0" err="1">
                <a:cs typeface="Arial" charset="0"/>
              </a:rPr>
              <a:t>xsl:number</a:t>
            </a:r>
            <a:r>
              <a:rPr lang="fr-FR" sz="1200" b="1" i="1" dirty="0">
                <a:cs typeface="Arial" charset="0"/>
              </a:rPr>
              <a:t> </a:t>
            </a:r>
            <a:r>
              <a:rPr lang="fr-FR" sz="1200" b="1" i="1" dirty="0" err="1">
                <a:cs typeface="Arial" charset="0"/>
              </a:rPr>
              <a:t>level</a:t>
            </a:r>
            <a:r>
              <a:rPr lang="fr-FR" sz="1200" b="1" i="1" dirty="0">
                <a:cs typeface="Arial" charset="0"/>
              </a:rPr>
              <a:t>="single" count=" livre" </a:t>
            </a:r>
            <a:r>
              <a:rPr lang="fr-FR" sz="1200" b="1" i="1" dirty="0" err="1">
                <a:cs typeface="Arial" charset="0"/>
              </a:rPr>
              <a:t>from</a:t>
            </a:r>
            <a:r>
              <a:rPr lang="fr-FR" sz="1200" b="1" i="1" dirty="0">
                <a:cs typeface="Arial" charset="0"/>
              </a:rPr>
              <a:t>="/" format="1" /&gt;&lt;/td&gt;</a:t>
            </a:r>
            <a:br>
              <a:rPr lang="fr-FR" sz="1200" b="1" i="1" dirty="0">
                <a:cs typeface="Arial" charset="0"/>
              </a:rPr>
            </a:br>
            <a:r>
              <a:rPr lang="fr-FR" sz="1200" b="1" i="1" dirty="0">
                <a:cs typeface="Arial" charset="0"/>
              </a:rPr>
              <a:t>    &lt;td&gt;</a:t>
            </a:r>
            <a:r>
              <a:rPr lang="fr-FR" sz="1200" b="1" i="1" dirty="0">
                <a:cs typeface="Times New Roman" pitchFamily="18" charset="0"/>
              </a:rPr>
              <a:t>&lt;</a:t>
            </a:r>
            <a:r>
              <a:rPr lang="fr-FR" sz="1200" b="1" i="1" dirty="0" err="1">
                <a:cs typeface="Times New Roman" pitchFamily="18" charset="0"/>
              </a:rPr>
              <a:t>xsl:number</a:t>
            </a:r>
            <a:r>
              <a:rPr lang="fr-FR" sz="1200" b="1" i="1" dirty="0">
                <a:cs typeface="Times New Roman" pitchFamily="18" charset="0"/>
              </a:rPr>
              <a:t> </a:t>
            </a:r>
            <a:r>
              <a:rPr lang="fr-FR" sz="1200" b="1" i="1" dirty="0" err="1">
                <a:cs typeface="Times New Roman" pitchFamily="18" charset="0"/>
              </a:rPr>
              <a:t>level</a:t>
            </a:r>
            <a:r>
              <a:rPr lang="fr-FR" sz="1200" b="1" i="1" dirty="0">
                <a:cs typeface="Times New Roman" pitchFamily="18" charset="0"/>
              </a:rPr>
              <a:t>="multiple" count="</a:t>
            </a:r>
            <a:r>
              <a:rPr lang="fr-FR" sz="1200" b="1" i="1" dirty="0" err="1">
                <a:cs typeface="Times New Roman" pitchFamily="18" charset="0"/>
              </a:rPr>
              <a:t>livre|personnage</a:t>
            </a:r>
            <a:r>
              <a:rPr lang="fr-FR" sz="1200" b="1" i="1" dirty="0">
                <a:cs typeface="Times New Roman" pitchFamily="18" charset="0"/>
              </a:rPr>
              <a:t>" </a:t>
            </a:r>
            <a:r>
              <a:rPr lang="fr-FR" sz="1200" b="1" i="1" dirty="0" err="1">
                <a:cs typeface="Times New Roman" pitchFamily="18" charset="0"/>
              </a:rPr>
              <a:t>from</a:t>
            </a:r>
            <a:r>
              <a:rPr lang="fr-FR" sz="1200" b="1" i="1" dirty="0">
                <a:cs typeface="Times New Roman" pitchFamily="18" charset="0"/>
              </a:rPr>
              <a:t>="/" format="A.1"/&gt;</a:t>
            </a:r>
            <a:r>
              <a:rPr lang="fr-FR" sz="1200" b="1" i="1" dirty="0">
                <a:cs typeface="Arial" charset="0"/>
              </a:rPr>
              <a: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select="titre" /&gt;&lt;/td&gt;</a:t>
            </a:r>
            <a:br>
              <a:rPr lang="fr-FR" sz="1200" b="1" i="1" dirty="0">
                <a:cs typeface="Arial" charset="0"/>
              </a:rPr>
            </a:br>
            <a:r>
              <a:rPr lang="fr-FR" sz="1200" b="1" i="1" dirty="0">
                <a:cs typeface="Arial" charset="0"/>
              </a:rPr>
              <a:t>    &lt;td&gt;&lt;</a:t>
            </a:r>
            <a:r>
              <a:rPr lang="fr-FR" sz="1200" b="1" i="1" dirty="0" err="1">
                <a:cs typeface="Arial" charset="0"/>
              </a:rPr>
              <a:t>xsl:value-of</a:t>
            </a:r>
            <a:r>
              <a:rPr lang="fr-FR" sz="1200" b="1" i="1" dirty="0">
                <a:cs typeface="Arial" charset="0"/>
              </a:rPr>
              <a:t> select="</a:t>
            </a:r>
            <a:r>
              <a:rPr lang="fr-FR" sz="1200" b="1" i="1" dirty="0" err="1">
                <a:cs typeface="Arial" charset="0"/>
              </a:rPr>
              <a:t>date_emprunt</a:t>
            </a:r>
            <a:r>
              <a:rPr lang="fr-FR" sz="1200" b="1" i="1" dirty="0">
                <a:cs typeface="Arial" charset="0"/>
              </a:rPr>
              <a:t>" /&gt;&lt;/td&gt;</a:t>
            </a:r>
            <a:br>
              <a:rPr lang="fr-FR" sz="1200" b="1" i="1" dirty="0">
                <a:cs typeface="Arial" charset="0"/>
              </a:rPr>
            </a:br>
            <a:r>
              <a:rPr lang="fr-FR" sz="1200" b="1" i="1" dirty="0">
                <a:cs typeface="Arial" charset="0"/>
              </a:rPr>
              <a:t>  &lt;/tr&gt;</a:t>
            </a:r>
            <a:br>
              <a:rPr lang="fr-FR" sz="1200" b="1" i="1" dirty="0">
                <a:cs typeface="Arial" charset="0"/>
              </a:rPr>
            </a:br>
            <a:r>
              <a:rPr lang="fr-FR" sz="1200" b="1" i="1" dirty="0">
                <a:cs typeface="Times New Roman" pitchFamily="18" charset="0"/>
              </a:rPr>
              <a:t>&lt;/</a:t>
            </a:r>
            <a:r>
              <a:rPr lang="fr-FR" sz="1200" b="1" i="1" dirty="0" err="1">
                <a:cs typeface="Times New Roman" pitchFamily="18" charset="0"/>
              </a:rPr>
              <a:t>xsl:for-each</a:t>
            </a:r>
            <a:r>
              <a:rPr lang="fr-FR" sz="1200" b="1" i="1" dirty="0">
                <a:cs typeface="Times New Roman" pitchFamily="18" charset="0"/>
              </a:rPr>
              <a:t>&gt;</a:t>
            </a:r>
          </a:p>
        </p:txBody>
      </p:sp>
      <p:sp>
        <p:nvSpPr>
          <p:cNvPr id="7" name="ZoneTexte 6"/>
          <p:cNvSpPr txBox="1"/>
          <p:nvPr/>
        </p:nvSpPr>
        <p:spPr>
          <a:xfrm>
            <a:off x="827584" y="5270857"/>
            <a:ext cx="7704856" cy="101566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0" lvl="2"/>
            <a:r>
              <a:rPr lang="fr-FR" sz="1200" b="1" i="1" dirty="0">
                <a:cs typeface="Arial" charset="0"/>
              </a:rPr>
              <a:t>&lt;!--définition --&gt; </a:t>
            </a:r>
          </a:p>
          <a:p>
            <a:pPr marL="0" lvl="2"/>
            <a:r>
              <a:rPr lang="fr-FR" sz="1200" b="1" i="1" dirty="0">
                <a:cs typeface="Arial" charset="0"/>
              </a:rPr>
              <a:t>&lt;</a:t>
            </a:r>
            <a:r>
              <a:rPr lang="fr-FR" sz="1200" b="1" i="1" dirty="0" err="1">
                <a:cs typeface="Arial" charset="0"/>
              </a:rPr>
              <a:t>xsl:decimal-format</a:t>
            </a:r>
            <a:r>
              <a:rPr lang="fr-FR" sz="1200" b="1" i="1" dirty="0">
                <a:cs typeface="Arial" charset="0"/>
              </a:rPr>
              <a:t> </a:t>
            </a:r>
            <a:r>
              <a:rPr lang="fr-FR" sz="1200" b="1" i="1" dirty="0" err="1">
                <a:cs typeface="Arial" charset="0"/>
              </a:rPr>
              <a:t>name</a:t>
            </a:r>
            <a:r>
              <a:rPr lang="fr-FR" sz="1200" b="1" i="1" dirty="0">
                <a:cs typeface="Arial" charset="0"/>
              </a:rPr>
              <a:t>="</a:t>
            </a:r>
            <a:r>
              <a:rPr lang="fr-FR" sz="1200" b="1" i="1" dirty="0" err="1">
                <a:cs typeface="Arial" charset="0"/>
              </a:rPr>
              <a:t>curFR</a:t>
            </a:r>
            <a:r>
              <a:rPr lang="fr-FR" sz="1200" b="1" i="1" dirty="0">
                <a:cs typeface="Arial" charset="0"/>
              </a:rPr>
              <a:t>" </a:t>
            </a:r>
            <a:r>
              <a:rPr lang="fr-FR" sz="1200" b="1" i="1" dirty="0" err="1">
                <a:cs typeface="Arial" charset="0"/>
              </a:rPr>
              <a:t>decimal</a:t>
            </a:r>
            <a:r>
              <a:rPr lang="fr-FR" sz="1200" b="1" i="1" dirty="0">
                <a:cs typeface="Arial" charset="0"/>
              </a:rPr>
              <a:t>-</a:t>
            </a:r>
            <a:r>
              <a:rPr lang="fr-FR" sz="1200" b="1" i="1" dirty="0" err="1">
                <a:cs typeface="Arial" charset="0"/>
              </a:rPr>
              <a:t>separator</a:t>
            </a:r>
            <a:r>
              <a:rPr lang="fr-FR" sz="1200" b="1" i="1" dirty="0">
                <a:cs typeface="Arial" charset="0"/>
              </a:rPr>
              <a:t>="," </a:t>
            </a:r>
            <a:r>
              <a:rPr lang="fr-FR" sz="1200" b="1" i="1" dirty="0" err="1">
                <a:cs typeface="Arial" charset="0"/>
              </a:rPr>
              <a:t>grouping</a:t>
            </a:r>
            <a:r>
              <a:rPr lang="fr-FR" sz="1200" b="1" i="1" dirty="0">
                <a:cs typeface="Arial" charset="0"/>
              </a:rPr>
              <a:t>-</a:t>
            </a:r>
            <a:r>
              <a:rPr lang="fr-FR" sz="1200" b="1" i="1" dirty="0" err="1">
                <a:cs typeface="Arial" charset="0"/>
              </a:rPr>
              <a:t>separator</a:t>
            </a:r>
            <a:r>
              <a:rPr lang="fr-FR" sz="1200" b="1" i="1" dirty="0">
                <a:cs typeface="Arial" charset="0"/>
              </a:rPr>
              <a:t>=" " /&gt;</a:t>
            </a:r>
            <a:br>
              <a:rPr lang="fr-FR" sz="1200" b="1" i="1" dirty="0">
                <a:cs typeface="Arial" charset="0"/>
              </a:rPr>
            </a:br>
            <a:endParaRPr lang="fr-FR" sz="1200" b="1" i="1" dirty="0">
              <a:cs typeface="Arial" charset="0"/>
            </a:endParaRPr>
          </a:p>
          <a:p>
            <a:pPr marL="0" lvl="2"/>
            <a:r>
              <a:rPr lang="fr-FR" sz="1200" b="1" i="1" dirty="0">
                <a:cs typeface="Arial" charset="0"/>
              </a:rPr>
              <a:t>&lt;!—utilisation--&gt;</a:t>
            </a:r>
          </a:p>
          <a:p>
            <a:pPr marL="0" lvl="2"/>
            <a:r>
              <a:rPr lang="fr-FR" sz="1200" b="1" i="1" dirty="0">
                <a:cs typeface="Arial" charset="0"/>
              </a:rPr>
              <a:t> &lt;</a:t>
            </a:r>
            <a:r>
              <a:rPr lang="fr-FR" sz="1200" b="1" i="1" dirty="0" err="1">
                <a:cs typeface="Arial" charset="0"/>
              </a:rPr>
              <a:t>xsl:value-of</a:t>
            </a:r>
            <a:r>
              <a:rPr lang="fr-FR" sz="1200" b="1" i="1" dirty="0">
                <a:cs typeface="Arial" charset="0"/>
              </a:rPr>
              <a:t> select="format-</a:t>
            </a:r>
            <a:r>
              <a:rPr lang="fr-FR" sz="1200" b="1" i="1" dirty="0" err="1">
                <a:cs typeface="Arial" charset="0"/>
              </a:rPr>
              <a:t>number</a:t>
            </a:r>
            <a:r>
              <a:rPr lang="fr-FR" sz="1200" b="1" i="1" dirty="0">
                <a:cs typeface="Arial" charset="0"/>
              </a:rPr>
              <a:t>(</a:t>
            </a:r>
            <a:r>
              <a:rPr lang="fr-FR" sz="1200" b="1" i="1" dirty="0" err="1">
                <a:cs typeface="Arial" charset="0"/>
              </a:rPr>
              <a:t>price</a:t>
            </a:r>
            <a:r>
              <a:rPr lang="fr-FR" sz="1200" b="1" i="1" dirty="0">
                <a:cs typeface="Arial" charset="0"/>
              </a:rPr>
              <a:t>, '# #0,00', '</a:t>
            </a:r>
            <a:r>
              <a:rPr lang="fr-FR" sz="1200" b="1" i="1" dirty="0" err="1">
                <a:cs typeface="Arial" charset="0"/>
              </a:rPr>
              <a:t>curFR</a:t>
            </a:r>
            <a:r>
              <a:rPr lang="fr-FR" sz="1200" b="1" i="1" dirty="0">
                <a:cs typeface="Arial" charset="0"/>
              </a:rPr>
              <a:t>')" /&gt;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p:cNvSpPr>
            <a:spLocks noGrp="1" noChangeArrowheads="1"/>
          </p:cNvSpPr>
          <p:nvPr>
            <p:ph type="title"/>
          </p:nvPr>
        </p:nvSpPr>
        <p:spPr/>
        <p:txBody>
          <a:bodyPr>
            <a:normAutofit/>
          </a:bodyPr>
          <a:lstStyle/>
          <a:p>
            <a:r>
              <a:rPr lang="fr-FR" dirty="0" err="1"/>
              <a:t>xsl:import</a:t>
            </a:r>
            <a:r>
              <a:rPr lang="fr-FR" dirty="0"/>
              <a:t>, </a:t>
            </a:r>
            <a:r>
              <a:rPr lang="fr-FR" dirty="0" err="1"/>
              <a:t>xsl:include</a:t>
            </a:r>
            <a:endParaRPr lang="fr-FR" dirty="0"/>
          </a:p>
        </p:txBody>
      </p:sp>
      <p:sp>
        <p:nvSpPr>
          <p:cNvPr id="155652" name="Rectangle 3"/>
          <p:cNvSpPr>
            <a:spLocks noGrp="1" noChangeArrowheads="1"/>
          </p:cNvSpPr>
          <p:nvPr>
            <p:ph idx="1"/>
          </p:nvPr>
        </p:nvSpPr>
        <p:spPr/>
        <p:txBody>
          <a:bodyPr>
            <a:normAutofit/>
          </a:bodyPr>
          <a:lstStyle/>
          <a:p>
            <a:r>
              <a:rPr lang="fr-FR" dirty="0" err="1"/>
              <a:t>Modularisation</a:t>
            </a:r>
            <a:r>
              <a:rPr lang="fr-FR" dirty="0"/>
              <a:t> via la balise &lt;</a:t>
            </a:r>
            <a:r>
              <a:rPr lang="fr-FR" b="1" dirty="0"/>
              <a:t>import</a:t>
            </a:r>
            <a:r>
              <a:rPr lang="fr-FR" dirty="0"/>
              <a:t>&gt;,&lt;</a:t>
            </a:r>
            <a:r>
              <a:rPr lang="fr-FR" b="1" dirty="0" err="1"/>
              <a:t>include</a:t>
            </a:r>
            <a:r>
              <a:rPr lang="fr-FR" dirty="0"/>
              <a:t>&gt;</a:t>
            </a:r>
          </a:p>
          <a:p>
            <a:pPr>
              <a:buNone/>
            </a:pPr>
            <a:r>
              <a:rPr lang="fr-FR" sz="1800" dirty="0">
                <a:cs typeface="Courier New" pitchFamily="49" charset="0"/>
              </a:rPr>
              <a:t>	on peut importer du xsl (ex: bibliothèques de templates nommés et paramétrés, avec liste de paramètres). Il existe 2 manières de déclarer du contenu xsl externe à la page en cours, l’import et l’include. Ces 2 méthodes ont une légère nuance de fonctionnement</a:t>
            </a:r>
          </a:p>
          <a:p>
            <a:pPr>
              <a:buNone/>
            </a:pPr>
            <a:r>
              <a:rPr lang="fr-FR" sz="1800" dirty="0">
                <a:cs typeface="Courier New" pitchFamily="49" charset="0"/>
              </a:rPr>
              <a:t> </a:t>
            </a:r>
          </a:p>
          <a:p>
            <a:pPr lvl="1"/>
            <a:r>
              <a:rPr lang="fr-FR" sz="2000" b="1" dirty="0">
                <a:cs typeface="Courier New" pitchFamily="49" charset="0"/>
              </a:rPr>
              <a:t>Import : </a:t>
            </a:r>
            <a:r>
              <a:rPr lang="fr-FR" sz="1600" dirty="0">
                <a:cs typeface="Courier New" pitchFamily="49" charset="0"/>
              </a:rPr>
              <a:t>Priorité basse, en cas de conflit, les éléments définis dans la feuille appelante restent prioritaires</a:t>
            </a:r>
            <a:endParaRPr lang="fr-FR" sz="2000" dirty="0">
              <a:cs typeface="Courier New" pitchFamily="49" charset="0"/>
            </a:endParaRPr>
          </a:p>
          <a:p>
            <a:pPr lvl="2"/>
            <a:r>
              <a:rPr lang="fr-FR" sz="2000" dirty="0">
                <a:cs typeface="Courier New" pitchFamily="49" charset="0"/>
              </a:rPr>
              <a:t>Ex import  : </a:t>
            </a:r>
            <a:r>
              <a:rPr lang="fr-FR" sz="2200" dirty="0">
                <a:cs typeface="Courier New" pitchFamily="49" charset="0"/>
              </a:rPr>
              <a:t>	</a:t>
            </a:r>
          </a:p>
          <a:p>
            <a:pPr lvl="2">
              <a:buNone/>
            </a:pPr>
            <a:endParaRPr lang="fr-FR" sz="2200" b="1" i="1" dirty="0">
              <a:solidFill>
                <a:srgbClr val="C00000"/>
              </a:solidFill>
              <a:cs typeface="Courier New" pitchFamily="49" charset="0"/>
            </a:endParaRPr>
          </a:p>
          <a:p>
            <a:pPr lvl="2">
              <a:buNone/>
            </a:pPr>
            <a:endParaRPr lang="fr-FR" sz="2200" b="1" i="1" dirty="0">
              <a:solidFill>
                <a:srgbClr val="C00000"/>
              </a:solidFill>
              <a:cs typeface="Courier New" pitchFamily="49" charset="0"/>
            </a:endParaRPr>
          </a:p>
          <a:p>
            <a:pPr lvl="1"/>
            <a:r>
              <a:rPr lang="fr-FR" sz="2000" b="1" dirty="0">
                <a:cs typeface="Courier New" pitchFamily="49" charset="0"/>
              </a:rPr>
              <a:t>Include :</a:t>
            </a:r>
            <a:r>
              <a:rPr lang="fr-FR" sz="2000" dirty="0">
                <a:cs typeface="Courier New" pitchFamily="49" charset="0"/>
              </a:rPr>
              <a:t> </a:t>
            </a:r>
            <a:r>
              <a:rPr lang="fr-FR" sz="1600" dirty="0">
                <a:cs typeface="Courier New" pitchFamily="49" charset="0"/>
              </a:rPr>
              <a:t>Priorité haute en cas de conflit, la feuille appelée sera prioritaire</a:t>
            </a:r>
            <a:endParaRPr lang="fr-FR" sz="2000" b="1" i="1" dirty="0">
              <a:solidFill>
                <a:srgbClr val="C00000"/>
              </a:solidFill>
            </a:endParaRPr>
          </a:p>
          <a:p>
            <a:pPr lvl="2"/>
            <a:r>
              <a:rPr lang="fr-FR" sz="2000" dirty="0">
                <a:cs typeface="Courier New" pitchFamily="49" charset="0"/>
              </a:rPr>
              <a:t>Ex include : </a:t>
            </a:r>
            <a:r>
              <a:rPr lang="fr-FR" dirty="0">
                <a:cs typeface="Courier New" pitchFamily="49" charset="0"/>
              </a:rPr>
              <a:t>	</a:t>
            </a:r>
          </a:p>
          <a:p>
            <a:pPr lvl="2"/>
            <a:endParaRPr lang="fr-FR" b="1" i="1" dirty="0">
              <a:solidFill>
                <a:srgbClr val="C00000"/>
              </a:solidFill>
            </a:endParaRPr>
          </a:p>
          <a:p>
            <a:pPr lvl="2"/>
            <a:endParaRPr lang="fr-FR" b="1" i="1" dirty="0">
              <a:solidFill>
                <a:srgbClr val="C00000"/>
              </a:solidFill>
            </a:endParaRPr>
          </a:p>
          <a:p>
            <a:endParaRPr lang="fr-FR" dirty="0"/>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177</a:t>
            </a:fld>
            <a:endParaRPr lang="fr-FR"/>
          </a:p>
        </p:txBody>
      </p:sp>
      <p:sp>
        <p:nvSpPr>
          <p:cNvPr id="5" name="ZoneTexte 4"/>
          <p:cNvSpPr txBox="1"/>
          <p:nvPr/>
        </p:nvSpPr>
        <p:spPr>
          <a:xfrm>
            <a:off x="2051720" y="4345552"/>
            <a:ext cx="452880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xsl:import</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
        <p:nvSpPr>
          <p:cNvPr id="7" name="ZoneTexte 6"/>
          <p:cNvSpPr txBox="1"/>
          <p:nvPr/>
        </p:nvSpPr>
        <p:spPr>
          <a:xfrm>
            <a:off x="2051720" y="5857892"/>
            <a:ext cx="459773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2"/>
            <a:r>
              <a:rPr lang="fr-FR" b="1" i="1" dirty="0">
                <a:cs typeface="Courier New" pitchFamily="49" charset="0"/>
              </a:rPr>
              <a:t>&lt;</a:t>
            </a:r>
            <a:r>
              <a:rPr lang="fr-FR" b="1" i="1" dirty="0" err="1">
                <a:cs typeface="Courier New" pitchFamily="49" charset="0"/>
              </a:rPr>
              <a:t>xsl:include</a:t>
            </a:r>
            <a:r>
              <a:rPr lang="fr-FR" b="1" i="1" dirty="0">
                <a:cs typeface="Courier New" pitchFamily="49" charset="0"/>
              </a:rPr>
              <a:t> </a:t>
            </a:r>
            <a:r>
              <a:rPr lang="fr-FR" b="1" i="1" dirty="0" err="1">
                <a:cs typeface="Courier New" pitchFamily="49" charset="0"/>
              </a:rPr>
              <a:t>href</a:t>
            </a:r>
            <a:r>
              <a:rPr lang="fr-FR" i="1" dirty="0">
                <a:cs typeface="Courier New" pitchFamily="49" charset="0"/>
              </a:rPr>
              <a:t>="import_rules.xsl"</a:t>
            </a:r>
            <a:r>
              <a:rPr lang="fr-FR" b="1" i="1" dirty="0">
                <a:cs typeface="Courier New" pitchFamily="49" charset="0"/>
              </a:rPr>
              <a:t> /&gt;</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Fonctions XSL/</a:t>
            </a:r>
            <a:r>
              <a:rPr lang="fr-FR" dirty="0" err="1"/>
              <a:t>xpath</a:t>
            </a:r>
            <a:endParaRPr lang="en-US" dirty="0"/>
          </a:p>
        </p:txBody>
      </p:sp>
      <p:sp>
        <p:nvSpPr>
          <p:cNvPr id="3" name="Espace réservé du contenu 2"/>
          <p:cNvSpPr>
            <a:spLocks noGrp="1"/>
          </p:cNvSpPr>
          <p:nvPr>
            <p:ph idx="1"/>
          </p:nvPr>
        </p:nvSpPr>
        <p:spPr/>
        <p:txBody>
          <a:bodyPr>
            <a:normAutofit fontScale="70000" lnSpcReduction="20000"/>
          </a:bodyPr>
          <a:lstStyle/>
          <a:p>
            <a:r>
              <a:rPr lang="fr-FR" dirty="0"/>
              <a:t>Les fonctions pour XSLT</a:t>
            </a:r>
          </a:p>
          <a:p>
            <a:pPr lvl="1"/>
            <a:endParaRPr lang="fr-FR" b="1" dirty="0"/>
          </a:p>
          <a:p>
            <a:pPr lvl="1"/>
            <a:r>
              <a:rPr lang="fr-FR" b="1" dirty="0"/>
              <a:t>curent</a:t>
            </a:r>
            <a:r>
              <a:rPr lang="fr-FR" dirty="0"/>
              <a:t>() renvoie le nœud courant</a:t>
            </a:r>
          </a:p>
          <a:p>
            <a:pPr lvl="1"/>
            <a:endParaRPr lang="fr-FR" b="1" dirty="0"/>
          </a:p>
          <a:p>
            <a:pPr lvl="1"/>
            <a:endParaRPr lang="fr-FR" b="1" dirty="0"/>
          </a:p>
          <a:p>
            <a:pPr lvl="1"/>
            <a:r>
              <a:rPr lang="fr-FR" b="1" dirty="0"/>
              <a:t>document</a:t>
            </a:r>
            <a:r>
              <a:rPr lang="fr-FR" dirty="0"/>
              <a:t>(‘doc.xml’[,</a:t>
            </a:r>
            <a:r>
              <a:rPr lang="fr-FR" i="1" dirty="0" err="1"/>
              <a:t>NodeSet</a:t>
            </a:r>
            <a:r>
              <a:rPr lang="fr-FR" dirty="0"/>
              <a:t>]) renvoie le nœud racine ou </a:t>
            </a:r>
            <a:r>
              <a:rPr lang="fr-FR" dirty="0" err="1"/>
              <a:t>nodeset</a:t>
            </a:r>
            <a:r>
              <a:rPr lang="fr-FR" dirty="0"/>
              <a:t> du document doc.xml</a:t>
            </a:r>
          </a:p>
          <a:p>
            <a:pPr lvl="1"/>
            <a:endParaRPr lang="fr-FR" dirty="0"/>
          </a:p>
          <a:p>
            <a:pPr lvl="1"/>
            <a:endParaRPr lang="fr-FR" b="1" dirty="0"/>
          </a:p>
          <a:p>
            <a:pPr lvl="1"/>
            <a:r>
              <a:rPr lang="fr-FR" b="1" dirty="0" err="1"/>
              <a:t>element</a:t>
            </a:r>
            <a:r>
              <a:rPr lang="fr-FR" b="1" dirty="0"/>
              <a:t>-</a:t>
            </a:r>
            <a:r>
              <a:rPr lang="fr-FR" b="1" dirty="0" err="1"/>
              <a:t>avaible</a:t>
            </a:r>
            <a:r>
              <a:rPr lang="fr-FR" dirty="0"/>
              <a:t>(</a:t>
            </a:r>
            <a:r>
              <a:rPr lang="fr-FR" dirty="0" err="1"/>
              <a:t>str</a:t>
            </a:r>
            <a:r>
              <a:rPr lang="fr-FR" dirty="0"/>
              <a:t>) renvoie vrai si le processor prend en charge la balise nommée par </a:t>
            </a:r>
            <a:r>
              <a:rPr lang="fr-FR" dirty="0" err="1"/>
              <a:t>str</a:t>
            </a:r>
            <a:endParaRPr lang="fr-FR" dirty="0"/>
          </a:p>
          <a:p>
            <a:pPr lvl="5"/>
            <a:endParaRPr lang="fr-FR" dirty="0"/>
          </a:p>
          <a:p>
            <a:pPr lvl="5"/>
            <a:endParaRPr lang="fr-FR" b="1" dirty="0"/>
          </a:p>
          <a:p>
            <a:pPr lvl="5"/>
            <a:endParaRPr lang="fr-FR" b="1" dirty="0"/>
          </a:p>
          <a:p>
            <a:pPr lvl="5"/>
            <a:endParaRPr lang="fr-FR" b="1" dirty="0"/>
          </a:p>
          <a:p>
            <a:pPr lvl="5"/>
            <a:endParaRPr lang="fr-FR" b="1" dirty="0"/>
          </a:p>
          <a:p>
            <a:pPr lvl="5"/>
            <a:endParaRPr lang="fr-FR" b="1" dirty="0"/>
          </a:p>
          <a:p>
            <a:pPr lvl="5"/>
            <a:r>
              <a:rPr lang="fr-FR" b="1" dirty="0" err="1"/>
              <a:t>function</a:t>
            </a:r>
            <a:r>
              <a:rPr lang="fr-FR" b="1" dirty="0"/>
              <a:t>-</a:t>
            </a:r>
            <a:r>
              <a:rPr lang="fr-FR" b="1" dirty="0" err="1"/>
              <a:t>avaible</a:t>
            </a:r>
            <a:r>
              <a:rPr lang="fr-FR" dirty="0"/>
              <a:t>(</a:t>
            </a:r>
            <a:r>
              <a:rPr lang="fr-FR" dirty="0" err="1"/>
              <a:t>str</a:t>
            </a:r>
            <a:r>
              <a:rPr lang="fr-FR" dirty="0"/>
              <a:t>) idem que </a:t>
            </a:r>
            <a:r>
              <a:rPr lang="fr-FR" dirty="0" err="1"/>
              <a:t>element</a:t>
            </a:r>
            <a:r>
              <a:rPr lang="fr-FR" dirty="0"/>
              <a:t>-</a:t>
            </a:r>
            <a:r>
              <a:rPr lang="fr-FR" dirty="0" err="1"/>
              <a:t>avaible</a:t>
            </a:r>
            <a:r>
              <a:rPr lang="fr-FR" dirty="0"/>
              <a:t> mais pour les fonctions</a:t>
            </a:r>
          </a:p>
          <a:p>
            <a:pPr lvl="1"/>
            <a:r>
              <a:rPr lang="fr-FR" b="1" dirty="0" err="1"/>
              <a:t>generate</a:t>
            </a:r>
            <a:r>
              <a:rPr lang="fr-FR" b="1" dirty="0"/>
              <a:t>-id</a:t>
            </a:r>
            <a:r>
              <a:rPr lang="fr-FR" dirty="0"/>
              <a:t>(</a:t>
            </a:r>
            <a:r>
              <a:rPr lang="fr-FR" dirty="0" err="1"/>
              <a:t>NodeSet</a:t>
            </a:r>
            <a:r>
              <a:rPr lang="fr-FR" dirty="0"/>
              <a:t>) permet de générer un id unique pour le </a:t>
            </a:r>
            <a:r>
              <a:rPr lang="fr-FR" dirty="0" err="1"/>
              <a:t>NodeSet</a:t>
            </a: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178</a:t>
            </a:fld>
            <a:endParaRPr lang="fr-FR"/>
          </a:p>
        </p:txBody>
      </p:sp>
      <p:sp>
        <p:nvSpPr>
          <p:cNvPr id="5" name="Rectangle 4"/>
          <p:cNvSpPr/>
          <p:nvPr/>
        </p:nvSpPr>
        <p:spPr>
          <a:xfrm>
            <a:off x="2555776" y="2214554"/>
            <a:ext cx="4176464"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173038" lvl="5"/>
            <a:r>
              <a:rPr lang="fr-FR" i="1" dirty="0"/>
              <a:t>&lt;</a:t>
            </a:r>
            <a:r>
              <a:rPr lang="fr-FR" i="1" dirty="0" err="1"/>
              <a:t>xsl:value-of</a:t>
            </a:r>
            <a:r>
              <a:rPr lang="fr-FR" i="1" dirty="0"/>
              <a:t> select="</a:t>
            </a:r>
            <a:r>
              <a:rPr lang="fr-FR" b="1" i="1" dirty="0" err="1"/>
              <a:t>current</a:t>
            </a:r>
            <a:r>
              <a:rPr lang="fr-FR" i="1" dirty="0"/>
              <a:t>()"/&gt;</a:t>
            </a:r>
          </a:p>
        </p:txBody>
      </p:sp>
      <p:sp>
        <p:nvSpPr>
          <p:cNvPr id="6" name="Rectangle 5"/>
          <p:cNvSpPr/>
          <p:nvPr/>
        </p:nvSpPr>
        <p:spPr>
          <a:xfrm>
            <a:off x="1475656" y="3281392"/>
            <a:ext cx="6768752" cy="36933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xsl:value-of</a:t>
            </a:r>
            <a:r>
              <a:rPr lang="fr-FR" i="1" dirty="0">
                <a:solidFill>
                  <a:schemeClr val="tx1"/>
                </a:solidFill>
              </a:rPr>
              <a:t> select="</a:t>
            </a:r>
            <a:r>
              <a:rPr lang="fr-FR" b="1" i="1" dirty="0">
                <a:solidFill>
                  <a:schemeClr val="tx1"/>
                </a:solidFill>
              </a:rPr>
              <a:t>document</a:t>
            </a:r>
            <a:r>
              <a:rPr lang="fr-FR" i="1" dirty="0">
                <a:solidFill>
                  <a:schemeClr val="tx1"/>
                </a:solidFill>
              </a:rPr>
              <a:t>(‘doc.xml‘[, </a:t>
            </a:r>
            <a:r>
              <a:rPr lang="fr-FR" i="1" dirty="0" err="1">
                <a:solidFill>
                  <a:schemeClr val="tx1"/>
                </a:solidFill>
              </a:rPr>
              <a:t>NodeSet</a:t>
            </a:r>
            <a:r>
              <a:rPr lang="fr-FR" i="1" dirty="0">
                <a:solidFill>
                  <a:schemeClr val="tx1"/>
                </a:solidFill>
              </a:rPr>
              <a:t>]) "/&gt;</a:t>
            </a:r>
          </a:p>
        </p:txBody>
      </p:sp>
      <p:sp>
        <p:nvSpPr>
          <p:cNvPr id="7" name="Rectangle 6"/>
          <p:cNvSpPr/>
          <p:nvPr/>
        </p:nvSpPr>
        <p:spPr>
          <a:xfrm>
            <a:off x="1979712" y="4505934"/>
            <a:ext cx="529356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5"/>
            <a:r>
              <a:rPr lang="fr-FR" i="1" dirty="0">
                <a:solidFill>
                  <a:schemeClr val="tx1"/>
                </a:solidFill>
              </a:rPr>
              <a:t>&lt;</a:t>
            </a:r>
            <a:r>
              <a:rPr lang="fr-FR" i="1" dirty="0" err="1">
                <a:solidFill>
                  <a:schemeClr val="tx1"/>
                </a:solidFill>
              </a:rPr>
              <a:t>xsl:if</a:t>
            </a:r>
            <a:r>
              <a:rPr lang="fr-FR" i="1" dirty="0">
                <a:solidFill>
                  <a:schemeClr val="tx1"/>
                </a:solidFill>
              </a:rPr>
              <a:t> test=“</a:t>
            </a:r>
            <a:r>
              <a:rPr lang="fr-FR" b="1" i="1" dirty="0" err="1">
                <a:solidFill>
                  <a:schemeClr val="tx1"/>
                </a:solidFill>
              </a:rPr>
              <a:t>element</a:t>
            </a:r>
            <a:r>
              <a:rPr lang="fr-FR" b="1" i="1" dirty="0">
                <a:solidFill>
                  <a:schemeClr val="tx1"/>
                </a:solidFill>
              </a:rPr>
              <a:t>-</a:t>
            </a:r>
            <a:r>
              <a:rPr lang="fr-FR" b="1" i="1" dirty="0" err="1">
                <a:solidFill>
                  <a:schemeClr val="tx1"/>
                </a:solidFill>
              </a:rPr>
              <a:t>avaible</a:t>
            </a:r>
            <a:r>
              <a:rPr lang="fr-FR" i="1" dirty="0">
                <a:solidFill>
                  <a:schemeClr val="tx1"/>
                </a:solidFill>
              </a:rPr>
              <a:t>(‘</a:t>
            </a:r>
            <a:r>
              <a:rPr lang="fr-FR" i="1" dirty="0" err="1">
                <a:solidFill>
                  <a:schemeClr val="tx1"/>
                </a:solidFill>
              </a:rPr>
              <a:t>xsl:delete</a:t>
            </a:r>
            <a:r>
              <a:rPr lang="fr-FR" i="1" dirty="0">
                <a:solidFill>
                  <a:schemeClr val="tx1"/>
                </a:solidFill>
              </a:rPr>
              <a:t>’)”&gt;</a:t>
            </a:r>
          </a:p>
          <a:p>
            <a:pPr marL="95250" lvl="8">
              <a:buNone/>
            </a:pPr>
            <a:r>
              <a:rPr lang="fr-FR" i="1" dirty="0">
                <a:solidFill>
                  <a:schemeClr val="tx1"/>
                </a:solidFill>
              </a:rPr>
              <a:t>	Prise en charge du </a:t>
            </a:r>
            <a:r>
              <a:rPr lang="fr-FR" i="1" dirty="0" err="1">
                <a:solidFill>
                  <a:schemeClr val="tx1"/>
                </a:solidFill>
              </a:rPr>
              <a:t>xsl:delete</a:t>
            </a:r>
            <a:endParaRPr lang="fr-FR" i="1" dirty="0">
              <a:solidFill>
                <a:schemeClr val="tx1"/>
              </a:solidFill>
            </a:endParaRPr>
          </a:p>
          <a:p>
            <a:pPr marL="95250" lvl="8">
              <a:buNone/>
            </a:pPr>
            <a:r>
              <a:rPr lang="fr-FR" i="1" dirty="0">
                <a:solidFill>
                  <a:schemeClr val="tx1"/>
                </a:solidFill>
              </a:rPr>
              <a:t>   &lt;/</a:t>
            </a:r>
            <a:r>
              <a:rPr lang="fr-FR" i="1" dirty="0" err="1">
                <a:solidFill>
                  <a:schemeClr val="tx1"/>
                </a:solidFill>
              </a:rPr>
              <a:t>xsl:if</a:t>
            </a:r>
            <a:r>
              <a:rPr lang="fr-FR" i="1" dirty="0">
                <a:solidFill>
                  <a:schemeClr val="tx1"/>
                </a:solidFill>
              </a:rPr>
              <a:t>&gt;</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Applications courante</a:t>
            </a:r>
          </a:p>
        </p:txBody>
      </p:sp>
      <p:sp>
        <p:nvSpPr>
          <p:cNvPr id="3" name="Espace réservé du contenu 2"/>
          <p:cNvSpPr>
            <a:spLocks noGrp="1"/>
          </p:cNvSpPr>
          <p:nvPr>
            <p:ph idx="1"/>
          </p:nvPr>
        </p:nvSpPr>
        <p:spPr/>
        <p:txBody>
          <a:bodyPr>
            <a:normAutofit fontScale="85000" lnSpcReduction="20000"/>
          </a:bodyPr>
          <a:lstStyle/>
          <a:p>
            <a:r>
              <a:rPr lang="fr-FR" dirty="0"/>
              <a:t>Il est très courant que plusieurs fichiers xml soient nécessaires au traitement xsl que vous souhaiterez effectuer. Ex: liste d’éléments faisant référence à des éléments présents sur un autre fichier </a:t>
            </a:r>
            <a:r>
              <a:rPr lang="fr-FR" dirty="0" err="1"/>
              <a:t>xml</a:t>
            </a:r>
            <a:r>
              <a:rPr lang="fr-FR" dirty="0"/>
              <a:t> que celui chargé</a:t>
            </a:r>
          </a:p>
          <a:p>
            <a:endParaRPr lang="fr-FR" dirty="0"/>
          </a:p>
          <a:p>
            <a:r>
              <a:rPr lang="fr-FR" dirty="0"/>
              <a:t>Pour garder un coté logique a l’appel de transformation nous allons dissocié les données en plusieurs types les fichiers </a:t>
            </a:r>
            <a:r>
              <a:rPr lang="fr-FR" dirty="0" err="1"/>
              <a:t>xml</a:t>
            </a:r>
            <a:r>
              <a:rPr lang="fr-FR" dirty="0"/>
              <a:t> :</a:t>
            </a:r>
          </a:p>
          <a:p>
            <a:pPr lvl="3"/>
            <a:r>
              <a:rPr lang="fr-FR" dirty="0"/>
              <a:t>Données référencées</a:t>
            </a:r>
          </a:p>
          <a:p>
            <a:pPr lvl="3"/>
            <a:r>
              <a:rPr lang="fr-FR" dirty="0"/>
              <a:t>Document d’appel unique</a:t>
            </a:r>
          </a:p>
          <a:p>
            <a:pPr lvl="3"/>
            <a:endParaRPr lang="fr-FR" dirty="0"/>
          </a:p>
          <a:p>
            <a:r>
              <a:rPr lang="fr-FR" dirty="0"/>
              <a:t>Dans le xsl nous accéderons aux nœuds grâce au document(uriXmlLocation.xml) qui nous place a la racine du document placé à </a:t>
            </a:r>
            <a:r>
              <a:rPr lang="fr-FR" dirty="0" err="1"/>
              <a:t>uriXmlLocation</a:t>
            </a:r>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179</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AutoShape 2"/>
          <p:cNvSpPr>
            <a:spLocks noGrp="1" noChangeArrowheads="1"/>
          </p:cNvSpPr>
          <p:nvPr>
            <p:ph type="title"/>
          </p:nvPr>
        </p:nvSpPr>
        <p:spPr/>
        <p:txBody>
          <a:bodyPr>
            <a:normAutofit/>
          </a:bodyPr>
          <a:lstStyle/>
          <a:p>
            <a:r>
              <a:rPr lang="fr-FR" dirty="0"/>
              <a:t>XML et accessibilité Web</a:t>
            </a:r>
          </a:p>
        </p:txBody>
      </p:sp>
      <p:sp>
        <p:nvSpPr>
          <p:cNvPr id="23556"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handicap</a:t>
            </a:r>
          </a:p>
          <a:p>
            <a:pPr lvl="1" eaLnBrk="1" hangingPunct="1"/>
            <a:r>
              <a:rPr lang="fr-FR" dirty="0">
                <a:ea typeface="MS Mincho" pitchFamily="49" charset="-128"/>
              </a:rPr>
              <a:t> L’accessibilité = facilité d’accès au plus grand nombre ou facilité d’accès d’une entité à une fonctionnalité (vision qui ouvre à l’accessibilité des handicapés).</a:t>
            </a:r>
          </a:p>
          <a:p>
            <a:pPr lvl="1" eaLnBrk="1" hangingPunct="1"/>
            <a:endParaRPr lang="fr-FR" dirty="0">
              <a:ea typeface="MS Mincho" pitchFamily="49" charset="-128"/>
            </a:endParaRPr>
          </a:p>
          <a:p>
            <a:pPr eaLnBrk="1" hangingPunct="1"/>
            <a:r>
              <a:rPr lang="fr-FR" dirty="0">
                <a:ea typeface="MS Mincho" pitchFamily="49" charset="-128"/>
              </a:rPr>
              <a:t>WCAG, WAI et W3C</a:t>
            </a:r>
          </a:p>
          <a:p>
            <a:pPr lvl="1" eaLnBrk="1" hangingPunct="1"/>
            <a:r>
              <a:rPr lang="fr-FR" dirty="0">
                <a:ea typeface="MS Mincho" pitchFamily="49" charset="-128"/>
              </a:rPr>
              <a:t> En IT, l’accessibilité est la faculté d’accéder à l’information et aux services à moindre coût, en offrant une interface accessible au plus grand nombre.</a:t>
            </a:r>
          </a:p>
          <a:p>
            <a:pPr lvl="1" eaLnBrk="1" hangingPunct="1"/>
            <a:endParaRPr lang="fr-FR" dirty="0">
              <a:ea typeface="MS Mincho" pitchFamily="49" charset="-128"/>
            </a:endParaRPr>
          </a:p>
          <a:p>
            <a:pPr lvl="1" eaLnBrk="1" hangingPunct="1"/>
            <a:r>
              <a:rPr lang="fr-FR" dirty="0">
                <a:ea typeface="MS Mincho" pitchFamily="49" charset="-128"/>
              </a:rPr>
              <a:t> Le WAI (</a:t>
            </a:r>
            <a:r>
              <a:rPr lang="fr-FR" i="1" dirty="0">
                <a:ea typeface="MS Mincho" pitchFamily="49" charset="-128"/>
              </a:rPr>
              <a:t>Web </a:t>
            </a:r>
            <a:r>
              <a:rPr lang="fr-FR" i="1" dirty="0" err="1">
                <a:ea typeface="MS Mincho" pitchFamily="49" charset="-128"/>
              </a:rPr>
              <a:t>Accessibility</a:t>
            </a:r>
            <a:r>
              <a:rPr lang="fr-FR" i="1" dirty="0">
                <a:ea typeface="MS Mincho" pitchFamily="49" charset="-128"/>
              </a:rPr>
              <a:t> Initiative</a:t>
            </a:r>
            <a:r>
              <a:rPr lang="fr-FR" dirty="0">
                <a:ea typeface="MS Mincho" pitchFamily="49" charset="-128"/>
              </a:rPr>
              <a:t>) prône que :</a:t>
            </a:r>
          </a:p>
          <a:p>
            <a:pPr lvl="2" eaLnBrk="1" hangingPunct="1">
              <a:buFont typeface="Wingdings" pitchFamily="2" charset="2"/>
              <a:buAutoNum type="arabicPeriod"/>
            </a:pPr>
            <a:r>
              <a:rPr lang="fr-FR" dirty="0">
                <a:ea typeface="MS Mincho" pitchFamily="49" charset="-128"/>
              </a:rPr>
              <a:t>les outils de </a:t>
            </a:r>
            <a:r>
              <a:rPr lang="fr-FR" dirty="0" err="1">
                <a:ea typeface="MS Mincho" pitchFamily="49" charset="-128"/>
              </a:rPr>
              <a:t>prod</a:t>
            </a:r>
            <a:r>
              <a:rPr lang="fr-FR" dirty="0">
                <a:ea typeface="MS Mincho" pitchFamily="49" charset="-128"/>
              </a:rPr>
              <a:t>. de contenu doivent être accessibles à tous (ATAG)</a:t>
            </a:r>
          </a:p>
          <a:p>
            <a:pPr lvl="2" eaLnBrk="1" hangingPunct="1">
              <a:buFont typeface="Wingdings" pitchFamily="2" charset="2"/>
              <a:buAutoNum type="arabicPeriod"/>
            </a:pPr>
            <a:r>
              <a:rPr lang="fr-FR" dirty="0">
                <a:ea typeface="MS Mincho" pitchFamily="49" charset="-128"/>
              </a:rPr>
              <a:t>le contenu mis en ligne doit être accessible (WCAG)</a:t>
            </a:r>
          </a:p>
          <a:p>
            <a:pPr lvl="2" eaLnBrk="1" hangingPunct="1">
              <a:buFont typeface="Wingdings" pitchFamily="2" charset="2"/>
              <a:buAutoNum type="arabicPeriod"/>
            </a:pPr>
            <a:r>
              <a:rPr lang="fr-FR" dirty="0">
                <a:ea typeface="MS Mincho" pitchFamily="49" charset="-128"/>
              </a:rPr>
              <a:t>les outils de consultation (navigateurs) doivent être utilisables par tous</a:t>
            </a:r>
            <a:br>
              <a:rPr lang="fr-FR" dirty="0">
                <a:ea typeface="MS Mincho" pitchFamily="49" charset="-128"/>
              </a:rPr>
            </a:br>
            <a:endParaRPr lang="fr-FR" dirty="0">
              <a:ea typeface="MS Mincho" pitchFamily="49" charset="-128"/>
            </a:endParaRPr>
          </a:p>
          <a:p>
            <a:pPr lvl="2" eaLnBrk="1" hangingPunct="1">
              <a:buFont typeface="Wingdings" pitchFamily="2" charset="2"/>
              <a:buNone/>
            </a:pPr>
            <a:r>
              <a:rPr lang="fr-FR" dirty="0">
                <a:ea typeface="MS Mincho" pitchFamily="49" charset="-128"/>
              </a:rPr>
              <a:t>Nous sommes intéressés par le 2e point : l’accessibilité des sites Web.</a:t>
            </a:r>
          </a:p>
          <a:p>
            <a:pPr lvl="1" eaLnBrk="1" hangingPunct="1"/>
            <a:r>
              <a:rPr lang="fr-FR" dirty="0">
                <a:ea typeface="MS Mincho" pitchFamily="49" charset="-128"/>
              </a:rPr>
              <a:t> Le WCAG 1.0 (</a:t>
            </a:r>
            <a:r>
              <a:rPr lang="fr-FR" i="1" dirty="0">
                <a:ea typeface="MS Mincho" pitchFamily="49" charset="-128"/>
              </a:rPr>
              <a:t>Web Content </a:t>
            </a:r>
            <a:r>
              <a:rPr lang="fr-FR" i="1" dirty="0" err="1">
                <a:ea typeface="MS Mincho" pitchFamily="49" charset="-128"/>
              </a:rPr>
              <a:t>Accessibility</a:t>
            </a:r>
            <a:r>
              <a:rPr lang="fr-FR" i="1" dirty="0">
                <a:ea typeface="MS Mincho" pitchFamily="49" charset="-128"/>
              </a:rPr>
              <a:t> Guidelines</a:t>
            </a:r>
            <a:r>
              <a:rPr lang="fr-FR"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a:t>
            </a:fld>
            <a:endParaRPr lang="fr-FR"/>
          </a:p>
        </p:txBody>
      </p:sp>
      <p:sp>
        <p:nvSpPr>
          <p:cNvPr id="23554" name="Rectangle 13"/>
          <p:cNvSpPr>
            <a:spLocks noGrp="1" noChangeArrowheads="1"/>
          </p:cNvSpPr>
          <p:nvPr>
            <p:ph type="sldNum" sz="quarter" idx="4294967295"/>
          </p:nvPr>
        </p:nvSpPr>
        <p:spPr>
          <a:xfrm>
            <a:off x="0" y="6362700"/>
            <a:ext cx="762000" cy="488950"/>
          </a:xfrm>
          <a:prstGeom prst="rect">
            <a:avLst/>
          </a:prstGeom>
          <a:noFill/>
        </p:spPr>
        <p:txBody>
          <a:bodyPr/>
          <a:lstStyle/>
          <a:p>
            <a:fld id="{86AF1D64-A6B1-4843-8D70-059909809587}" type="slidenum">
              <a:rPr lang="fr-FR" smtClean="0"/>
              <a:pPr/>
              <a:t>18</a:t>
            </a:fld>
            <a:endParaRPr lang="fr-F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2000" dirty="0"/>
              <a:t>XSL Applications courante conversion de base</a:t>
            </a:r>
            <a:endParaRPr lang="fr-FR" sz="3600" dirty="0"/>
          </a:p>
        </p:txBody>
      </p:sp>
      <p:sp>
        <p:nvSpPr>
          <p:cNvPr id="3" name="Espace réservé du contenu 2"/>
          <p:cNvSpPr>
            <a:spLocks noGrp="1"/>
          </p:cNvSpPr>
          <p:nvPr>
            <p:ph idx="1"/>
          </p:nvPr>
        </p:nvSpPr>
        <p:spPr/>
        <p:txBody>
          <a:bodyPr>
            <a:normAutofit fontScale="92500" lnSpcReduction="10000"/>
          </a:bodyPr>
          <a:lstStyle/>
          <a:p>
            <a:r>
              <a:rPr lang="fr-FR" dirty="0"/>
              <a:t>Transformation de structure </a:t>
            </a:r>
            <a:r>
              <a:rPr lang="fr-FR" dirty="0" err="1"/>
              <a:t>xml</a:t>
            </a:r>
            <a:r>
              <a:rPr lang="fr-FR" dirty="0">
                <a:sym typeface="Wingdings" pitchFamily="2" charset="2"/>
              </a:rPr>
              <a:t></a:t>
            </a:r>
            <a:r>
              <a:rPr lang="fr-FR" dirty="0" err="1">
                <a:sym typeface="Wingdings" pitchFamily="2" charset="2"/>
              </a:rPr>
              <a:t>rss</a:t>
            </a:r>
            <a:endParaRPr lang="fr-FR" dirty="0">
              <a:sym typeface="Wingdings" pitchFamily="2" charset="2"/>
            </a:endParaRPr>
          </a:p>
          <a:p>
            <a:endParaRPr lang="fr-FR" dirty="0">
              <a:sym typeface="Wingdings" pitchFamily="2" charset="2"/>
            </a:endParaRPr>
          </a:p>
          <a:p>
            <a:r>
              <a:rPr lang="fr-FR" dirty="0">
                <a:sym typeface="Wingdings" pitchFamily="2" charset="2"/>
              </a:rPr>
              <a:t>Imaginons 2 bases de données contenant les mêmes données mais avec une structure différente, auxquelles nous voulons permettre l’intégration par </a:t>
            </a:r>
            <a:r>
              <a:rPr lang="fr-FR" dirty="0" err="1">
                <a:sym typeface="Wingdings" pitchFamily="2" charset="2"/>
              </a:rPr>
              <a:t>xml</a:t>
            </a:r>
            <a:r>
              <a:rPr lang="fr-FR" dirty="0">
                <a:sym typeface="Wingdings" pitchFamily="2" charset="2"/>
              </a:rPr>
              <a:t> des données de l’un vers l’autre et inversement.</a:t>
            </a:r>
          </a:p>
          <a:p>
            <a:endParaRPr lang="fr-FR" dirty="0">
              <a:sym typeface="Wingdings" pitchFamily="2" charset="2"/>
            </a:endParaRPr>
          </a:p>
          <a:p>
            <a:r>
              <a:rPr lang="fr-FR" dirty="0">
                <a:sym typeface="Wingdings" pitchFamily="2" charset="2"/>
              </a:rPr>
              <a:t>Les balises suivantes remplissent cette mission </a:t>
            </a:r>
          </a:p>
          <a:p>
            <a:pPr lvl="2"/>
            <a:r>
              <a:rPr lang="fr-FR" b="1" dirty="0" err="1">
                <a:sym typeface="Wingdings" pitchFamily="2" charset="2"/>
              </a:rPr>
              <a:t>Xsl:element</a:t>
            </a:r>
            <a:r>
              <a:rPr lang="fr-FR" dirty="0">
                <a:sym typeface="Wingdings" pitchFamily="2" charset="2"/>
              </a:rPr>
              <a:t> : permet de créer une balise de sortie en ne se souciant ni de l’ouverture,  ni de la fermeture</a:t>
            </a:r>
          </a:p>
          <a:p>
            <a:pPr lvl="2"/>
            <a:r>
              <a:rPr lang="fr-FR" b="1" dirty="0" err="1">
                <a:sym typeface="Wingdings" pitchFamily="2" charset="2"/>
              </a:rPr>
              <a:t>Xsl:attribut</a:t>
            </a:r>
            <a:r>
              <a:rPr lang="fr-FR" dirty="0">
                <a:sym typeface="Wingdings" pitchFamily="2" charset="2"/>
              </a:rPr>
              <a:t> : (enfant de </a:t>
            </a:r>
            <a:r>
              <a:rPr lang="fr-FR" dirty="0" err="1">
                <a:sym typeface="Wingdings" pitchFamily="2" charset="2"/>
              </a:rPr>
              <a:t>xs:element</a:t>
            </a:r>
            <a:r>
              <a:rPr lang="fr-FR" dirty="0">
                <a:sym typeface="Wingdings" pitchFamily="2" charset="2"/>
              </a:rPr>
              <a:t>) permet de fixer un attribut à l’élément dont il est l’enfant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180</a:t>
            </a:fld>
            <a:endParaRPr lang="fr-F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XSL - Exercice multi documents</a:t>
            </a:r>
          </a:p>
        </p:txBody>
      </p:sp>
      <p:sp>
        <p:nvSpPr>
          <p:cNvPr id="3" name="Espace réservé du contenu 2"/>
          <p:cNvSpPr>
            <a:spLocks noGrp="1"/>
          </p:cNvSpPr>
          <p:nvPr>
            <p:ph idx="1"/>
          </p:nvPr>
        </p:nvSpPr>
        <p:spPr/>
        <p:txBody>
          <a:bodyPr>
            <a:normAutofit fontScale="77500" lnSpcReduction="20000"/>
          </a:bodyPr>
          <a:lstStyle/>
          <a:p>
            <a:r>
              <a:rPr lang="fr-FR" dirty="0"/>
              <a:t>Créer une feuille de facture basée sur 2 </a:t>
            </a:r>
            <a:r>
              <a:rPr lang="fr-FR" dirty="0" err="1"/>
              <a:t>xml</a:t>
            </a:r>
            <a:endParaRPr lang="fr-FR" dirty="0"/>
          </a:p>
          <a:p>
            <a:endParaRPr lang="fr-FR" dirty="0"/>
          </a:p>
          <a:p>
            <a:pPr lvl="1"/>
            <a:r>
              <a:rPr lang="fr-FR" dirty="0"/>
              <a:t>Document facture avec les </a:t>
            </a:r>
            <a:r>
              <a:rPr lang="fr-FR" dirty="0" err="1"/>
              <a:t>idclients</a:t>
            </a:r>
            <a:endParaRPr lang="fr-FR" dirty="0"/>
          </a:p>
          <a:p>
            <a:pPr lvl="1"/>
            <a:endParaRPr lang="fr-FR" dirty="0"/>
          </a:p>
          <a:p>
            <a:pPr lvl="1"/>
            <a:r>
              <a:rPr lang="fr-FR" dirty="0"/>
              <a:t>Document client avec toutes les informations clients</a:t>
            </a:r>
          </a:p>
          <a:p>
            <a:pPr lvl="1"/>
            <a:endParaRPr lang="fr-FR" dirty="0"/>
          </a:p>
          <a:p>
            <a:pPr lvl="1"/>
            <a:r>
              <a:rPr lang="fr-FR" dirty="0"/>
              <a:t>L’appel de transformation par le navigateur se fera par ou avec le document facture.xml</a:t>
            </a:r>
          </a:p>
          <a:p>
            <a:pPr lvl="1"/>
            <a:endParaRPr lang="fr-FR" dirty="0"/>
          </a:p>
          <a:p>
            <a:pPr lvl="1"/>
            <a:r>
              <a:rPr lang="fr-FR" dirty="0"/>
              <a:t>le </a:t>
            </a:r>
            <a:r>
              <a:rPr lang="fr-FR" dirty="0" err="1"/>
              <a:t>xsl</a:t>
            </a:r>
            <a:r>
              <a:rPr lang="fr-FR" dirty="0"/>
              <a:t> chargera le fichier grâce a la fonction document(</a:t>
            </a:r>
            <a:r>
              <a:rPr lang="fr-FR" dirty="0" err="1"/>
              <a:t>uri</a:t>
            </a:r>
            <a:r>
              <a:rPr lang="fr-FR" dirty="0"/>
              <a:t>)</a:t>
            </a:r>
          </a:p>
          <a:p>
            <a:pPr lvl="1"/>
            <a:endParaRPr lang="fr-FR" dirty="0"/>
          </a:p>
          <a:p>
            <a:pPr lvl="1"/>
            <a:r>
              <a:rPr lang="fr-FR" dirty="0"/>
              <a:t>afficher les infos clients pour chaque factures</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181</a:t>
            </a:fld>
            <a:endParaRPr lang="fr-FR"/>
          </a:p>
        </p:txBody>
      </p:sp>
      <p:sp>
        <p:nvSpPr>
          <p:cNvPr id="5" name="Espace réservé du contenu 4"/>
          <p:cNvSpPr>
            <a:spLocks noGrp="1"/>
          </p:cNvSpPr>
          <p:nvPr>
            <p:ph sz="quarter" idx="13"/>
          </p:nvPr>
        </p:nvSpPr>
        <p:spPr>
          <a:xfrm rot="160723">
            <a:off x="6784330" y="2148339"/>
            <a:ext cx="2071044" cy="2209697"/>
          </a:xfrm>
        </p:spPr>
        <p:txBody>
          <a:bodyPr>
            <a:normAutofit/>
          </a:bodyPr>
          <a:lstStyle/>
          <a:p>
            <a:pPr>
              <a:buNone/>
            </a:pPr>
            <a:endParaRPr lang="fr-FR" dirty="0"/>
          </a:p>
          <a:p>
            <a:pPr>
              <a:buNone/>
            </a:pPr>
            <a:endParaRPr lang="fr-FR" dirty="0"/>
          </a:p>
          <a:p>
            <a:pPr>
              <a:buNone/>
            </a:pPr>
            <a:endParaRPr lang="fr-FR" dirty="0"/>
          </a:p>
          <a:p>
            <a:pPr>
              <a:buNone/>
            </a:pPr>
            <a:r>
              <a:rPr lang="fr-FR" dirty="0"/>
              <a:t>	</a:t>
            </a:r>
          </a:p>
          <a:p>
            <a:pPr>
              <a:buNone/>
            </a:pPr>
            <a:endParaRPr lang="fr-FR" dirty="0"/>
          </a:p>
          <a:p>
            <a:pPr>
              <a:buNone/>
            </a:pPr>
            <a:r>
              <a:rPr lang="fr-FR" dirty="0"/>
              <a:t>		       produits</a:t>
            </a:r>
          </a:p>
          <a:p>
            <a:pPr>
              <a:buNone/>
            </a:pPr>
            <a:endParaRPr lang="fr-FR" dirty="0"/>
          </a:p>
          <a:p>
            <a:pPr>
              <a:buNone/>
            </a:pPr>
            <a:endParaRPr lang="fr-FR" dirty="0"/>
          </a:p>
          <a:p>
            <a:pPr>
              <a:buNone/>
            </a:pPr>
            <a:endParaRPr lang="fr-FR" dirty="0"/>
          </a:p>
          <a:p>
            <a:pPr>
              <a:buNone/>
            </a:pPr>
            <a:r>
              <a:rPr lang="fr-FR" dirty="0"/>
              <a:t>     factures</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6929454" y="2285992"/>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6929454" y="3182718"/>
            <a:ext cx="674910" cy="674910"/>
          </a:xfrm>
          <a:prstGeom prst="rect">
            <a:avLst/>
          </a:prstGeom>
          <a:noFill/>
        </p:spPr>
      </p:pic>
      <p:pic>
        <p:nvPicPr>
          <p:cNvPr id="8" name="Picture 4" descr="C:\Users\itis\Downloads\xml.png"/>
          <p:cNvPicPr>
            <a:picLocks noChangeAspect="1" noChangeArrowheads="1"/>
          </p:cNvPicPr>
          <p:nvPr/>
        </p:nvPicPr>
        <p:blipFill>
          <a:blip r:embed="rId4" cstate="print"/>
          <a:srcRect/>
          <a:stretch>
            <a:fillRect/>
          </a:stretch>
        </p:blipFill>
        <p:spPr bwMode="auto">
          <a:xfrm>
            <a:off x="8001024" y="2468338"/>
            <a:ext cx="674910" cy="674910"/>
          </a:xfrm>
          <a:prstGeom prst="rect">
            <a:avLst/>
          </a:prstGeom>
          <a:noFill/>
        </p:spPr>
      </p:pic>
      <p:cxnSp>
        <p:nvCxnSpPr>
          <p:cNvPr id="10" name="Connecteur droit avec flèche 9"/>
          <p:cNvCxnSpPr>
            <a:endCxn id="6" idx="3"/>
          </p:cNvCxnSpPr>
          <p:nvPr/>
        </p:nvCxnSpPr>
        <p:spPr>
          <a:xfrm rot="10800000">
            <a:off x="7604364" y="2623448"/>
            <a:ext cx="539536" cy="234049"/>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cxnSp>
        <p:nvCxnSpPr>
          <p:cNvPr id="16" name="Connecteur droit avec flèche 15"/>
          <p:cNvCxnSpPr>
            <a:stCxn id="7" idx="0"/>
          </p:cNvCxnSpPr>
          <p:nvPr/>
        </p:nvCxnSpPr>
        <p:spPr>
          <a:xfrm rot="5400000" flipH="1" flipV="1">
            <a:off x="7042728" y="2938801"/>
            <a:ext cx="468098" cy="19737"/>
          </a:xfrm>
          <a:prstGeom prst="straightConnector1">
            <a:avLst/>
          </a:prstGeom>
          <a:ln>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Trucs &amp; Astuces</a:t>
            </a:r>
          </a:p>
        </p:txBody>
      </p:sp>
      <p:sp>
        <p:nvSpPr>
          <p:cNvPr id="6" name="Espace réservé du contenu 5"/>
          <p:cNvSpPr>
            <a:spLocks noGrp="1"/>
          </p:cNvSpPr>
          <p:nvPr>
            <p:ph idx="1"/>
          </p:nvPr>
        </p:nvSpPr>
        <p:spPr/>
        <p:txBody>
          <a:bodyPr>
            <a:normAutofit fontScale="62500" lnSpcReduction="20000"/>
          </a:bodyPr>
          <a:lstStyle/>
          <a:p>
            <a:pPr marL="342900" lvl="1" indent="-342900">
              <a:buFont typeface="Arial" pitchFamily="34" charset="0"/>
              <a:buChar char="•"/>
            </a:pPr>
            <a:r>
              <a:rPr lang="fr-FR" dirty="0"/>
              <a:t>Où puis je mettre une expression </a:t>
            </a:r>
            <a:r>
              <a:rPr lang="fr-FR" dirty="0" err="1"/>
              <a:t>Xpath</a:t>
            </a:r>
            <a:r>
              <a:rPr lang="fr-FR" dirty="0"/>
              <a:t>?</a:t>
            </a:r>
          </a:p>
          <a:p>
            <a:pPr marL="342900" lvl="1" indent="-342900">
              <a:buFont typeface="Arial" pitchFamily="34" charset="0"/>
              <a:buChar char="•"/>
            </a:pPr>
            <a:endParaRPr lang="fr-FR" dirty="0"/>
          </a:p>
          <a:p>
            <a:pPr lvl="2"/>
            <a:r>
              <a:rPr lang="fr-FR" dirty="0"/>
              <a:t>Pour bien identifier les attributs ou une expression </a:t>
            </a:r>
            <a:r>
              <a:rPr lang="fr-FR" dirty="0" err="1"/>
              <a:t>Xpath</a:t>
            </a:r>
            <a:r>
              <a:rPr lang="fr-FR" dirty="0"/>
              <a:t> est attendu en </a:t>
            </a:r>
            <a:r>
              <a:rPr lang="fr-FR" dirty="0" err="1"/>
              <a:t>xsl</a:t>
            </a:r>
            <a:endParaRPr lang="fr-FR" dirty="0"/>
          </a:p>
          <a:p>
            <a:pPr marL="1371600" lvl="2" indent="-457200">
              <a:buFont typeface="+mj-lt"/>
              <a:buAutoNum type="arabicPeriod"/>
            </a:pPr>
            <a:endParaRPr lang="fr-FR" b="1" u="sng" dirty="0"/>
          </a:p>
          <a:p>
            <a:pPr marL="1371600" lvl="2" indent="-457200">
              <a:buFont typeface="+mj-lt"/>
              <a:buAutoNum type="arabicPeriod"/>
            </a:pPr>
            <a:r>
              <a:rPr lang="fr-FR" b="1" u="sng" dirty="0"/>
              <a:t>Je suis pas dans un attribut?</a:t>
            </a:r>
          </a:p>
          <a:p>
            <a:pPr marL="2286000" lvl="4" indent="-457200"/>
            <a:r>
              <a:rPr lang="fr-FR" b="1" u="sng" dirty="0" err="1"/>
              <a:t>xsl:value-of</a:t>
            </a:r>
            <a:r>
              <a:rPr lang="fr-FR" b="1" u="sng" dirty="0"/>
              <a:t>, </a:t>
            </a:r>
            <a:r>
              <a:rPr lang="fr-FR" b="1" u="sng" dirty="0" err="1"/>
              <a:t>xsl:for-each</a:t>
            </a:r>
            <a:r>
              <a:rPr lang="fr-FR" b="1" u="sng" dirty="0"/>
              <a:t>,…</a:t>
            </a:r>
          </a:p>
          <a:p>
            <a:pPr marL="571500" indent="-457200"/>
            <a:endParaRPr lang="fr-FR" b="1" u="sng" dirty="0"/>
          </a:p>
          <a:p>
            <a:pPr marL="1371600" lvl="2" indent="-457200">
              <a:buFont typeface="+mj-lt"/>
              <a:buAutoNum type="arabicPeriod" startAt="2"/>
            </a:pPr>
            <a:r>
              <a:rPr lang="fr-FR" b="1" u="sng" dirty="0"/>
              <a:t>La balise est une balise XSL?</a:t>
            </a:r>
          </a:p>
          <a:p>
            <a:pPr lvl="4"/>
            <a:r>
              <a:rPr lang="fr-FR" sz="2900" b="1" dirty="0"/>
              <a:t>OUI</a:t>
            </a:r>
            <a:r>
              <a:rPr lang="fr-FR" sz="2900" dirty="0"/>
              <a:t> </a:t>
            </a:r>
            <a:r>
              <a:rPr lang="fr-FR" dirty="0"/>
              <a:t>, </a:t>
            </a:r>
            <a:r>
              <a:rPr lang="fr-FR" dirty="0">
                <a:sym typeface="Wingdings" pitchFamily="2" charset="2"/>
              </a:rPr>
              <a:t> question suivante</a:t>
            </a:r>
          </a:p>
          <a:p>
            <a:pPr lvl="4"/>
            <a:r>
              <a:rPr lang="fr-FR" dirty="0">
                <a:sym typeface="Wingdings" pitchFamily="2" charset="2"/>
              </a:rPr>
              <a:t>NON, mettre des </a:t>
            </a:r>
            <a:r>
              <a:rPr lang="fr-FR" b="1" dirty="0">
                <a:sym typeface="Wingdings" pitchFamily="2" charset="2"/>
              </a:rPr>
              <a:t>accolades</a:t>
            </a:r>
            <a:r>
              <a:rPr lang="fr-FR" dirty="0">
                <a:sym typeface="Wingdings" pitchFamily="2" charset="2"/>
              </a:rPr>
              <a:t> pour </a:t>
            </a:r>
            <a:r>
              <a:rPr lang="fr-FR" b="1" dirty="0">
                <a:sym typeface="Wingdings" pitchFamily="2" charset="2"/>
              </a:rPr>
              <a:t>évaluer</a:t>
            </a:r>
            <a:r>
              <a:rPr lang="fr-FR" dirty="0">
                <a:sym typeface="Wingdings" pitchFamily="2" charset="2"/>
              </a:rPr>
              <a:t> la valeur vers la sortie</a:t>
            </a:r>
            <a:endParaRPr lang="fr-FR" dirty="0"/>
          </a:p>
          <a:p>
            <a:pPr marL="1371600" lvl="2" indent="-457200">
              <a:buFont typeface="+mj-lt"/>
              <a:buAutoNum type="arabicPeriod" startAt="2"/>
            </a:pPr>
            <a:endParaRPr lang="fr-FR" dirty="0"/>
          </a:p>
          <a:p>
            <a:pPr marL="1371600" lvl="2" indent="-457200">
              <a:buFont typeface="+mj-lt"/>
              <a:buAutoNum type="arabicPeriod" startAt="2"/>
            </a:pPr>
            <a:r>
              <a:rPr lang="fr-FR" b="1" u="sng" dirty="0"/>
              <a:t>L'attribut est :</a:t>
            </a:r>
          </a:p>
          <a:p>
            <a:pPr lvl="3"/>
            <a:r>
              <a:rPr lang="fr-FR" sz="2600" b="1" dirty="0"/>
              <a:t>select</a:t>
            </a:r>
            <a:r>
              <a:rPr lang="fr-FR" b="1" dirty="0"/>
              <a:t>=".."</a:t>
            </a:r>
          </a:p>
          <a:p>
            <a:pPr lvl="3"/>
            <a:r>
              <a:rPr lang="fr-FR" sz="2600" b="1" dirty="0"/>
              <a:t>test</a:t>
            </a:r>
            <a:r>
              <a:rPr lang="fr-FR" b="1" dirty="0"/>
              <a:t>=".."</a:t>
            </a:r>
          </a:p>
          <a:p>
            <a:pPr lvl="3"/>
            <a:r>
              <a:rPr lang="fr-FR" sz="2600" b="1" dirty="0"/>
              <a:t>match</a:t>
            </a:r>
            <a:r>
              <a:rPr lang="fr-FR" b="1" dirty="0"/>
              <a:t>=".."</a:t>
            </a:r>
          </a:p>
          <a:p>
            <a:pPr lvl="4"/>
            <a:r>
              <a:rPr lang="fr-FR" b="1" dirty="0" err="1"/>
              <a:t>Xpath</a:t>
            </a:r>
            <a:r>
              <a:rPr lang="fr-FR" b="1" dirty="0"/>
              <a:t> supporter, ex… action XSL</a:t>
            </a:r>
          </a:p>
          <a:p>
            <a:pPr lvl="3"/>
            <a:endParaRPr lang="fr-FR" b="1" dirty="0"/>
          </a:p>
          <a:p>
            <a:pPr lvl="3"/>
            <a:r>
              <a:rPr lang="fr-FR" i="1" dirty="0"/>
              <a:t>un-autre-</a:t>
            </a:r>
            <a:r>
              <a:rPr lang="fr-FR" i="1" dirty="0" err="1"/>
              <a:t>attrib</a:t>
            </a:r>
            <a:r>
              <a:rPr lang="fr-FR" b="1" dirty="0"/>
              <a:t>=".."</a:t>
            </a:r>
          </a:p>
          <a:p>
            <a:pPr lvl="4"/>
            <a:r>
              <a:rPr lang="fr-FR" dirty="0"/>
              <a:t>utiliser des accolades pour </a:t>
            </a:r>
            <a:r>
              <a:rPr lang="fr-FR" b="1" dirty="0"/>
              <a:t>évaluer</a:t>
            </a:r>
            <a:r>
              <a:rPr lang="fr-FR" dirty="0"/>
              <a:t> l'expression</a:t>
            </a:r>
          </a:p>
          <a:p>
            <a:pPr lvl="2"/>
            <a:endParaRPr lang="fr-FR" dirty="0"/>
          </a:p>
          <a:p>
            <a:pPr lvl="2"/>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182</a:t>
            </a:fld>
            <a:endParaRPr lang="fr-FR"/>
          </a:p>
        </p:txBody>
      </p:sp>
      <p:sp>
        <p:nvSpPr>
          <p:cNvPr id="7" name="Espace réservé du contenu 6"/>
          <p:cNvSpPr>
            <a:spLocks noGrp="1"/>
          </p:cNvSpPr>
          <p:nvPr>
            <p:ph sz="quarter" idx="13"/>
          </p:nvPr>
        </p:nvSpPr>
        <p:spPr>
          <a:xfrm rot="160723">
            <a:off x="6903678" y="2148452"/>
            <a:ext cx="2071044" cy="2002477"/>
          </a:xfrm>
        </p:spPr>
        <p:txBody>
          <a:bodyPr>
            <a:normAutofit/>
          </a:bodyPr>
          <a:lstStyle/>
          <a:p>
            <a:pPr>
              <a:buNone/>
            </a:pPr>
            <a:r>
              <a:rPr lang="fr-FR" sz="2000" baseline="0" dirty="0"/>
              <a:t>Seul certains attributs </a:t>
            </a:r>
          </a:p>
          <a:p>
            <a:pPr>
              <a:buNone/>
            </a:pPr>
            <a:r>
              <a:rPr lang="fr-FR" sz="2000" baseline="0" dirty="0"/>
              <a:t>requièrent ou acceptent </a:t>
            </a:r>
          </a:p>
          <a:p>
            <a:pPr>
              <a:buNone/>
            </a:pPr>
            <a:r>
              <a:rPr lang="fr-FR" sz="2000" baseline="0" dirty="0"/>
              <a:t>du </a:t>
            </a:r>
            <a:r>
              <a:rPr lang="fr-FR" sz="2000" baseline="0" dirty="0" err="1"/>
              <a:t>Xpath</a:t>
            </a:r>
            <a:r>
              <a:rPr lang="fr-FR" sz="2000" baseline="0" dirty="0"/>
              <a:t> !!!</a:t>
            </a:r>
            <a:endParaRPr lang="fr-FR" sz="240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p:cNvSpPr>
            <a:spLocks noGrp="1" noChangeArrowheads="1"/>
          </p:cNvSpPr>
          <p:nvPr>
            <p:ph type="title"/>
          </p:nvPr>
        </p:nvSpPr>
        <p:spPr/>
        <p:txBody>
          <a:bodyPr/>
          <a:lstStyle/>
          <a:p>
            <a:pPr eaLnBrk="1" hangingPunct="1"/>
            <a:r>
              <a:rPr lang="fr-FR" dirty="0"/>
              <a:t>Le langage XSL-T</a:t>
            </a:r>
          </a:p>
        </p:txBody>
      </p:sp>
      <p:sp>
        <p:nvSpPr>
          <p:cNvPr id="156676" name="Rectangle 3"/>
          <p:cNvSpPr>
            <a:spLocks noGrp="1" noChangeArrowheads="1"/>
          </p:cNvSpPr>
          <p:nvPr>
            <p:ph idx="1"/>
          </p:nvPr>
        </p:nvSpPr>
        <p:spPr/>
        <p:txBody>
          <a:bodyPr>
            <a:normAutofit fontScale="77500" lnSpcReduction="20000"/>
          </a:bodyPr>
          <a:lstStyle/>
          <a:p>
            <a:r>
              <a:rPr lang="fr-FR" dirty="0"/>
              <a:t>On peut aussi utiliser XSL-T pour générer des XSD dynamiques (règles dynamiques selon le contenu)</a:t>
            </a:r>
          </a:p>
          <a:p>
            <a:pPr lvl="1"/>
            <a:endParaRPr lang="fr-FR" dirty="0"/>
          </a:p>
          <a:p>
            <a:pPr lvl="1"/>
            <a:endParaRPr lang="fr-FR" dirty="0"/>
          </a:p>
          <a:p>
            <a:r>
              <a:rPr lang="fr-FR" dirty="0"/>
              <a:t>Les modèles de contenu extensible</a:t>
            </a:r>
          </a:p>
          <a:p>
            <a:pPr lvl="1"/>
            <a:r>
              <a:rPr lang="fr-FR" dirty="0"/>
              <a:t> il existe des design patterns pour les schémas classiques et des catalogues, mais aussi des modèles de contenu extensibles (en XSL-T ou via un </a:t>
            </a:r>
            <a:r>
              <a:rPr lang="fr-FR" dirty="0" err="1"/>
              <a:t>Schematron</a:t>
            </a:r>
            <a:r>
              <a:rPr lang="fr-FR" dirty="0"/>
              <a:t>)</a:t>
            </a:r>
          </a:p>
          <a:p>
            <a:pPr lvl="1"/>
            <a:endParaRPr lang="fr-FR" dirty="0"/>
          </a:p>
          <a:p>
            <a:pPr lvl="1"/>
            <a:endParaRPr lang="fr-FR" dirty="0"/>
          </a:p>
          <a:p>
            <a:r>
              <a:rPr lang="fr-FR" dirty="0"/>
              <a:t>Étendre un schéma XML à l'aide d'un </a:t>
            </a:r>
            <a:r>
              <a:rPr lang="fr-FR" dirty="0" err="1"/>
              <a:t>Schematron</a:t>
            </a:r>
            <a:r>
              <a:rPr lang="fr-FR" dirty="0"/>
              <a:t>*</a:t>
            </a:r>
          </a:p>
          <a:p>
            <a:pPr lvl="1"/>
            <a:r>
              <a:rPr lang="fr-FR" dirty="0"/>
              <a:t> </a:t>
            </a:r>
            <a:r>
              <a:rPr lang="fr-FR" dirty="0" err="1"/>
              <a:t>Schematron</a:t>
            </a:r>
            <a:r>
              <a:rPr lang="fr-FR" dirty="0"/>
              <a:t> : langage permettant d’effectuer des assertions concernant la validité d’un document XML à l’aide des expressions XPath</a:t>
            </a:r>
          </a:p>
          <a:p>
            <a:pPr lvl="1"/>
            <a:r>
              <a:rPr lang="fr-FR" dirty="0"/>
              <a:t> Inconvénients : le </a:t>
            </a:r>
            <a:r>
              <a:rPr lang="fr-FR" dirty="0" err="1"/>
              <a:t>Schematron</a:t>
            </a:r>
            <a:r>
              <a:rPr lang="fr-FR" dirty="0"/>
              <a:t> rend la spécification de la structure d’un document XML difficile à lire et à gérer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183</a:t>
            </a:fld>
            <a:endParaRPr lang="fr-F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a:t>
            </a:r>
            <a:r>
              <a:rPr lang="fr-FR" dirty="0">
                <a:sym typeface="Wingdings" pitchFamily="2" charset="2"/>
              </a:rPr>
              <a:t> Office open </a:t>
            </a:r>
            <a:r>
              <a:rPr lang="fr-FR" dirty="0" err="1">
                <a:sym typeface="Wingdings" pitchFamily="2" charset="2"/>
              </a:rPr>
              <a:t>xml</a:t>
            </a:r>
            <a:endParaRPr lang="fr-FR" dirty="0"/>
          </a:p>
        </p:txBody>
      </p:sp>
      <p:sp>
        <p:nvSpPr>
          <p:cNvPr id="6" name="Espace réservé du texte 5"/>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184</a:t>
            </a:fld>
            <a:endParaRPr lang="fr-F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AutoShape 2"/>
          <p:cNvSpPr>
            <a:spLocks noGrp="1" noChangeArrowheads="1"/>
          </p:cNvSpPr>
          <p:nvPr>
            <p:ph type="title"/>
          </p:nvPr>
        </p:nvSpPr>
        <p:spPr/>
        <p:txBody>
          <a:bodyPr>
            <a:normAutofit/>
          </a:bodyPr>
          <a:lstStyle/>
          <a:p>
            <a:r>
              <a:rPr lang="fr-FR" dirty="0"/>
              <a:t>XML et l'offre bureautique</a:t>
            </a:r>
          </a:p>
        </p:txBody>
      </p:sp>
      <p:sp>
        <p:nvSpPr>
          <p:cNvPr id="30724" name="Rectangle 3"/>
          <p:cNvSpPr>
            <a:spLocks noGrp="1" noChangeArrowheads="1"/>
          </p:cNvSpPr>
          <p:nvPr>
            <p:ph idx="1"/>
          </p:nvPr>
        </p:nvSpPr>
        <p:spPr/>
        <p:txBody>
          <a:bodyPr>
            <a:normAutofit fontScale="62500" lnSpcReduction="20000"/>
          </a:bodyPr>
          <a:lstStyle/>
          <a:p>
            <a:r>
              <a:rPr lang="fr-FR" dirty="0"/>
              <a:t>XML et suites logicielles</a:t>
            </a:r>
          </a:p>
          <a:p>
            <a:pPr lvl="1"/>
            <a:r>
              <a:rPr lang="fr-FR" dirty="0">
                <a:cs typeface="Courier New" pitchFamily="49" charset="0"/>
              </a:rPr>
              <a:t> </a:t>
            </a:r>
            <a:r>
              <a:rPr lang="fr-FR" b="1" dirty="0">
                <a:cs typeface="Courier New" pitchFamily="49" charset="0"/>
              </a:rPr>
              <a:t>Open Office </a:t>
            </a:r>
            <a:r>
              <a:rPr lang="fr-FR" dirty="0">
                <a:cs typeface="Courier New" pitchFamily="49" charset="0"/>
              </a:rPr>
              <a:t>utilise la norme XML "</a:t>
            </a:r>
            <a:r>
              <a:rPr lang="fr-FR" b="1" dirty="0" err="1">
                <a:cs typeface="Courier New" pitchFamily="49" charset="0"/>
              </a:rPr>
              <a:t>OpenDocument</a:t>
            </a:r>
            <a:r>
              <a:rPr lang="fr-FR" dirty="0">
                <a:cs typeface="Courier New" pitchFamily="49" charset="0"/>
              </a:rPr>
              <a:t>" pour décrire ses fichiers</a:t>
            </a:r>
          </a:p>
          <a:p>
            <a:pPr lvl="1"/>
            <a:endParaRPr lang="fr-FR" dirty="0">
              <a:cs typeface="Courier New" pitchFamily="49" charset="0"/>
            </a:endParaRPr>
          </a:p>
          <a:p>
            <a:pPr lvl="1"/>
            <a:r>
              <a:rPr lang="fr-FR" b="1" dirty="0">
                <a:cs typeface="Courier New" pitchFamily="49" charset="0"/>
              </a:rPr>
              <a:t> Microsoft Office</a:t>
            </a:r>
            <a:r>
              <a:rPr lang="fr-FR" dirty="0">
                <a:cs typeface="Courier New" pitchFamily="49" charset="0"/>
              </a:rPr>
              <a:t> utilise la norme " </a:t>
            </a:r>
            <a:r>
              <a:rPr lang="fr-FR" b="1" dirty="0" err="1">
                <a:cs typeface="Courier New" pitchFamily="49" charset="0"/>
              </a:rPr>
              <a:t>OpenXML</a:t>
            </a:r>
            <a:r>
              <a:rPr lang="fr-FR" dirty="0">
                <a:cs typeface="Courier New" pitchFamily="49" charset="0"/>
              </a:rPr>
              <a:t>" (.</a:t>
            </a:r>
            <a:r>
              <a:rPr lang="fr-FR" dirty="0" err="1">
                <a:cs typeface="Courier New" pitchFamily="49" charset="0"/>
              </a:rPr>
              <a:t>docx</a:t>
            </a:r>
            <a:r>
              <a:rPr lang="fr-FR" dirty="0">
                <a:cs typeface="Courier New" pitchFamily="49" charset="0"/>
              </a:rPr>
              <a:t> = fichiers XML zippés)</a:t>
            </a:r>
          </a:p>
          <a:p>
            <a:pPr lvl="1"/>
            <a:endParaRPr lang="fr-FR" dirty="0">
              <a:cs typeface="Courier New" pitchFamily="49" charset="0"/>
            </a:endParaRPr>
          </a:p>
          <a:p>
            <a:r>
              <a:rPr lang="fr-FR" dirty="0"/>
              <a:t>Pourquoi l'utilisation de XML en bureautique ?</a:t>
            </a:r>
          </a:p>
          <a:p>
            <a:pPr lvl="1"/>
            <a:r>
              <a:rPr lang="fr-FR" dirty="0">
                <a:cs typeface="Courier New" pitchFamily="49" charset="0"/>
              </a:rPr>
              <a:t> Reproches de faible portabilité et automatisation des formats propriétaires (en particulier compilés)</a:t>
            </a:r>
          </a:p>
          <a:p>
            <a:pPr lvl="1"/>
            <a:endParaRPr lang="fr-FR" dirty="0">
              <a:cs typeface="Courier New" pitchFamily="49" charset="0"/>
            </a:endParaRPr>
          </a:p>
          <a:p>
            <a:pPr lvl="1"/>
            <a:r>
              <a:rPr lang="fr-FR" dirty="0">
                <a:cs typeface="Courier New" pitchFamily="49" charset="0"/>
              </a:rPr>
              <a:t> L'utilisation de XML facilite l'interopérabilité des programmes (standard ouvert, API existantes et facilité d'import-export entre formats différents)</a:t>
            </a:r>
          </a:p>
          <a:p>
            <a:pPr lvl="1"/>
            <a:endParaRPr lang="fr-FR" dirty="0">
              <a:cs typeface="Courier New" pitchFamily="49" charset="0"/>
            </a:endParaRPr>
          </a:p>
          <a:p>
            <a:pPr lvl="1"/>
            <a:r>
              <a:rPr lang="fr-FR" dirty="0">
                <a:cs typeface="Courier New" pitchFamily="49" charset="0"/>
              </a:rPr>
              <a:t> Les versions compressées de XML sont souvent moins lourdes que leurs concurrents (plus facile à stocker, échanger…)</a:t>
            </a:r>
          </a:p>
          <a:p>
            <a:pPr lvl="1"/>
            <a:r>
              <a:rPr lang="fr-FR" dirty="0">
                <a:cs typeface="Courier New" pitchFamily="49" charset="0"/>
              </a:rPr>
              <a:t> L'exploitation directe des ressources bureautiques en XML permet d'éviter la duplication des ressources (et donc les risques d'erreurs de reproduction)</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185</a:t>
            </a:fld>
            <a:endParaRPr lang="fr-F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AutoShape 2"/>
          <p:cNvSpPr>
            <a:spLocks noGrp="1" noChangeArrowheads="1"/>
          </p:cNvSpPr>
          <p:nvPr>
            <p:ph type="title"/>
          </p:nvPr>
        </p:nvSpPr>
        <p:spPr/>
        <p:txBody>
          <a:bodyPr>
            <a:normAutofit/>
          </a:bodyPr>
          <a:lstStyle/>
          <a:p>
            <a:r>
              <a:rPr lang="fr-FR" dirty="0"/>
              <a:t> XML et l'offre bureautique</a:t>
            </a:r>
          </a:p>
        </p:txBody>
      </p:sp>
      <p:sp>
        <p:nvSpPr>
          <p:cNvPr id="31748" name="Rectangle 3"/>
          <p:cNvSpPr>
            <a:spLocks noGrp="1" noChangeArrowheads="1"/>
          </p:cNvSpPr>
          <p:nvPr>
            <p:ph idx="1"/>
          </p:nvPr>
        </p:nvSpPr>
        <p:spPr/>
        <p:txBody>
          <a:bodyPr>
            <a:normAutofit fontScale="92500" lnSpcReduction="20000"/>
          </a:bodyPr>
          <a:lstStyle/>
          <a:p>
            <a:r>
              <a:rPr lang="fr-FR" dirty="0"/>
              <a:t>XML et bureautique chez Microsoft</a:t>
            </a:r>
          </a:p>
          <a:p>
            <a:pPr lvl="1"/>
            <a:r>
              <a:rPr lang="fr-FR" dirty="0"/>
              <a:t>Office 2003 : </a:t>
            </a:r>
          </a:p>
          <a:p>
            <a:pPr lvl="2"/>
            <a:r>
              <a:rPr lang="fr-FR" dirty="0"/>
              <a:t> </a:t>
            </a:r>
            <a:r>
              <a:rPr lang="fr-FR" dirty="0" err="1"/>
              <a:t>WordProcessingML</a:t>
            </a:r>
            <a:r>
              <a:rPr lang="fr-FR" dirty="0"/>
              <a:t> ou </a:t>
            </a:r>
            <a:r>
              <a:rPr lang="fr-FR" dirty="0" err="1"/>
              <a:t>WordML</a:t>
            </a:r>
            <a:r>
              <a:rPr lang="fr-FR" dirty="0"/>
              <a:t> (Word) </a:t>
            </a:r>
          </a:p>
          <a:p>
            <a:pPr lvl="2"/>
            <a:r>
              <a:rPr lang="fr-FR" dirty="0"/>
              <a:t> </a:t>
            </a:r>
            <a:r>
              <a:rPr lang="fr-FR" dirty="0" err="1"/>
              <a:t>SpreadsheetML</a:t>
            </a:r>
            <a:r>
              <a:rPr lang="fr-FR" dirty="0"/>
              <a:t> (Excel)</a:t>
            </a:r>
          </a:p>
          <a:p>
            <a:pPr lvl="2"/>
            <a:r>
              <a:rPr lang="fr-FR" dirty="0"/>
              <a:t> Documents XML plain </a:t>
            </a:r>
            <a:r>
              <a:rPr lang="fr-FR" dirty="0" err="1"/>
              <a:t>text</a:t>
            </a:r>
            <a:r>
              <a:rPr lang="fr-FR" dirty="0"/>
              <a:t> monolithique (volumineux)</a:t>
            </a:r>
          </a:p>
          <a:p>
            <a:pPr lvl="1"/>
            <a:endParaRPr lang="fr-FR" dirty="0"/>
          </a:p>
          <a:p>
            <a:pPr lvl="1"/>
            <a:r>
              <a:rPr lang="fr-FR" dirty="0"/>
              <a:t>Office 2007 </a:t>
            </a:r>
          </a:p>
          <a:p>
            <a:pPr lvl="2"/>
            <a:r>
              <a:rPr lang="fr-FR" dirty="0"/>
              <a:t> Office Open XML version ECMA (ECMA-376 )</a:t>
            </a:r>
          </a:p>
          <a:p>
            <a:pPr lvl="2"/>
            <a:r>
              <a:rPr lang="fr-FR" dirty="0"/>
              <a:t> SP2 proposera ODF (lecture, écriture et choix de format par défaut)</a:t>
            </a:r>
          </a:p>
          <a:p>
            <a:pPr lvl="1"/>
            <a:endParaRPr lang="fr-FR" dirty="0"/>
          </a:p>
          <a:p>
            <a:pPr lvl="1"/>
            <a:r>
              <a:rPr lang="fr-FR" dirty="0"/>
              <a:t>Office 14</a:t>
            </a:r>
          </a:p>
          <a:p>
            <a:pPr lvl="2"/>
            <a:r>
              <a:rPr lang="fr-FR" dirty="0"/>
              <a:t> Véritable implémentation d'Office Open XML version ISO (ISO/IEC IS 29500)</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186</a:t>
            </a:fld>
            <a:endParaRPr lang="fr-F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1026"/>
          <p:cNvSpPr>
            <a:spLocks noGrp="1" noChangeArrowheads="1"/>
          </p:cNvSpPr>
          <p:nvPr>
            <p:ph type="title"/>
          </p:nvPr>
        </p:nvSpPr>
        <p:spPr/>
        <p:txBody>
          <a:bodyPr>
            <a:normAutofit/>
          </a:bodyPr>
          <a:lstStyle/>
          <a:p>
            <a:r>
              <a:rPr lang="fr-FR" dirty="0"/>
              <a:t>XML et l'offre bureautique</a:t>
            </a:r>
          </a:p>
        </p:txBody>
      </p:sp>
      <p:sp>
        <p:nvSpPr>
          <p:cNvPr id="32772" name="Rectangle 1027"/>
          <p:cNvSpPr>
            <a:spLocks noGrp="1" noChangeArrowheads="1"/>
          </p:cNvSpPr>
          <p:nvPr>
            <p:ph idx="1"/>
          </p:nvPr>
        </p:nvSpPr>
        <p:spPr/>
        <p:txBody>
          <a:bodyPr>
            <a:normAutofit fontScale="85000" lnSpcReduction="20000"/>
          </a:bodyPr>
          <a:lstStyle/>
          <a:p>
            <a:r>
              <a:rPr lang="fr-FR" dirty="0">
                <a:ea typeface="MS Mincho" pitchFamily="49" charset="-128"/>
              </a:rPr>
              <a:t>L'offre Office de Microsoft : Office Open XML (Open XML ou OOXML)</a:t>
            </a:r>
            <a:endParaRPr lang="fr-FR" dirty="0"/>
          </a:p>
          <a:p>
            <a:pPr lvl="1"/>
            <a:r>
              <a:rPr lang="fr-FR" dirty="0">
                <a:cs typeface="Courier New" pitchFamily="49" charset="0"/>
              </a:rPr>
              <a:t> Créé par Microsoft</a:t>
            </a:r>
          </a:p>
          <a:p>
            <a:pPr lvl="1"/>
            <a:r>
              <a:rPr lang="fr-FR" dirty="0">
                <a:cs typeface="Courier New" pitchFamily="49" charset="0"/>
              </a:rPr>
              <a:t> Standard validé par l'ECMA (2006)</a:t>
            </a:r>
          </a:p>
          <a:p>
            <a:pPr lvl="1"/>
            <a:r>
              <a:rPr lang="fr-FR" dirty="0">
                <a:cs typeface="Courier New" pitchFamily="49" charset="0"/>
              </a:rPr>
              <a:t> Adopté comme norme ISO (2008)</a:t>
            </a:r>
          </a:p>
          <a:p>
            <a:pPr lvl="1"/>
            <a:r>
              <a:rPr lang="fr-FR" dirty="0">
                <a:cs typeface="Courier New" pitchFamily="49" charset="0"/>
              </a:rPr>
              <a:t> Concurrent de la norme </a:t>
            </a:r>
            <a:r>
              <a:rPr lang="fr-FR" dirty="0" err="1">
                <a:cs typeface="Courier New" pitchFamily="49" charset="0"/>
              </a:rPr>
              <a:t>OpenDocument</a:t>
            </a:r>
            <a:endParaRPr lang="fr-FR" dirty="0">
              <a:cs typeface="Courier New" pitchFamily="49" charset="0"/>
            </a:endParaRPr>
          </a:p>
          <a:p>
            <a:pPr lvl="1"/>
            <a:r>
              <a:rPr lang="fr-FR" dirty="0">
                <a:cs typeface="Courier New" pitchFamily="49" charset="0"/>
              </a:rPr>
              <a:t> Développé à la base pour remplacer les formats binaires de la suite MS Office</a:t>
            </a:r>
          </a:p>
          <a:p>
            <a:pPr lvl="1"/>
            <a:r>
              <a:rPr lang="fr-FR" dirty="0">
                <a:cs typeface="Courier New" pitchFamily="49" charset="0"/>
              </a:rPr>
              <a:t> Open XML est l'appellation commune pour OOXML</a:t>
            </a:r>
          </a:p>
          <a:p>
            <a:endParaRPr lang="fr-FR" dirty="0"/>
          </a:p>
          <a:p>
            <a:r>
              <a:rPr lang="fr-FR" dirty="0"/>
              <a:t>Quelques caractéristiques d'OOXML</a:t>
            </a:r>
          </a:p>
          <a:p>
            <a:pPr lvl="1"/>
            <a:r>
              <a:rPr lang="fr-FR" dirty="0"/>
              <a:t> Possibilité d'extension avec des schémas XML</a:t>
            </a:r>
          </a:p>
          <a:p>
            <a:pPr lvl="1"/>
            <a:r>
              <a:rPr lang="fr-FR" dirty="0"/>
              <a:t> Utilisation forte d'éléments y compris pour les métadonnées</a:t>
            </a:r>
          </a:p>
          <a:p>
            <a:pPr lvl="1"/>
            <a:r>
              <a:rPr lang="fr-FR" dirty="0"/>
              <a:t> Pas d'éléments mixtes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187</a:t>
            </a:fld>
            <a:endParaRPr lang="fr-F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AutoShape 2"/>
          <p:cNvSpPr>
            <a:spLocks noGrp="1" noChangeArrowheads="1"/>
          </p:cNvSpPr>
          <p:nvPr>
            <p:ph type="title"/>
          </p:nvPr>
        </p:nvSpPr>
        <p:spPr/>
        <p:txBody>
          <a:bodyPr>
            <a:normAutofit/>
          </a:bodyPr>
          <a:lstStyle/>
          <a:p>
            <a:r>
              <a:rPr lang="fr-FR" dirty="0"/>
              <a:t>XML et l'offre bureautique</a:t>
            </a:r>
          </a:p>
        </p:txBody>
      </p:sp>
      <p:sp>
        <p:nvSpPr>
          <p:cNvPr id="33796" name="Rectangle 3"/>
          <p:cNvSpPr>
            <a:spLocks noGrp="1" noChangeArrowheads="1"/>
          </p:cNvSpPr>
          <p:nvPr>
            <p:ph idx="1"/>
          </p:nvPr>
        </p:nvSpPr>
        <p:spPr/>
        <p:txBody>
          <a:bodyPr/>
          <a:lstStyle/>
          <a:p>
            <a:r>
              <a:rPr lang="fr-FR" dirty="0"/>
              <a:t>Critiques d'OOXML</a:t>
            </a:r>
          </a:p>
          <a:p>
            <a:pPr lvl="1"/>
            <a:r>
              <a:rPr lang="fr-FR" dirty="0"/>
              <a:t> Un format standard bureautique existe déjà</a:t>
            </a:r>
          </a:p>
          <a:p>
            <a:pPr lvl="1"/>
            <a:r>
              <a:rPr lang="fr-FR" dirty="0"/>
              <a:t> </a:t>
            </a:r>
            <a:r>
              <a:rPr lang="fr-FR" dirty="0" err="1"/>
              <a:t>DrawingML</a:t>
            </a:r>
            <a:r>
              <a:rPr lang="fr-FR" dirty="0"/>
              <a:t> utilisé plutôt que le standard SVG</a:t>
            </a:r>
          </a:p>
          <a:p>
            <a:pPr lvl="1"/>
            <a:r>
              <a:rPr lang="fr-FR" dirty="0"/>
              <a:t> Open Math ML plutôt que le standard </a:t>
            </a:r>
            <a:r>
              <a:rPr lang="fr-FR" dirty="0" err="1"/>
              <a:t>MathML</a:t>
            </a:r>
            <a:endParaRPr lang="fr-FR" dirty="0"/>
          </a:p>
          <a:p>
            <a:pPr lvl="1"/>
            <a:r>
              <a:rPr lang="fr-FR" dirty="0"/>
              <a:t> Pas de langage de macro</a:t>
            </a:r>
          </a:p>
          <a:p>
            <a:pPr lvl="1"/>
            <a:r>
              <a:rPr lang="fr-FR" dirty="0"/>
              <a:t> Complexité et longueur parfois injustifiées (définition de couleur et alignement différent pour les documents texte, les tableurs et les présentations)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188</a:t>
            </a:fld>
            <a:endParaRPr lang="fr-F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AutoShape 2"/>
          <p:cNvSpPr>
            <a:spLocks noGrp="1" noChangeArrowheads="1"/>
          </p:cNvSpPr>
          <p:nvPr>
            <p:ph type="title"/>
          </p:nvPr>
        </p:nvSpPr>
        <p:spPr/>
        <p:txBody>
          <a:bodyPr>
            <a:normAutofit/>
          </a:bodyPr>
          <a:lstStyle/>
          <a:p>
            <a:r>
              <a:rPr lang="fr-FR" dirty="0"/>
              <a:t>XML et l'offre bureautique</a:t>
            </a:r>
          </a:p>
        </p:txBody>
      </p:sp>
      <p:sp>
        <p:nvSpPr>
          <p:cNvPr id="34820" name="Rectangle 3"/>
          <p:cNvSpPr>
            <a:spLocks noGrp="1" noChangeArrowheads="1"/>
          </p:cNvSpPr>
          <p:nvPr>
            <p:ph idx="1"/>
          </p:nvPr>
        </p:nvSpPr>
        <p:spPr/>
        <p:txBody>
          <a:bodyPr>
            <a:normAutofit fontScale="92500" lnSpcReduction="10000"/>
          </a:bodyPr>
          <a:lstStyle/>
          <a:p>
            <a:r>
              <a:rPr lang="fr-FR" dirty="0">
                <a:cs typeface="Courier New" pitchFamily="49" charset="0"/>
              </a:rPr>
              <a:t>XML Open Document Format (ODF)</a:t>
            </a:r>
          </a:p>
          <a:p>
            <a:pPr lvl="1"/>
            <a:r>
              <a:rPr lang="fr-FR" dirty="0">
                <a:cs typeface="Courier New" pitchFamily="49" charset="0"/>
              </a:rPr>
              <a:t> Premier format standard ouvert de bureautique publié par OASIS</a:t>
            </a:r>
          </a:p>
          <a:p>
            <a:pPr lvl="1"/>
            <a:r>
              <a:rPr lang="fr-FR" dirty="0">
                <a:cs typeface="Courier New" pitchFamily="49" charset="0"/>
              </a:rPr>
              <a:t> Norme ISO (ISO26300:2006) depuis 2006</a:t>
            </a:r>
          </a:p>
          <a:p>
            <a:pPr lvl="1"/>
            <a:r>
              <a:rPr lang="en-US" dirty="0">
                <a:cs typeface="Courier New" pitchFamily="49" charset="0"/>
              </a:rPr>
              <a:t> </a:t>
            </a:r>
            <a:r>
              <a:rPr lang="fr-FR" dirty="0">
                <a:cs typeface="Courier New" pitchFamily="49" charset="0"/>
              </a:rPr>
              <a:t>Inspiré par la suite </a:t>
            </a:r>
            <a:r>
              <a:rPr lang="fr-FR" dirty="0" err="1">
                <a:cs typeface="Courier New" pitchFamily="49" charset="0"/>
              </a:rPr>
              <a:t>OpenOffice</a:t>
            </a:r>
            <a:r>
              <a:rPr lang="fr-FR" dirty="0">
                <a:cs typeface="Courier New" pitchFamily="49" charset="0"/>
              </a:rPr>
              <a:t> (concurrente de MS Office)</a:t>
            </a:r>
          </a:p>
          <a:p>
            <a:pPr lvl="1"/>
            <a:r>
              <a:rPr lang="fr-FR" dirty="0">
                <a:cs typeface="Courier New" pitchFamily="49" charset="0"/>
              </a:rPr>
              <a:t> Contrôlé par un organisme indépendant</a:t>
            </a:r>
          </a:p>
          <a:p>
            <a:pPr lvl="1"/>
            <a:r>
              <a:rPr lang="fr-FR" dirty="0">
                <a:cs typeface="Courier New" pitchFamily="49" charset="0"/>
              </a:rPr>
              <a:t> </a:t>
            </a:r>
            <a:r>
              <a:rPr lang="fr-FR" dirty="0"/>
              <a:t>Extension de fichier : .</a:t>
            </a:r>
            <a:r>
              <a:rPr lang="fr-FR" dirty="0" err="1"/>
              <a:t>odt</a:t>
            </a:r>
            <a:r>
              <a:rPr lang="fr-FR" dirty="0"/>
              <a:t> (texte), </a:t>
            </a:r>
            <a:r>
              <a:rPr lang="fr-FR" dirty="0" err="1"/>
              <a:t>ods</a:t>
            </a:r>
            <a:r>
              <a:rPr lang="fr-FR" dirty="0"/>
              <a:t> (tableur)…</a:t>
            </a:r>
          </a:p>
          <a:p>
            <a:pPr lvl="1"/>
            <a:r>
              <a:rPr lang="fr-FR" dirty="0"/>
              <a:t> Séparation données (content.xml), présentation (styles.xml) et métadonnées (meta.xml) forte</a:t>
            </a:r>
          </a:p>
          <a:p>
            <a:pPr lvl="1"/>
            <a:r>
              <a:rPr lang="fr-FR" dirty="0"/>
              <a:t> Prévu pour améliorer l'interopérabilité entre bureautique et système d'information</a:t>
            </a:r>
            <a:endParaRPr lang="fr-FR" dirty="0">
              <a:cs typeface="Courier New" pitchFamily="49" charset="0"/>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189</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AutoShape 2"/>
          <p:cNvSpPr>
            <a:spLocks noGrp="1" noChangeArrowheads="1"/>
          </p:cNvSpPr>
          <p:nvPr>
            <p:ph type="title"/>
          </p:nvPr>
        </p:nvSpPr>
        <p:spPr/>
        <p:txBody>
          <a:bodyPr>
            <a:normAutofit/>
          </a:bodyPr>
          <a:lstStyle/>
          <a:p>
            <a:r>
              <a:rPr lang="fr-FR" dirty="0"/>
              <a:t>XML et accessibilité Web</a:t>
            </a:r>
          </a:p>
        </p:txBody>
      </p:sp>
      <p:sp>
        <p:nvSpPr>
          <p:cNvPr id="24580"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WCAG, WAI et W3C suite…</a:t>
            </a:r>
          </a:p>
          <a:p>
            <a:pPr lvl="1" eaLnBrk="1" hangingPunct="1"/>
            <a:r>
              <a:rPr lang="fr-FR" dirty="0">
                <a:ea typeface="MS Mincho" pitchFamily="49" charset="-128"/>
              </a:rPr>
              <a:t> Niveaux de priorité du WCAG :</a:t>
            </a:r>
          </a:p>
          <a:p>
            <a:pPr lvl="2" eaLnBrk="1" hangingPunct="1">
              <a:buFont typeface="Wingdings" pitchFamily="2" charset="2"/>
              <a:buAutoNum type="arabicPeriod"/>
            </a:pPr>
            <a:r>
              <a:rPr lang="fr-FR" dirty="0">
                <a:ea typeface="MS Mincho" pitchFamily="49" charset="-128"/>
              </a:rPr>
              <a:t>A (must) : obligatoire</a:t>
            </a:r>
          </a:p>
          <a:p>
            <a:pPr lvl="2" eaLnBrk="1" hangingPunct="1">
              <a:buFont typeface="Wingdings" pitchFamily="2" charset="2"/>
              <a:buAutoNum type="arabicPeriod"/>
            </a:pPr>
            <a:r>
              <a:rPr lang="fr-FR" dirty="0">
                <a:ea typeface="MS Mincho" pitchFamily="49" charset="-128"/>
              </a:rPr>
              <a:t>AA (</a:t>
            </a:r>
            <a:r>
              <a:rPr lang="fr-FR" dirty="0" err="1">
                <a:ea typeface="MS Mincho" pitchFamily="49" charset="-128"/>
              </a:rPr>
              <a:t>should</a:t>
            </a:r>
            <a:r>
              <a:rPr lang="fr-FR" dirty="0">
                <a:ea typeface="MS Mincho" pitchFamily="49" charset="-128"/>
              </a:rPr>
              <a:t>) : souhaitable</a:t>
            </a:r>
          </a:p>
          <a:p>
            <a:pPr lvl="2" eaLnBrk="1" hangingPunct="1">
              <a:buFont typeface="Wingdings" pitchFamily="2" charset="2"/>
              <a:buAutoNum type="arabicPeriod"/>
            </a:pPr>
            <a:r>
              <a:rPr lang="fr-FR" dirty="0">
                <a:ea typeface="MS Mincho" pitchFamily="49" charset="-128"/>
              </a:rPr>
              <a:t>AAA (</a:t>
            </a:r>
            <a:r>
              <a:rPr lang="fr-FR" dirty="0" err="1">
                <a:ea typeface="MS Mincho" pitchFamily="49" charset="-128"/>
              </a:rPr>
              <a:t>may</a:t>
            </a:r>
            <a:r>
              <a:rPr lang="fr-FR" dirty="0">
                <a:ea typeface="MS Mincho" pitchFamily="49" charset="-128"/>
              </a:rPr>
              <a:t>) : optionnel</a:t>
            </a:r>
          </a:p>
          <a:p>
            <a:pPr lvl="1" eaLnBrk="1" hangingPunct="1"/>
            <a:endParaRPr lang="fr-FR" dirty="0">
              <a:ea typeface="MS Mincho" pitchFamily="49" charset="-128"/>
            </a:endParaRPr>
          </a:p>
          <a:p>
            <a:pPr lvl="1" eaLnBrk="1" hangingPunct="1"/>
            <a:r>
              <a:rPr lang="fr-FR" dirty="0">
                <a:ea typeface="MS Mincho" pitchFamily="49" charset="-128"/>
              </a:rPr>
              <a:t> Un des critères de niveau A, par exemple, est le respect de HTML4.01 strict </a:t>
            </a:r>
          </a:p>
          <a:p>
            <a:pPr lvl="1" eaLnBrk="1" hangingPunct="1"/>
            <a:endParaRPr lang="fr-FR" dirty="0">
              <a:ea typeface="MS Mincho" pitchFamily="49" charset="-128"/>
            </a:endParaRPr>
          </a:p>
          <a:p>
            <a:pPr lvl="1" eaLnBrk="1" hangingPunct="1"/>
            <a:r>
              <a:rPr lang="fr-FR" dirty="0">
                <a:ea typeface="MS Mincho" pitchFamily="49" charset="-128"/>
              </a:rPr>
              <a:t> Outils de </a:t>
            </a:r>
            <a:r>
              <a:rPr lang="fr-FR" dirty="0" err="1">
                <a:ea typeface="MS Mincho" pitchFamily="49" charset="-128"/>
              </a:rPr>
              <a:t>reporting</a:t>
            </a:r>
            <a:r>
              <a:rPr lang="fr-FR" dirty="0">
                <a:ea typeface="MS Mincho" pitchFamily="49" charset="-128"/>
              </a:rPr>
              <a:t> de conformité au WCAG (ex: </a:t>
            </a:r>
            <a:r>
              <a:rPr lang="fr-FR" dirty="0" err="1">
                <a:ea typeface="MS Mincho" pitchFamily="49" charset="-128"/>
              </a:rPr>
              <a:t>Watchfire</a:t>
            </a:r>
            <a:r>
              <a:rPr lang="fr-FR" dirty="0">
                <a:ea typeface="MS Mincho" pitchFamily="49" charset="-128"/>
              </a:rPr>
              <a:t> </a:t>
            </a:r>
            <a:r>
              <a:rPr lang="fr-FR" dirty="0" err="1">
                <a:ea typeface="MS Mincho" pitchFamily="49" charset="-128"/>
              </a:rPr>
              <a:t>WebXACT</a:t>
            </a:r>
            <a:r>
              <a:rPr lang="fr-FR" dirty="0">
                <a:ea typeface="MS Mincho" pitchFamily="49" charset="-128"/>
              </a:rPr>
              <a:t>)</a:t>
            </a:r>
            <a:br>
              <a:rPr lang="fr-FR" dirty="0">
                <a:ea typeface="MS Mincho" pitchFamily="49" charset="-128"/>
              </a:rPr>
            </a:br>
            <a:r>
              <a:rPr lang="fr-FR" dirty="0">
                <a:ea typeface="MS Mincho" pitchFamily="49" charset="-128"/>
              </a:rPr>
              <a:t>(</a:t>
            </a:r>
            <a:r>
              <a:rPr lang="fr-FR" u="sng" dirty="0">
                <a:ea typeface="MS Mincho" pitchFamily="49" charset="-128"/>
              </a:rPr>
              <a:t>Remarque:</a:t>
            </a:r>
            <a:r>
              <a:rPr lang="fr-FR" dirty="0">
                <a:ea typeface="MS Mincho" pitchFamily="49" charset="-128"/>
              </a:rPr>
              <a:t> plus disponible librement depuis le 1er février 2008)</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19</a:t>
            </a:fld>
            <a:endParaRPr lang="fr-FR"/>
          </a:p>
        </p:txBody>
      </p:sp>
      <p:sp>
        <p:nvSpPr>
          <p:cNvPr id="24578" name="Rectangle 13"/>
          <p:cNvSpPr>
            <a:spLocks noGrp="1" noChangeArrowheads="1"/>
          </p:cNvSpPr>
          <p:nvPr>
            <p:ph type="sldNum" sz="quarter" idx="4294967295"/>
          </p:nvPr>
        </p:nvSpPr>
        <p:spPr>
          <a:xfrm>
            <a:off x="0" y="6362700"/>
            <a:ext cx="762000" cy="488950"/>
          </a:xfrm>
          <a:prstGeom prst="rect">
            <a:avLst/>
          </a:prstGeom>
          <a:noFill/>
        </p:spPr>
        <p:txBody>
          <a:bodyPr/>
          <a:lstStyle/>
          <a:p>
            <a:fld id="{52132A2D-04B5-4004-B1A8-AD4C59A0908F}" type="slidenum">
              <a:rPr lang="fr-FR" smtClean="0"/>
              <a:pPr/>
              <a:t>19</a:t>
            </a:fld>
            <a:endParaRPr lang="fr-F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AutoShape 2"/>
          <p:cNvSpPr>
            <a:spLocks noGrp="1" noChangeArrowheads="1"/>
          </p:cNvSpPr>
          <p:nvPr>
            <p:ph type="title"/>
          </p:nvPr>
        </p:nvSpPr>
        <p:spPr/>
        <p:txBody>
          <a:bodyPr>
            <a:normAutofit/>
          </a:bodyPr>
          <a:lstStyle/>
          <a:p>
            <a:r>
              <a:rPr lang="fr-FR" dirty="0"/>
              <a:t>XML et l'offre bureautique</a:t>
            </a:r>
          </a:p>
        </p:txBody>
      </p:sp>
      <p:sp>
        <p:nvSpPr>
          <p:cNvPr id="35844" name="Rectangle 3"/>
          <p:cNvSpPr>
            <a:spLocks noGrp="1" noChangeArrowheads="1"/>
          </p:cNvSpPr>
          <p:nvPr>
            <p:ph idx="1"/>
          </p:nvPr>
        </p:nvSpPr>
        <p:spPr/>
        <p:txBody>
          <a:bodyPr>
            <a:normAutofit fontScale="77500" lnSpcReduction="20000"/>
          </a:bodyPr>
          <a:lstStyle/>
          <a:p>
            <a:r>
              <a:rPr lang="fr-FR" dirty="0"/>
              <a:t>Critiques d'ODF</a:t>
            </a:r>
          </a:p>
          <a:p>
            <a:pPr lvl="1"/>
            <a:r>
              <a:rPr lang="fr-FR" dirty="0"/>
              <a:t> Pas de langage de macro spécifié (différent selon les éditeurs)</a:t>
            </a:r>
          </a:p>
          <a:p>
            <a:pPr lvl="1"/>
            <a:r>
              <a:rPr lang="fr-FR" dirty="0"/>
              <a:t> Pas de tableaux dans les présentations</a:t>
            </a:r>
          </a:p>
          <a:p>
            <a:pPr lvl="1"/>
            <a:r>
              <a:rPr lang="fr-FR" dirty="0"/>
              <a:t> Standard parfois imprécis</a:t>
            </a:r>
          </a:p>
          <a:p>
            <a:pPr lvl="1"/>
            <a:r>
              <a:rPr lang="fr-FR" dirty="0"/>
              <a:t> Pas de signature numérique dans la norme</a:t>
            </a:r>
          </a:p>
          <a:p>
            <a:endParaRPr lang="fr-FR" dirty="0"/>
          </a:p>
          <a:p>
            <a:r>
              <a:rPr lang="fr-FR" dirty="0"/>
              <a:t>Exercice de compréhension</a:t>
            </a:r>
          </a:p>
          <a:p>
            <a:pPr lvl="1"/>
            <a:r>
              <a:rPr lang="fr-FR" dirty="0"/>
              <a:t> Créez un document texte simple (quelques phrases) à l'aide d'Open Office </a:t>
            </a:r>
            <a:r>
              <a:rPr lang="fr-FR" dirty="0" err="1"/>
              <a:t>Writer</a:t>
            </a:r>
            <a:r>
              <a:rPr lang="fr-FR" dirty="0"/>
              <a:t> (.</a:t>
            </a:r>
            <a:r>
              <a:rPr lang="fr-FR" dirty="0" err="1"/>
              <a:t>odt</a:t>
            </a:r>
            <a:r>
              <a:rPr lang="fr-FR" dirty="0"/>
              <a:t>) ou de Microsoft Office Word 2007 (.</a:t>
            </a:r>
            <a:r>
              <a:rPr lang="fr-FR" dirty="0" err="1"/>
              <a:t>docx</a:t>
            </a:r>
            <a:r>
              <a:rPr lang="fr-FR" dirty="0"/>
              <a:t>)</a:t>
            </a:r>
          </a:p>
          <a:p>
            <a:pPr lvl="1"/>
            <a:r>
              <a:rPr lang="fr-FR" dirty="0"/>
              <a:t> Renommez-le puis décompressez-le !</a:t>
            </a:r>
          </a:p>
          <a:p>
            <a:pPr lvl="1"/>
            <a:r>
              <a:rPr lang="fr-FR" dirty="0"/>
              <a:t> Analysez la structure et le contenu du fichier content.xml</a:t>
            </a:r>
          </a:p>
          <a:p>
            <a:pPr lvl="1"/>
            <a:r>
              <a:rPr lang="fr-FR" dirty="0"/>
              <a:t> Jetez un œil aux filtres XSL sous Open Office et testez les transformations de formats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190</a:t>
            </a:fld>
            <a:endParaRPr lang="fr-F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AutoShape 2"/>
          <p:cNvSpPr>
            <a:spLocks noGrp="1" noChangeArrowheads="1"/>
          </p:cNvSpPr>
          <p:nvPr>
            <p:ph type="title"/>
          </p:nvPr>
        </p:nvSpPr>
        <p:spPr/>
        <p:txBody>
          <a:bodyPr>
            <a:normAutofit/>
          </a:bodyPr>
          <a:lstStyle/>
          <a:p>
            <a:r>
              <a:rPr lang="fr-FR" dirty="0"/>
              <a:t>XML et l'offre bureautique</a:t>
            </a:r>
          </a:p>
        </p:txBody>
      </p:sp>
      <p:sp>
        <p:nvSpPr>
          <p:cNvPr id="36868" name="Rectangle 3"/>
          <p:cNvSpPr>
            <a:spLocks noGrp="1" noChangeArrowheads="1"/>
          </p:cNvSpPr>
          <p:nvPr>
            <p:ph idx="1"/>
          </p:nvPr>
        </p:nvSpPr>
        <p:spPr/>
        <p:txBody>
          <a:bodyPr>
            <a:normAutofit fontScale="85000" lnSpcReduction="10000"/>
          </a:bodyPr>
          <a:lstStyle/>
          <a:p>
            <a:r>
              <a:rPr lang="fr-FR" dirty="0"/>
              <a:t>OOXML vs ODF</a:t>
            </a:r>
          </a:p>
          <a:p>
            <a:pPr lvl="1"/>
            <a:r>
              <a:rPr lang="fr-FR" dirty="0"/>
              <a:t> Tous les deux basés sur des fichiers XML séparés et archive Zip</a:t>
            </a:r>
          </a:p>
          <a:p>
            <a:pPr lvl="1"/>
            <a:r>
              <a:rPr lang="fr-FR" dirty="0"/>
              <a:t> Normes assez récentes (2006) opposant des géants du logiciel</a:t>
            </a:r>
          </a:p>
          <a:p>
            <a:pPr lvl="1"/>
            <a:r>
              <a:rPr lang="fr-FR" dirty="0"/>
              <a:t> Problèmes de deux normes ISO pour un même but</a:t>
            </a:r>
          </a:p>
          <a:p>
            <a:pPr lvl="1"/>
            <a:r>
              <a:rPr lang="fr-FR" dirty="0"/>
              <a:t> Véritable guerre des formats</a:t>
            </a:r>
          </a:p>
          <a:p>
            <a:pPr lvl="2"/>
            <a:r>
              <a:rPr lang="fr-FR" dirty="0"/>
              <a:t> Enjeux considérables suivant l'adoption d'un format</a:t>
            </a:r>
          </a:p>
          <a:p>
            <a:pPr lvl="2"/>
            <a:r>
              <a:rPr lang="fr-FR" dirty="0"/>
              <a:t> Le format ODF aurait gagné la bataille</a:t>
            </a:r>
          </a:p>
          <a:p>
            <a:pPr lvl="1"/>
            <a:r>
              <a:rPr lang="fr-FR" dirty="0"/>
              <a:t> ODF plus lisible humainement (proche de HTML)</a:t>
            </a:r>
          </a:p>
          <a:p>
            <a:pPr lvl="1"/>
            <a:r>
              <a:rPr lang="fr-FR" dirty="0"/>
              <a:t> ODF utilise d'autres standard : </a:t>
            </a:r>
            <a:r>
              <a:rPr lang="fr-FR" dirty="0" err="1"/>
              <a:t>MathML</a:t>
            </a:r>
            <a:r>
              <a:rPr lang="fr-FR" dirty="0"/>
              <a:t>, SVG, </a:t>
            </a:r>
            <a:r>
              <a:rPr lang="fr-FR" dirty="0" err="1"/>
              <a:t>XLink</a:t>
            </a:r>
            <a:endParaRPr lang="fr-FR" dirty="0"/>
          </a:p>
          <a:p>
            <a:pPr lvl="1"/>
            <a:r>
              <a:rPr lang="fr-FR" dirty="0"/>
              <a:t> OOXML : balises plus courtes, moins d'attributs</a:t>
            </a:r>
          </a:p>
          <a:p>
            <a:pPr lvl="2"/>
            <a:r>
              <a:rPr lang="fr-FR" dirty="0"/>
              <a:t> Gain de place et rapidité de traitement (à relativiser à cause du Zip)</a:t>
            </a:r>
          </a:p>
          <a:p>
            <a:pPr lvl="2"/>
            <a:r>
              <a:rPr lang="fr-FR" dirty="0"/>
              <a:t> Plus de balises nécessaires et peu d'imbrication d'éléments permises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191</a:t>
            </a:fld>
            <a:endParaRPr lang="fr-F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XML et l'offre bureautique</a:t>
            </a:r>
          </a:p>
        </p:txBody>
      </p:sp>
      <p:sp>
        <p:nvSpPr>
          <p:cNvPr id="3" name="Espace réservé du contenu 2"/>
          <p:cNvSpPr>
            <a:spLocks noGrp="1"/>
          </p:cNvSpPr>
          <p:nvPr>
            <p:ph idx="1"/>
          </p:nvPr>
        </p:nvSpPr>
        <p:spPr/>
        <p:txBody>
          <a:bodyPr>
            <a:normAutofit fontScale="85000" lnSpcReduction="20000"/>
          </a:bodyPr>
          <a:lstStyle/>
          <a:p>
            <a:r>
              <a:rPr lang="fr-FR" dirty="0"/>
              <a:t>Dissociation des types de contents dans différents fichiers XML</a:t>
            </a:r>
          </a:p>
          <a:p>
            <a:endParaRPr lang="fr-FR" dirty="0"/>
          </a:p>
          <a:p>
            <a:pPr lvl="2"/>
            <a:r>
              <a:rPr lang="fr-FR" dirty="0"/>
              <a:t>Style</a:t>
            </a:r>
          </a:p>
          <a:p>
            <a:pPr lvl="2"/>
            <a:r>
              <a:rPr lang="fr-FR" dirty="0" err="1"/>
              <a:t>Text</a:t>
            </a:r>
            <a:endParaRPr lang="fr-FR" dirty="0"/>
          </a:p>
          <a:p>
            <a:pPr lvl="2"/>
            <a:r>
              <a:rPr lang="fr-FR" dirty="0"/>
              <a:t>Images / </a:t>
            </a:r>
            <a:r>
              <a:rPr lang="fr-FR" dirty="0" err="1"/>
              <a:t>multimedia</a:t>
            </a:r>
            <a:r>
              <a:rPr lang="fr-FR" dirty="0"/>
              <a:t> ….</a:t>
            </a:r>
          </a:p>
          <a:p>
            <a:pPr lvl="2"/>
            <a:endParaRPr lang="fr-FR" dirty="0"/>
          </a:p>
          <a:p>
            <a:r>
              <a:rPr lang="fr-FR" dirty="0"/>
              <a:t>Relations par ID</a:t>
            </a:r>
          </a:p>
          <a:p>
            <a:endParaRPr lang="fr-FR" dirty="0"/>
          </a:p>
          <a:p>
            <a:r>
              <a:rPr lang="fr-FR" dirty="0"/>
              <a:t>Prise en charge des formules pour Excel</a:t>
            </a:r>
          </a:p>
          <a:p>
            <a:pPr lvl="1"/>
            <a:r>
              <a:rPr lang="fr-FR" dirty="0"/>
              <a:t>Plages  de formules relatives ou absolues</a:t>
            </a:r>
          </a:p>
          <a:p>
            <a:endParaRPr lang="fr-FR" dirty="0"/>
          </a:p>
          <a:p>
            <a:r>
              <a:rPr lang="fr-FR" dirty="0"/>
              <a:t>Compression global du contenu </a:t>
            </a:r>
          </a:p>
          <a:p>
            <a:pPr lvl="2"/>
            <a:r>
              <a:rPr lang="fr-FR" dirty="0" err="1"/>
              <a:t>Methode</a:t>
            </a:r>
            <a:r>
              <a:rPr lang="fr-FR" dirty="0"/>
              <a:t> zip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192</a:t>
            </a:fld>
            <a:endParaRPr lang="fr-F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a:t>XSL Office, Structure Word</a:t>
            </a:r>
          </a:p>
        </p:txBody>
      </p:sp>
      <p:sp>
        <p:nvSpPr>
          <p:cNvPr id="6" name="Espace réservé du contenu 5"/>
          <p:cNvSpPr>
            <a:spLocks noGrp="1"/>
          </p:cNvSpPr>
          <p:nvPr>
            <p:ph idx="1"/>
          </p:nvPr>
        </p:nvSpPr>
        <p:spPr/>
        <p:txBody>
          <a:bodyPr>
            <a:normAutofit fontScale="77500" lnSpcReduction="20000"/>
          </a:bodyPr>
          <a:lstStyle/>
          <a:p>
            <a:r>
              <a:rPr lang="fr-FR" dirty="0"/>
              <a:t>Structure du fichier de contenu </a:t>
            </a:r>
          </a:p>
          <a:p>
            <a:pPr lvl="1"/>
            <a:r>
              <a:rPr lang="fr-FR" i="1" dirty="0"/>
              <a:t>document.xml</a:t>
            </a:r>
            <a:endParaRPr lang="fr-FR" dirty="0"/>
          </a:p>
          <a:p>
            <a:endParaRPr lang="fr-FR" dirty="0"/>
          </a:p>
          <a:p>
            <a:pPr lvl="2"/>
            <a:r>
              <a:rPr lang="fr-FR" dirty="0"/>
              <a:t>Balise ROOT : </a:t>
            </a:r>
            <a:r>
              <a:rPr lang="fr-FR" i="1" dirty="0"/>
              <a:t>&lt;</a:t>
            </a:r>
            <a:r>
              <a:rPr lang="fr-FR" i="1" dirty="0" err="1"/>
              <a:t>w:document</a:t>
            </a:r>
            <a:r>
              <a:rPr lang="fr-FR" i="1" dirty="0"/>
              <a:t> &gt;</a:t>
            </a:r>
          </a:p>
          <a:p>
            <a:pPr lvl="1"/>
            <a:endParaRPr lang="fr-FR" i="1" dirty="0"/>
          </a:p>
          <a:p>
            <a:pPr lvl="2"/>
            <a:r>
              <a:rPr lang="fr-FR" i="1" dirty="0"/>
              <a:t>Corps de page: &lt;</a:t>
            </a:r>
            <a:r>
              <a:rPr lang="fr-FR" i="1" dirty="0" err="1"/>
              <a:t>w:body</a:t>
            </a:r>
            <a:r>
              <a:rPr lang="fr-FR" i="1" dirty="0"/>
              <a:t>&gt;</a:t>
            </a:r>
          </a:p>
          <a:p>
            <a:pPr lvl="1"/>
            <a:endParaRPr lang="fr-FR" i="1" dirty="0"/>
          </a:p>
          <a:p>
            <a:pPr lvl="2"/>
            <a:r>
              <a:rPr lang="fr-FR" i="1" dirty="0"/>
              <a:t>Balise de bloc de </a:t>
            </a:r>
            <a:r>
              <a:rPr lang="fr-FR" i="1" dirty="0" err="1"/>
              <a:t>text</a:t>
            </a:r>
            <a:r>
              <a:rPr lang="fr-FR" i="1" dirty="0"/>
              <a:t> : &lt;</a:t>
            </a:r>
            <a:r>
              <a:rPr lang="fr-FR" i="1" dirty="0" err="1"/>
              <a:t>w:p</a:t>
            </a:r>
            <a:r>
              <a:rPr lang="fr-FR" i="1" dirty="0"/>
              <a:t>&gt;</a:t>
            </a:r>
          </a:p>
          <a:p>
            <a:pPr lvl="1"/>
            <a:endParaRPr lang="fr-FR" i="1" dirty="0"/>
          </a:p>
          <a:p>
            <a:pPr lvl="1"/>
            <a:r>
              <a:rPr lang="fr-FR" i="1" dirty="0"/>
              <a:t>Medias dans document.docx/word/media</a:t>
            </a:r>
          </a:p>
          <a:p>
            <a:pPr lvl="2"/>
            <a:r>
              <a:rPr lang="fr-FR" i="1" dirty="0" err="1"/>
              <a:t>Definition</a:t>
            </a:r>
            <a:r>
              <a:rPr lang="fr-FR" i="1" dirty="0"/>
              <a:t> des id des medias dans document.docx/word/_rel/ document.xml.rels</a:t>
            </a:r>
          </a:p>
          <a:p>
            <a:pPr lvl="2"/>
            <a:endParaRPr lang="fr-FR" i="1" dirty="0"/>
          </a:p>
          <a:p>
            <a:pPr marL="200025" lvl="3" indent="-200025" algn="ctr">
              <a:buNone/>
            </a:pPr>
            <a:r>
              <a:rPr lang="en-US" sz="1700" dirty="0"/>
              <a:t>Ex: &lt;Relationship Id="rId8" Type="http://schemas.openxmlformats.org/ </a:t>
            </a:r>
            <a:r>
              <a:rPr lang="en-US" sz="1700" dirty="0" err="1"/>
              <a:t>officeDocument</a:t>
            </a:r>
            <a:r>
              <a:rPr lang="en-US" sz="1700" dirty="0"/>
              <a:t>/2006/relationships/image" Target="media/image2.png"/&gt;</a:t>
            </a:r>
            <a:endParaRPr lang="fr-FR" sz="1700" i="1" dirty="0"/>
          </a:p>
          <a:p>
            <a:pPr lvl="1"/>
            <a:endParaRPr lang="fr-FR" i="1" dirty="0"/>
          </a:p>
          <a:p>
            <a:pPr lvl="1"/>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193</a:t>
            </a:fld>
            <a:endParaRPr lang="fr-FR"/>
          </a:p>
        </p:txBody>
      </p:sp>
      <p:grpSp>
        <p:nvGrpSpPr>
          <p:cNvPr id="12" name="Groupe 11"/>
          <p:cNvGrpSpPr/>
          <p:nvPr/>
        </p:nvGrpSpPr>
        <p:grpSpPr>
          <a:xfrm>
            <a:off x="5786446" y="1643050"/>
            <a:ext cx="2729949" cy="3143272"/>
            <a:chOff x="5786446" y="1571612"/>
            <a:chExt cx="2892161" cy="3456384"/>
          </a:xfrm>
        </p:grpSpPr>
        <p:pic>
          <p:nvPicPr>
            <p:cNvPr id="2050" name="Picture 2" descr="Folder and file structure for a Word 2007 document"/>
            <p:cNvPicPr>
              <a:picLocks noChangeAspect="1" noChangeArrowheads="1"/>
            </p:cNvPicPr>
            <p:nvPr/>
          </p:nvPicPr>
          <p:blipFill>
            <a:blip r:embed="rId3" cstate="print"/>
            <a:srcRect/>
            <a:stretch>
              <a:fillRect/>
            </a:stretch>
          </p:blipFill>
          <p:spPr bwMode="auto">
            <a:xfrm>
              <a:off x="5786446" y="1571612"/>
              <a:ext cx="2892161" cy="2376264"/>
            </a:xfrm>
            <a:prstGeom prst="rect">
              <a:avLst/>
            </a:prstGeom>
            <a:noFill/>
          </p:spPr>
        </p:pic>
        <p:sp>
          <p:nvSpPr>
            <p:cNvPr id="8" name="Rectangle à coins arrondis 7"/>
            <p:cNvSpPr/>
            <p:nvPr/>
          </p:nvSpPr>
          <p:spPr>
            <a:xfrm>
              <a:off x="6482871" y="4091892"/>
              <a:ext cx="1872208" cy="936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Contenu Data brut des pages</a:t>
              </a:r>
            </a:p>
          </p:txBody>
        </p:sp>
        <p:cxnSp>
          <p:nvCxnSpPr>
            <p:cNvPr id="10" name="Connecteur droit avec flèche 9"/>
            <p:cNvCxnSpPr>
              <a:stCxn id="8" idx="0"/>
              <a:endCxn id="11" idx="2"/>
            </p:cNvCxnSpPr>
            <p:nvPr/>
          </p:nvCxnSpPr>
          <p:spPr>
            <a:xfrm flipV="1">
              <a:off x="7418975" y="3083780"/>
              <a:ext cx="36004"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6626887" y="2795748"/>
              <a:ext cx="1656184" cy="28803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sp>
        <p:nvSpPr>
          <p:cNvPr id="13" name="Étoile à 12 branches 12"/>
          <p:cNvSpPr/>
          <p:nvPr/>
        </p:nvSpPr>
        <p:spPr>
          <a:xfrm rot="21038633">
            <a:off x="5563731" y="5217615"/>
            <a:ext cx="2785839" cy="1423406"/>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b="1" u="sng" dirty="0"/>
              <a:t>Le format </a:t>
            </a:r>
          </a:p>
          <a:p>
            <a:pPr algn="ctr"/>
            <a:r>
              <a:rPr lang="fr-FR" sz="1600" b="1" u="sng" dirty="0"/>
              <a:t>WORD 2003 </a:t>
            </a:r>
            <a:r>
              <a:rPr lang="fr-FR" sz="1600" b="1" u="sng" dirty="0" err="1"/>
              <a:t>xml</a:t>
            </a:r>
            <a:r>
              <a:rPr lang="fr-FR" sz="1600" b="1" u="sng" dirty="0"/>
              <a:t>:</a:t>
            </a:r>
          </a:p>
          <a:p>
            <a:pPr algn="ctr"/>
            <a:r>
              <a:rPr lang="fr-FR" sz="1600" b="1" u="sng" dirty="0"/>
              <a:t>tous les fichiers </a:t>
            </a:r>
          </a:p>
          <a:p>
            <a:pPr algn="ctr"/>
            <a:r>
              <a:rPr lang="fr-FR" sz="1600" b="1" u="sng" dirty="0"/>
              <a:t>réunis en 1</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pour Ms Word ©</a:t>
            </a:r>
            <a:br>
              <a:rPr lang="fr-FR" dirty="0"/>
            </a:br>
            <a:r>
              <a:rPr lang="fr-FR" dirty="0"/>
              <a:t>	</a:t>
            </a:r>
            <a:r>
              <a:rPr lang="fr-FR" dirty="0" err="1"/>
              <a:t>OpenXML</a:t>
            </a:r>
            <a:r>
              <a:rPr lang="fr-FR" dirty="0"/>
              <a:t> SDK &amp; .NET (C#/VB)</a:t>
            </a:r>
          </a:p>
        </p:txBody>
      </p:sp>
      <p:sp>
        <p:nvSpPr>
          <p:cNvPr id="6" name="Espace réservé du contenu 5"/>
          <p:cNvSpPr>
            <a:spLocks noGrp="1"/>
          </p:cNvSpPr>
          <p:nvPr>
            <p:ph idx="1"/>
          </p:nvPr>
        </p:nvSpPr>
        <p:spPr/>
        <p:txBody>
          <a:bodyPr/>
          <a:lstStyle/>
          <a:p>
            <a:r>
              <a:rPr lang="fr-FR" dirty="0"/>
              <a:t>Les « </a:t>
            </a:r>
            <a:r>
              <a:rPr lang="fr-FR" i="1" dirty="0" err="1"/>
              <a:t>using</a:t>
            </a:r>
            <a:r>
              <a:rPr lang="fr-FR" dirty="0"/>
              <a:t> »</a:t>
            </a:r>
          </a:p>
          <a:p>
            <a:pPr lvl="1"/>
            <a:endParaRPr lang="fr-FR" dirty="0"/>
          </a:p>
          <a:p>
            <a:pPr lvl="1"/>
            <a:r>
              <a:rPr lang="fr-FR" dirty="0"/>
              <a:t>Fonctionnalités XML/XSL 1.0 </a:t>
            </a:r>
            <a:r>
              <a:rPr lang="fr-FR" sz="1800" dirty="0"/>
              <a:t>(full), 2.0(partiel)</a:t>
            </a:r>
            <a:endParaRPr lang="fr-FR" dirty="0"/>
          </a:p>
          <a:p>
            <a:pPr lvl="2"/>
            <a:endParaRPr lang="fr-FR" dirty="0"/>
          </a:p>
          <a:p>
            <a:pPr lvl="2"/>
            <a:endParaRPr lang="fr-FR" dirty="0"/>
          </a:p>
          <a:p>
            <a:pPr lvl="2"/>
            <a:endParaRPr lang="fr-FR" dirty="0"/>
          </a:p>
          <a:p>
            <a:pPr lvl="1"/>
            <a:r>
              <a:rPr lang="fr-FR" dirty="0"/>
              <a:t>Fonctionnalités de documents </a:t>
            </a:r>
            <a:r>
              <a:rPr lang="fr-FR" dirty="0" err="1"/>
              <a:t>OpenXML</a:t>
            </a:r>
            <a:r>
              <a:rPr lang="fr-FR" dirty="0"/>
              <a:t> </a:t>
            </a:r>
            <a:r>
              <a:rPr lang="fr-FR" sz="2000" dirty="0"/>
              <a:t>Ms Word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194</a:t>
            </a:fld>
            <a:endParaRPr lang="fr-FR"/>
          </a:p>
        </p:txBody>
      </p:sp>
      <p:sp>
        <p:nvSpPr>
          <p:cNvPr id="7" name="Rectangle 6"/>
          <p:cNvSpPr/>
          <p:nvPr/>
        </p:nvSpPr>
        <p:spPr>
          <a:xfrm>
            <a:off x="2286000" y="2786058"/>
            <a:ext cx="4572000" cy="861774"/>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sz="1400" b="1" u="sng" dirty="0"/>
              <a:t>Code C#:</a:t>
            </a:r>
          </a:p>
          <a:p>
            <a:pPr marL="95250" lvl="2">
              <a:buNone/>
            </a:pPr>
            <a:r>
              <a:rPr lang="fr-FR" dirty="0" err="1"/>
              <a:t>using</a:t>
            </a:r>
            <a:r>
              <a:rPr lang="fr-FR" dirty="0"/>
              <a:t> </a:t>
            </a:r>
            <a:r>
              <a:rPr lang="fr-FR" dirty="0" err="1"/>
              <a:t>System.Xml</a:t>
            </a:r>
            <a:r>
              <a:rPr lang="fr-FR" dirty="0"/>
              <a:t>;</a:t>
            </a:r>
          </a:p>
          <a:p>
            <a:pPr marL="95250" lvl="2">
              <a:buNone/>
            </a:pPr>
            <a:r>
              <a:rPr lang="fr-FR" dirty="0" err="1"/>
              <a:t>using</a:t>
            </a:r>
            <a:r>
              <a:rPr lang="fr-FR" dirty="0"/>
              <a:t> </a:t>
            </a:r>
            <a:r>
              <a:rPr lang="fr-FR" dirty="0" err="1"/>
              <a:t>System.Xml.Xsl</a:t>
            </a:r>
            <a:r>
              <a:rPr lang="fr-FR" dirty="0"/>
              <a:t>;</a:t>
            </a:r>
          </a:p>
        </p:txBody>
      </p:sp>
      <p:sp>
        <p:nvSpPr>
          <p:cNvPr id="8" name="Rectangle 7"/>
          <p:cNvSpPr/>
          <p:nvPr/>
        </p:nvSpPr>
        <p:spPr>
          <a:xfrm>
            <a:off x="1781944" y="5072074"/>
            <a:ext cx="5598368" cy="86177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2">
              <a:buNone/>
            </a:pPr>
            <a:r>
              <a:rPr lang="fr-FR" sz="1400" b="1" u="sng" dirty="0"/>
              <a:t>Code C#:</a:t>
            </a:r>
          </a:p>
          <a:p>
            <a:pPr marL="0" lvl="2">
              <a:buNone/>
            </a:pPr>
            <a:r>
              <a:rPr lang="fr-FR" dirty="0" err="1"/>
              <a:t>using</a:t>
            </a:r>
            <a:r>
              <a:rPr lang="fr-FR" dirty="0"/>
              <a:t> </a:t>
            </a:r>
            <a:r>
              <a:rPr lang="fr-FR" dirty="0" err="1"/>
              <a:t>DocumentFormat.OpenXml.Packaging</a:t>
            </a:r>
            <a:r>
              <a:rPr lang="fr-FR" dirty="0"/>
              <a:t>;</a:t>
            </a:r>
          </a:p>
          <a:p>
            <a:pPr marL="0" lvl="2">
              <a:buNone/>
            </a:pPr>
            <a:r>
              <a:rPr lang="fr-FR" dirty="0" err="1"/>
              <a:t>using</a:t>
            </a:r>
            <a:r>
              <a:rPr lang="fr-FR" dirty="0"/>
              <a:t> </a:t>
            </a:r>
            <a:r>
              <a:rPr lang="fr-FR" dirty="0" err="1"/>
              <a:t>DocumentFormat.OpenXml.Wordprocessing</a:t>
            </a:r>
            <a:r>
              <a:rPr lang="fr-FR" dirty="0"/>
              <a:t>;</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pPr lvl="0"/>
            <a:r>
              <a:rPr lang="fr-FR" dirty="0"/>
              <a:t>XSL pour Ms Office</a:t>
            </a:r>
            <a:br>
              <a:rPr lang="fr-FR" dirty="0"/>
            </a:br>
            <a:r>
              <a:rPr lang="fr-FR" dirty="0"/>
              <a:t>	Logique de transformation </a:t>
            </a:r>
            <a:r>
              <a:rPr lang="fr-FR" dirty="0" err="1"/>
              <a:t>XMLdocx</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Edition d’un model a peupler</a:t>
            </a:r>
          </a:p>
          <a:p>
            <a:pPr lvl="2"/>
            <a:r>
              <a:rPr lang="fr-FR" dirty="0"/>
              <a:t>Modèle vide pour création des styles dans le </a:t>
            </a:r>
            <a:r>
              <a:rPr lang="fr-FR" dirty="0" err="1"/>
              <a:t>docx</a:t>
            </a:r>
            <a:endParaRPr lang="fr-FR" dirty="0"/>
          </a:p>
          <a:p>
            <a:pPr lvl="2"/>
            <a:endParaRPr lang="fr-FR" dirty="0"/>
          </a:p>
          <a:p>
            <a:r>
              <a:rPr lang="fr-FR" dirty="0"/>
              <a:t>Peuplement du document avec </a:t>
            </a:r>
            <a:r>
              <a:rPr lang="fr-FR" dirty="0" err="1"/>
              <a:t>xsl</a:t>
            </a:r>
            <a:endParaRPr lang="fr-FR" dirty="0"/>
          </a:p>
          <a:p>
            <a:pPr lvl="2"/>
            <a:r>
              <a:rPr lang="fr-FR" dirty="0"/>
              <a:t>XSL 1.0</a:t>
            </a:r>
          </a:p>
          <a:p>
            <a:pPr lvl="2"/>
            <a:r>
              <a:rPr lang="fr-FR" dirty="0"/>
              <a:t>Contenu du fichier document.xml dans &lt;</a:t>
            </a:r>
            <a:r>
              <a:rPr lang="fr-FR" i="1" dirty="0" err="1"/>
              <a:t>template</a:t>
            </a:r>
            <a:r>
              <a:rPr lang="fr-FR" i="1" dirty="0"/>
              <a:t> match="/"&gt;</a:t>
            </a:r>
          </a:p>
          <a:p>
            <a:pPr lvl="2"/>
            <a:r>
              <a:rPr lang="fr-FR" i="1" dirty="0"/>
              <a:t>Dynamisation des informations par </a:t>
            </a:r>
          </a:p>
          <a:p>
            <a:pPr lvl="5"/>
            <a:r>
              <a:rPr lang="fr-FR" i="1" dirty="0"/>
              <a:t>Value-of		Expressions </a:t>
            </a:r>
            <a:r>
              <a:rPr lang="fr-FR" i="1" dirty="0" err="1"/>
              <a:t>Xpath</a:t>
            </a:r>
            <a:endParaRPr lang="fr-FR" i="1" dirty="0"/>
          </a:p>
          <a:p>
            <a:pPr lvl="5"/>
            <a:r>
              <a:rPr lang="fr-FR" i="1" dirty="0"/>
              <a:t>For-</a:t>
            </a:r>
            <a:r>
              <a:rPr lang="fr-FR" i="1" dirty="0" err="1"/>
              <a:t>each</a:t>
            </a:r>
            <a:r>
              <a:rPr lang="fr-FR" i="1" dirty="0"/>
              <a:t>		…</a:t>
            </a:r>
          </a:p>
          <a:p>
            <a:pPr lvl="5"/>
            <a:endParaRPr lang="fr-FR" i="1" dirty="0"/>
          </a:p>
          <a:p>
            <a:r>
              <a:rPr lang="fr-FR" dirty="0"/>
              <a:t>Compilation du document de sortie</a:t>
            </a:r>
          </a:p>
          <a:p>
            <a:pPr lvl="2"/>
            <a:r>
              <a:rPr lang="fr-FR" dirty="0"/>
              <a:t>C# / VB</a:t>
            </a:r>
          </a:p>
          <a:p>
            <a:pPr lvl="2"/>
            <a:r>
              <a:rPr lang="fr-FR" dirty="0"/>
              <a:t>.NET(4.0 min)</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5.XSL pour Excel XML</a:t>
            </a:r>
          </a:p>
        </p:txBody>
      </p:sp>
      <p:sp>
        <p:nvSpPr>
          <p:cNvPr id="6" name="Espace réservé du contenu 5"/>
          <p:cNvSpPr>
            <a:spLocks noGrp="1"/>
          </p:cNvSpPr>
          <p:nvPr>
            <p:ph idx="1"/>
          </p:nvPr>
        </p:nvSpPr>
        <p:spPr/>
        <p:txBody>
          <a:bodyPr>
            <a:normAutofit/>
          </a:bodyPr>
          <a:lstStyle/>
          <a:p>
            <a:r>
              <a:rPr lang="fr-FR" dirty="0"/>
              <a:t>Structure d’un document Office Excel® </a:t>
            </a:r>
            <a:r>
              <a:rPr lang="fr-FR" dirty="0" err="1"/>
              <a:t>xlsx</a:t>
            </a:r>
            <a:endParaRPr lang="fr-FR" dirty="0"/>
          </a:p>
          <a:p>
            <a:endParaRPr lang="fr-FR" dirty="0"/>
          </a:p>
          <a:p>
            <a:pPr marL="4216400" indent="-255588"/>
            <a:endParaRPr lang="fr-FR" dirty="0"/>
          </a:p>
          <a:p>
            <a:pPr marL="4216400" indent="-255588"/>
            <a:endParaRPr lang="fr-FR" dirty="0"/>
          </a:p>
          <a:p>
            <a:pPr marL="4216400" indent="-255588"/>
            <a:endParaRPr lang="fr-FR" dirty="0"/>
          </a:p>
          <a:p>
            <a:pPr marL="4216400" indent="-255588"/>
            <a:endParaRPr lang="fr-FR" dirty="0"/>
          </a:p>
          <a:p>
            <a:pPr marL="542925" indent="-255588"/>
            <a:r>
              <a:rPr lang="fr-FR" dirty="0"/>
              <a:t>Structure d’un </a:t>
            </a:r>
          </a:p>
          <a:p>
            <a:pPr marL="542925" indent="-255588">
              <a:buNone/>
            </a:pPr>
            <a:r>
              <a:rPr lang="fr-FR" dirty="0"/>
              <a:t>document Office </a:t>
            </a:r>
          </a:p>
          <a:p>
            <a:pPr marL="542925" indent="-255588">
              <a:buNone/>
            </a:pPr>
            <a:r>
              <a:rPr lang="fr-FR" dirty="0"/>
              <a:t>Excel® </a:t>
            </a:r>
            <a:r>
              <a:rPr lang="fr-FR" dirty="0" err="1"/>
              <a:t>xml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196</a:t>
            </a:fld>
            <a:endParaRPr lang="fr-FR"/>
          </a:p>
        </p:txBody>
      </p:sp>
      <p:sp>
        <p:nvSpPr>
          <p:cNvPr id="10" name="Rectangle à coins arrondis 9"/>
          <p:cNvSpPr/>
          <p:nvPr/>
        </p:nvSpPr>
        <p:spPr>
          <a:xfrm>
            <a:off x="3707904" y="3929066"/>
            <a:ext cx="5184576" cy="21682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aphicFrame>
        <p:nvGraphicFramePr>
          <p:cNvPr id="11" name="Diagramme 10"/>
          <p:cNvGraphicFramePr/>
          <p:nvPr/>
        </p:nvGraphicFramePr>
        <p:xfrm>
          <a:off x="3923928" y="3714752"/>
          <a:ext cx="4920208" cy="2453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 8" descr="IC2928.gif"/>
          <p:cNvPicPr>
            <a:picLocks noChangeAspect="1"/>
          </p:cNvPicPr>
          <p:nvPr/>
        </p:nvPicPr>
        <p:blipFill>
          <a:blip r:embed="rId8" cstate="print"/>
          <a:stretch>
            <a:fillRect/>
          </a:stretch>
        </p:blipFill>
        <p:spPr>
          <a:xfrm>
            <a:off x="899592" y="1628799"/>
            <a:ext cx="6804248" cy="2016225"/>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XSL pour Excel XML</a:t>
            </a:r>
          </a:p>
        </p:txBody>
      </p:sp>
      <p:sp>
        <p:nvSpPr>
          <p:cNvPr id="6" name="Espace réservé du contenu 5"/>
          <p:cNvSpPr>
            <a:spLocks noGrp="1"/>
          </p:cNvSpPr>
          <p:nvPr>
            <p:ph idx="1"/>
          </p:nvPr>
        </p:nvSpPr>
        <p:spPr/>
        <p:txBody>
          <a:bodyPr>
            <a:normAutofit/>
          </a:bodyPr>
          <a:lstStyle/>
          <a:p>
            <a:r>
              <a:rPr lang="fr-FR" dirty="0"/>
              <a:t>Propriétés du document </a:t>
            </a:r>
          </a:p>
          <a:p>
            <a:endParaRPr lang="fr-FR" dirty="0"/>
          </a:p>
          <a:p>
            <a:r>
              <a:rPr lang="fr-FR" dirty="0"/>
              <a:t>Meta données</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197</a:t>
            </a:fld>
            <a:endParaRPr lang="fr-FR"/>
          </a:p>
        </p:txBody>
      </p:sp>
      <p:sp>
        <p:nvSpPr>
          <p:cNvPr id="7" name="Rectangle 6"/>
          <p:cNvSpPr/>
          <p:nvPr/>
        </p:nvSpPr>
        <p:spPr>
          <a:xfrm>
            <a:off x="1475656" y="3214686"/>
            <a:ext cx="6390456" cy="247760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fr-FR" sz="1200" b="1" i="1" u="sng" dirty="0">
                <a:solidFill>
                  <a:schemeClr val="tx1"/>
                </a:solidFill>
                <a:latin typeface="+mn-lt"/>
              </a:rPr>
              <a:t>Code </a:t>
            </a:r>
            <a:r>
              <a:rPr lang="fr-FR" sz="1200" b="1" i="1" u="sng" dirty="0" err="1">
                <a:solidFill>
                  <a:schemeClr val="tx1"/>
                </a:solidFill>
                <a:latin typeface="+mn-lt"/>
              </a:rPr>
              <a:t>xml</a:t>
            </a:r>
            <a:r>
              <a:rPr lang="fr-FR" sz="1200" b="1" i="1" u="sng" dirty="0">
                <a:solidFill>
                  <a:schemeClr val="tx1"/>
                </a:solidFill>
                <a:latin typeface="+mn-lt"/>
              </a:rPr>
              <a:t> :</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 </a:t>
            </a:r>
          </a:p>
          <a:p>
            <a:pPr>
              <a:buNone/>
            </a:pPr>
            <a:r>
              <a:rPr lang="fr-FR" i="1" dirty="0">
                <a:solidFill>
                  <a:schemeClr val="tx1"/>
                </a:solidFill>
              </a:rPr>
              <a:t>	</a:t>
            </a:r>
            <a:r>
              <a:rPr lang="fr-FR" i="1" dirty="0" err="1">
                <a:solidFill>
                  <a:schemeClr val="tx1"/>
                </a:solidFill>
              </a:rPr>
              <a:t>xmlns</a:t>
            </a:r>
            <a:r>
              <a:rPr lang="fr-FR" i="1" dirty="0">
                <a:solidFill>
                  <a:schemeClr val="tx1"/>
                </a:solidFill>
              </a:rPr>
              <a:t>="</a:t>
            </a:r>
            <a:r>
              <a:rPr lang="fr-FR" i="1" dirty="0" err="1">
                <a:solidFill>
                  <a:schemeClr val="tx1"/>
                </a:solidFill>
              </a:rPr>
              <a:t>urn:schemas-microsoft-com:office:office</a:t>
            </a:r>
            <a:r>
              <a:rPr lang="fr-FR" i="1" dirty="0">
                <a:solidFill>
                  <a:schemeClr val="tx1"/>
                </a:solidFill>
              </a:rPr>
              <a:t>"&gt;</a:t>
            </a:r>
          </a:p>
          <a:p>
            <a:pPr>
              <a:buNone/>
            </a:pPr>
            <a:r>
              <a:rPr lang="fr-FR" i="1" dirty="0">
                <a:solidFill>
                  <a:schemeClr val="tx1"/>
                </a:solidFill>
              </a:rPr>
              <a:t>	     &lt;</a:t>
            </a:r>
            <a:r>
              <a:rPr lang="fr-FR" i="1" dirty="0" err="1">
                <a:solidFill>
                  <a:schemeClr val="tx1"/>
                </a:solidFill>
              </a:rPr>
              <a:t>Author</a:t>
            </a:r>
            <a:r>
              <a:rPr lang="fr-FR" i="1" dirty="0">
                <a:solidFill>
                  <a:schemeClr val="tx1"/>
                </a:solidFill>
              </a:rPr>
              <a:t>&gt;</a:t>
            </a:r>
            <a:r>
              <a:rPr lang="fr-FR" i="1" dirty="0" err="1">
                <a:solidFill>
                  <a:schemeClr val="tx1"/>
                </a:solidFill>
              </a:rPr>
              <a:t>Someone</a:t>
            </a:r>
            <a:r>
              <a:rPr lang="fr-FR" i="1" dirty="0">
                <a:solidFill>
                  <a:schemeClr val="tx1"/>
                </a:solidFill>
              </a:rPr>
              <a:t>&lt;/</a:t>
            </a:r>
            <a:r>
              <a:rPr lang="fr-FR" i="1" dirty="0" err="1">
                <a:solidFill>
                  <a:schemeClr val="tx1"/>
                </a:solidFill>
              </a:rPr>
              <a:t>Author</a:t>
            </a:r>
            <a:r>
              <a:rPr lang="fr-FR" i="1" dirty="0">
                <a:solidFill>
                  <a:schemeClr val="tx1"/>
                </a:solidFill>
              </a:rPr>
              <a:t>&gt;</a:t>
            </a:r>
          </a:p>
          <a:p>
            <a:pPr>
              <a:buNone/>
            </a:pPr>
            <a:r>
              <a:rPr lang="fr-FR" i="1" dirty="0">
                <a:solidFill>
                  <a:schemeClr val="tx1"/>
                </a:solidFill>
              </a:rPr>
              <a:t>	     &lt;</a:t>
            </a:r>
            <a:r>
              <a:rPr lang="fr-FR" i="1" dirty="0" err="1">
                <a:solidFill>
                  <a:schemeClr val="tx1"/>
                </a:solidFill>
              </a:rPr>
              <a:t>LastAuthor</a:t>
            </a:r>
            <a:r>
              <a:rPr lang="fr-FR" i="1" dirty="0">
                <a:solidFill>
                  <a:schemeClr val="tx1"/>
                </a:solidFill>
              </a:rPr>
              <a:t>&gt;</a:t>
            </a:r>
            <a:r>
              <a:rPr lang="fr-FR" i="1" u="sng" dirty="0">
                <a:solidFill>
                  <a:schemeClr val="tx1"/>
                </a:solidFill>
              </a:rPr>
              <a:t>champix&lt;/</a:t>
            </a:r>
            <a:r>
              <a:rPr lang="fr-FR" i="1" u="sng" dirty="0" err="1">
                <a:solidFill>
                  <a:schemeClr val="tx1"/>
                </a:solidFill>
              </a:rPr>
              <a:t>LastAuthor</a:t>
            </a:r>
            <a:r>
              <a:rPr lang="fr-FR" i="1" u="sng" dirty="0">
                <a:solidFill>
                  <a:schemeClr val="tx1"/>
                </a:solidFill>
              </a:rPr>
              <a:t>&gt;</a:t>
            </a:r>
          </a:p>
          <a:p>
            <a:pPr>
              <a:buNone/>
            </a:pPr>
            <a:r>
              <a:rPr lang="fr-FR" i="1" dirty="0">
                <a:solidFill>
                  <a:schemeClr val="tx1"/>
                </a:solidFill>
              </a:rPr>
              <a:t>	     &lt;</a:t>
            </a:r>
            <a:r>
              <a:rPr lang="fr-FR" i="1" dirty="0" err="1">
                <a:solidFill>
                  <a:schemeClr val="tx1"/>
                </a:solidFill>
              </a:rPr>
              <a:t>Created</a:t>
            </a:r>
            <a:r>
              <a:rPr lang="fr-FR" i="1" dirty="0">
                <a:solidFill>
                  <a:schemeClr val="tx1"/>
                </a:solidFill>
              </a:rPr>
              <a:t>&gt;2015-03-15T23:04:04Z&lt;/</a:t>
            </a:r>
            <a:r>
              <a:rPr lang="fr-FR" i="1" dirty="0" err="1">
                <a:solidFill>
                  <a:schemeClr val="tx1"/>
                </a:solidFill>
              </a:rPr>
              <a:t>Created</a:t>
            </a:r>
            <a:r>
              <a:rPr lang="fr-FR" i="1" dirty="0">
                <a:solidFill>
                  <a:schemeClr val="tx1"/>
                </a:solidFill>
              </a:rPr>
              <a:t>&gt;</a:t>
            </a:r>
          </a:p>
          <a:p>
            <a:pPr>
              <a:buNone/>
            </a:pPr>
            <a:r>
              <a:rPr lang="fr-FR" i="1" dirty="0">
                <a:solidFill>
                  <a:schemeClr val="tx1"/>
                </a:solidFill>
              </a:rPr>
              <a:t>	     &lt;</a:t>
            </a:r>
            <a:r>
              <a:rPr lang="fr-FR" i="1" dirty="0" err="1">
                <a:solidFill>
                  <a:schemeClr val="tx1"/>
                </a:solidFill>
              </a:rPr>
              <a:t>Company</a:t>
            </a:r>
            <a:r>
              <a:rPr lang="fr-FR" i="1" dirty="0">
                <a:solidFill>
                  <a:schemeClr val="tx1"/>
                </a:solidFill>
              </a:rPr>
              <a:t>&gt;</a:t>
            </a:r>
            <a:r>
              <a:rPr lang="fr-FR" i="1" u="sng" dirty="0" err="1">
                <a:solidFill>
                  <a:schemeClr val="tx1"/>
                </a:solidFill>
              </a:rPr>
              <a:t>Eaton</a:t>
            </a:r>
            <a:r>
              <a:rPr lang="fr-FR" i="1" u="sng" dirty="0">
                <a:solidFill>
                  <a:schemeClr val="tx1"/>
                </a:solidFill>
              </a:rPr>
              <a:t> Corporation&lt;/</a:t>
            </a:r>
            <a:r>
              <a:rPr lang="fr-FR" i="1" u="sng" dirty="0" err="1">
                <a:solidFill>
                  <a:schemeClr val="tx1"/>
                </a:solidFill>
              </a:rPr>
              <a:t>Company</a:t>
            </a:r>
            <a:r>
              <a:rPr lang="fr-FR" i="1" u="sng" dirty="0">
                <a:solidFill>
                  <a:schemeClr val="tx1"/>
                </a:solidFill>
              </a:rPr>
              <a:t>&gt;</a:t>
            </a:r>
          </a:p>
          <a:p>
            <a:pPr>
              <a:buNone/>
            </a:pPr>
            <a:r>
              <a:rPr lang="fr-FR" i="1" dirty="0">
                <a:solidFill>
                  <a:schemeClr val="tx1"/>
                </a:solidFill>
              </a:rPr>
              <a:t>	     &lt;Version&gt;12.00&lt;/Version&gt;</a:t>
            </a:r>
          </a:p>
          <a:p>
            <a:pPr>
              <a:buNone/>
            </a:pPr>
            <a:r>
              <a:rPr lang="fr-FR" i="1" dirty="0">
                <a:solidFill>
                  <a:schemeClr val="tx1"/>
                </a:solidFill>
              </a:rPr>
              <a:t>&lt;/</a:t>
            </a:r>
            <a:r>
              <a:rPr lang="fr-FR" i="1" dirty="0" err="1">
                <a:solidFill>
                  <a:schemeClr val="tx1"/>
                </a:solidFill>
              </a:rPr>
              <a:t>DocumentProperties</a:t>
            </a:r>
            <a:r>
              <a:rPr lang="fr-FR" i="1" dirty="0">
                <a:solidFill>
                  <a:schemeClr val="tx1"/>
                </a:solidFill>
              </a:rPr>
              <a:t>&gt;</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4"/>
          <p:cNvSpPr>
            <a:spLocks noGrp="1"/>
          </p:cNvSpPr>
          <p:nvPr>
            <p:ph type="title"/>
          </p:nvPr>
        </p:nvSpPr>
        <p:spPr>
          <a:xfrm>
            <a:off x="457200" y="404813"/>
            <a:ext cx="8229600" cy="1066800"/>
          </a:xfrm>
        </p:spPr>
        <p:txBody>
          <a:bodyPr/>
          <a:lstStyle/>
          <a:p>
            <a:r>
              <a:rPr lang="fr-FR" dirty="0"/>
              <a:t>XSL pour Excel XML</a:t>
            </a:r>
          </a:p>
        </p:txBody>
      </p:sp>
      <p:sp>
        <p:nvSpPr>
          <p:cNvPr id="6" name="Espace réservé du contenu 5"/>
          <p:cNvSpPr>
            <a:spLocks noGrp="1"/>
          </p:cNvSpPr>
          <p:nvPr>
            <p:ph idx="1"/>
          </p:nvPr>
        </p:nvSpPr>
        <p:spPr>
          <a:xfrm>
            <a:off x="457200" y="1628800"/>
            <a:ext cx="8229600" cy="936104"/>
          </a:xfrm>
        </p:spPr>
        <p:txBody>
          <a:bodyPr>
            <a:normAutofit/>
          </a:bodyPr>
          <a:lstStyle/>
          <a:p>
            <a:r>
              <a:rPr lang="fr-FR" dirty="0"/>
              <a:t>La syntaxe des styles</a:t>
            </a:r>
          </a:p>
          <a:p>
            <a:pPr lvl="1"/>
            <a:endParaRPr lang="fr-FR" sz="1800"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198</a:t>
            </a:fld>
            <a:endParaRPr lang="fr-FR"/>
          </a:p>
        </p:txBody>
      </p:sp>
      <p:sp>
        <p:nvSpPr>
          <p:cNvPr id="5" name="Rectangle 4"/>
          <p:cNvSpPr/>
          <p:nvPr/>
        </p:nvSpPr>
        <p:spPr>
          <a:xfrm>
            <a:off x="1637928" y="2726918"/>
            <a:ext cx="5742384" cy="286232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95250" lvl="1">
              <a:buNone/>
            </a:pPr>
            <a:r>
              <a:rPr lang="fr-FR" dirty="0"/>
              <a:t>&lt;Styles&gt;</a:t>
            </a:r>
          </a:p>
          <a:p>
            <a:pPr marL="95250" lvl="1">
              <a:buNone/>
            </a:pPr>
            <a:r>
              <a:rPr lang="fr-FR" dirty="0"/>
              <a:t>	&lt;Style </a:t>
            </a:r>
            <a:r>
              <a:rPr lang="fr-FR" dirty="0" err="1"/>
              <a:t>ss:ID</a:t>
            </a:r>
            <a:r>
              <a:rPr lang="fr-FR" dirty="0"/>
              <a:t>="Default" </a:t>
            </a:r>
            <a:r>
              <a:rPr lang="fr-FR" dirty="0" err="1"/>
              <a:t>ss:Name</a:t>
            </a:r>
            <a:r>
              <a:rPr lang="fr-FR" dirty="0"/>
              <a:t>="Normal"&gt;</a:t>
            </a:r>
          </a:p>
          <a:p>
            <a:pPr marL="95250" lvl="1">
              <a:buNone/>
            </a:pPr>
            <a:r>
              <a:rPr lang="fr-FR" dirty="0"/>
              <a:t>		&lt;</a:t>
            </a:r>
            <a:r>
              <a:rPr lang="fr-FR" dirty="0" err="1"/>
              <a:t>Alignment</a:t>
            </a:r>
            <a:r>
              <a:rPr lang="fr-FR" dirty="0"/>
              <a:t> </a:t>
            </a:r>
            <a:r>
              <a:rPr lang="fr-FR" dirty="0" err="1"/>
              <a:t>ss:Vertical</a:t>
            </a:r>
            <a:r>
              <a:rPr lang="fr-FR" dirty="0"/>
              <a:t>="</a:t>
            </a:r>
            <a:r>
              <a:rPr lang="fr-FR" dirty="0" err="1"/>
              <a:t>Bottom</a:t>
            </a:r>
            <a:r>
              <a:rPr lang="fr-FR" dirty="0"/>
              <a:t>" /&gt;</a:t>
            </a:r>
          </a:p>
          <a:p>
            <a:pPr marL="95250" lvl="1">
              <a:buNone/>
            </a:pPr>
            <a:r>
              <a:rPr lang="fr-FR" dirty="0"/>
              <a:t>		&lt;</a:t>
            </a:r>
            <a:r>
              <a:rPr lang="fr-FR" dirty="0" err="1"/>
              <a:t>Borders</a:t>
            </a:r>
            <a:r>
              <a:rPr lang="fr-FR" dirty="0"/>
              <a:t> /&gt;</a:t>
            </a:r>
          </a:p>
          <a:p>
            <a:pPr marL="95250" lvl="1">
              <a:buNone/>
            </a:pPr>
            <a:r>
              <a:rPr lang="fr-FR" dirty="0"/>
              <a:t>		&lt;Font </a:t>
            </a:r>
            <a:r>
              <a:rPr lang="fr-FR" dirty="0" err="1"/>
              <a:t>ss:FontName</a:t>
            </a:r>
            <a:r>
              <a:rPr lang="fr-FR" dirty="0"/>
              <a:t>="Arial" /&gt;</a:t>
            </a:r>
          </a:p>
          <a:p>
            <a:pPr marL="95250" lvl="1">
              <a:buNone/>
            </a:pPr>
            <a:r>
              <a:rPr lang="fr-FR" dirty="0"/>
              <a:t>		&lt;</a:t>
            </a:r>
            <a:r>
              <a:rPr lang="fr-FR" dirty="0" err="1"/>
              <a:t>Interior</a:t>
            </a:r>
            <a:r>
              <a:rPr lang="fr-FR" dirty="0"/>
              <a:t> /&gt;</a:t>
            </a:r>
          </a:p>
          <a:p>
            <a:pPr marL="95250" lvl="1">
              <a:buNone/>
            </a:pPr>
            <a:r>
              <a:rPr lang="fr-FR" dirty="0"/>
              <a:t>		&lt;</a:t>
            </a:r>
            <a:r>
              <a:rPr lang="fr-FR" dirty="0" err="1"/>
              <a:t>NumberFormat</a:t>
            </a:r>
            <a:r>
              <a:rPr lang="fr-FR" dirty="0"/>
              <a:t> /&gt;</a:t>
            </a:r>
          </a:p>
          <a:p>
            <a:pPr marL="95250" lvl="1">
              <a:buNone/>
            </a:pPr>
            <a:r>
              <a:rPr lang="fr-FR" dirty="0"/>
              <a:t>		&lt;Protection /&gt;</a:t>
            </a:r>
          </a:p>
          <a:p>
            <a:pPr marL="95250" lvl="1">
              <a:buNone/>
            </a:pPr>
            <a:r>
              <a:rPr lang="fr-FR" dirty="0"/>
              <a:t>	&lt;/Style&gt;</a:t>
            </a:r>
          </a:p>
          <a:p>
            <a:pPr marL="95250" lvl="1">
              <a:buNone/>
            </a:pPr>
            <a:r>
              <a:rPr lang="fr-FR" dirty="0"/>
              <a:t>&lt;/Styles&gt;</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p:cNvSpPr>
            <a:spLocks noGrp="1"/>
          </p:cNvSpPr>
          <p:nvPr>
            <p:ph type="title"/>
          </p:nvPr>
        </p:nvSpPr>
        <p:spPr>
          <a:xfrm>
            <a:off x="457200" y="404813"/>
            <a:ext cx="8229600" cy="1066800"/>
          </a:xfrm>
        </p:spPr>
        <p:txBody>
          <a:bodyPr/>
          <a:lstStyle/>
          <a:p>
            <a:r>
              <a:rPr lang="fr-FR" dirty="0"/>
              <a:t>XSL pour Excel XML</a:t>
            </a:r>
          </a:p>
        </p:txBody>
      </p:sp>
      <p:sp>
        <p:nvSpPr>
          <p:cNvPr id="3" name="Espace réservé du contenu 2"/>
          <p:cNvSpPr>
            <a:spLocks noGrp="1"/>
          </p:cNvSpPr>
          <p:nvPr>
            <p:ph idx="1"/>
          </p:nvPr>
        </p:nvSpPr>
        <p:spPr>
          <a:xfrm>
            <a:off x="457200" y="1556792"/>
            <a:ext cx="8229600" cy="5017744"/>
          </a:xfrm>
        </p:spPr>
        <p:txBody>
          <a:bodyPr>
            <a:normAutofit fontScale="92500" lnSpcReduction="10000"/>
          </a:bodyPr>
          <a:lstStyle/>
          <a:p>
            <a:r>
              <a:rPr lang="fr-FR" dirty="0"/>
              <a:t>Feuille du classeur </a:t>
            </a:r>
          </a:p>
          <a:p>
            <a:pPr lvl="3">
              <a:buNone/>
            </a:pPr>
            <a:endParaRPr lang="fr-FR" dirty="0"/>
          </a:p>
          <a:p>
            <a:pPr lvl="1"/>
            <a:endParaRPr lang="fr-FR" dirty="0"/>
          </a:p>
          <a:p>
            <a:pPr lvl="1"/>
            <a:endParaRPr lang="fr-FR" dirty="0"/>
          </a:p>
          <a:p>
            <a:pPr lvl="1"/>
            <a:endParaRPr lang="fr-FR" dirty="0"/>
          </a:p>
          <a:p>
            <a:pPr lvl="1"/>
            <a:endParaRPr lang="fr-FR" dirty="0"/>
          </a:p>
          <a:p>
            <a:pPr lvl="1"/>
            <a:endParaRPr lang="fr-FR" dirty="0"/>
          </a:p>
          <a:p>
            <a:pPr lvl="1"/>
            <a:endParaRPr lang="fr-FR" dirty="0"/>
          </a:p>
          <a:p>
            <a:pPr>
              <a:buNone/>
            </a:pPr>
            <a:r>
              <a:rPr lang="fr-FR" dirty="0"/>
              <a:t>			Références des feuilles, une feuille non 		référenciée ne seras pas visible dans 							</a:t>
            </a:r>
            <a:r>
              <a:rPr lang="fr-FR" dirty="0" err="1"/>
              <a:t>excel</a:t>
            </a:r>
            <a:endParaRPr lang="fr-FR" dirty="0"/>
          </a:p>
          <a:p>
            <a:pPr lvl="3">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199</a:t>
            </a:fld>
            <a:endParaRPr lang="fr-FR"/>
          </a:p>
        </p:txBody>
      </p:sp>
      <p:sp>
        <p:nvSpPr>
          <p:cNvPr id="5" name="Rectangle 4"/>
          <p:cNvSpPr/>
          <p:nvPr/>
        </p:nvSpPr>
        <p:spPr>
          <a:xfrm>
            <a:off x="1403648" y="2492896"/>
            <a:ext cx="6462464"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fr-FR" dirty="0"/>
              <a:t>&lt;</a:t>
            </a:r>
            <a:r>
              <a:rPr lang="fr-FR" dirty="0" err="1"/>
              <a:t>Worksheet</a:t>
            </a:r>
            <a:r>
              <a:rPr lang="fr-FR" dirty="0"/>
              <a:t> </a:t>
            </a:r>
            <a:r>
              <a:rPr lang="fr-FR" dirty="0" err="1"/>
              <a:t>ss:Name</a:t>
            </a:r>
            <a:r>
              <a:rPr lang="fr-FR" dirty="0"/>
              <a:t>="{$</a:t>
            </a:r>
            <a:r>
              <a:rPr lang="fr-FR" dirty="0" err="1"/>
              <a:t>sheetName</a:t>
            </a:r>
            <a:r>
              <a:rPr lang="fr-FR" dirty="0"/>
              <a:t>}"&gt;</a:t>
            </a:r>
          </a:p>
          <a:p>
            <a:pPr marL="0" lvl="3">
              <a:buNone/>
            </a:pPr>
            <a:r>
              <a:rPr lang="fr-FR" dirty="0"/>
              <a:t>	&lt;Table &gt;</a:t>
            </a:r>
          </a:p>
          <a:p>
            <a:pPr marL="0" lvl="3">
              <a:buNone/>
            </a:pPr>
            <a:r>
              <a:rPr lang="fr-FR" dirty="0"/>
              <a:t>		&lt;</a:t>
            </a:r>
            <a:r>
              <a:rPr lang="fr-FR" dirty="0" err="1"/>
              <a:t>Row</a:t>
            </a:r>
            <a:r>
              <a:rPr lang="fr-FR" dirty="0"/>
              <a:t> </a:t>
            </a:r>
            <a:r>
              <a:rPr lang="fr-FR" dirty="0" err="1"/>
              <a:t>ss:Index</a:t>
            </a:r>
            <a:r>
              <a:rPr lang="fr-FR" dirty="0"/>
              <a:t>="3"&gt;</a:t>
            </a:r>
          </a:p>
          <a:p>
            <a:pPr marL="0" lvl="3">
              <a:buNone/>
            </a:pPr>
            <a:r>
              <a:rPr lang="fr-FR" dirty="0"/>
              <a:t>			&lt;</a:t>
            </a:r>
            <a:r>
              <a:rPr lang="fr-FR" dirty="0" err="1"/>
              <a:t>Cell</a:t>
            </a:r>
            <a:r>
              <a:rPr lang="fr-FR" dirty="0"/>
              <a:t> </a:t>
            </a:r>
            <a:r>
              <a:rPr lang="fr-FR" dirty="0" err="1"/>
              <a:t>ss:Index</a:t>
            </a:r>
            <a:r>
              <a:rPr lang="fr-FR" dirty="0"/>
              <a:t>="2"&gt;</a:t>
            </a:r>
            <a:r>
              <a:rPr lang="fr-FR" dirty="0" err="1"/>
              <a:t>cell</a:t>
            </a:r>
            <a:r>
              <a:rPr lang="fr-FR" dirty="0"/>
              <a:t> C3&lt;/</a:t>
            </a:r>
            <a:r>
              <a:rPr lang="fr-FR" dirty="0" err="1"/>
              <a:t>Cell</a:t>
            </a:r>
            <a:r>
              <a:rPr lang="fr-FR" dirty="0"/>
              <a:t>&gt;</a:t>
            </a:r>
          </a:p>
          <a:p>
            <a:pPr marL="0" lvl="3">
              <a:buNone/>
            </a:pPr>
            <a:r>
              <a:rPr lang="fr-FR" dirty="0"/>
              <a:t>		&lt;/</a:t>
            </a:r>
            <a:r>
              <a:rPr lang="fr-FR" dirty="0" err="1"/>
              <a:t>Row</a:t>
            </a:r>
            <a:r>
              <a:rPr lang="fr-FR" dirty="0"/>
              <a:t>&gt;</a:t>
            </a:r>
          </a:p>
          <a:p>
            <a:pPr marL="0" lvl="3">
              <a:buNone/>
            </a:pPr>
            <a:r>
              <a:rPr lang="fr-FR" dirty="0"/>
              <a:t>	  &lt;/Table&gt;</a:t>
            </a:r>
          </a:p>
          <a:p>
            <a:pPr marL="0" lvl="3">
              <a:buNone/>
            </a:pPr>
            <a:r>
              <a:rPr lang="fr-FR" dirty="0"/>
              <a:t>&lt;/</a:t>
            </a:r>
            <a:r>
              <a:rPr lang="fr-FR" dirty="0" err="1"/>
              <a:t>Worksheet</a:t>
            </a:r>
            <a:r>
              <a:rPr lang="fr-FR" dirty="0"/>
              <a:t>&gt;</a:t>
            </a:r>
          </a:p>
        </p:txBody>
      </p:sp>
      <p:pic>
        <p:nvPicPr>
          <p:cNvPr id="7" name="Picture 2" descr="Afficher l'image d'origine"/>
          <p:cNvPicPr>
            <a:picLocks noChangeAspect="1" noChangeArrowheads="1"/>
          </p:cNvPicPr>
          <p:nvPr/>
        </p:nvPicPr>
        <p:blipFill>
          <a:blip r:embed="rId3" cstate="print"/>
          <a:srcRect/>
          <a:stretch>
            <a:fillRect/>
          </a:stretch>
        </p:blipFill>
        <p:spPr bwMode="auto">
          <a:xfrm>
            <a:off x="611560" y="4889322"/>
            <a:ext cx="1368152" cy="1203974"/>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5A33B5BC-E3F1-4ABE-A1A6-D2608D40EC2E}" type="slidenum">
              <a:rPr lang="fr-FR" smtClean="0"/>
              <a:pPr/>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AutoShape 2"/>
          <p:cNvSpPr>
            <a:spLocks noGrp="1" noChangeArrowheads="1"/>
          </p:cNvSpPr>
          <p:nvPr>
            <p:ph type="title"/>
          </p:nvPr>
        </p:nvSpPr>
        <p:spPr/>
        <p:txBody>
          <a:bodyPr>
            <a:normAutofit/>
          </a:bodyPr>
          <a:lstStyle/>
          <a:p>
            <a:r>
              <a:rPr lang="fr-FR" dirty="0"/>
              <a:t>XML et accessibilité Web</a:t>
            </a:r>
          </a:p>
        </p:txBody>
      </p:sp>
      <p:sp>
        <p:nvSpPr>
          <p:cNvPr id="2560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Accessibilité et gouvernements</a:t>
            </a:r>
          </a:p>
          <a:p>
            <a:pPr lvl="1" eaLnBrk="1" hangingPunct="1"/>
            <a:r>
              <a:rPr lang="fr-FR" dirty="0">
                <a:ea typeface="MS Mincho" pitchFamily="49" charset="-128"/>
              </a:rPr>
              <a:t> Aux USA, via la Section 508 de la loi américaine </a:t>
            </a:r>
            <a:r>
              <a:rPr lang="fr-FR" dirty="0" err="1">
                <a:ea typeface="MS Mincho" pitchFamily="49" charset="-128"/>
              </a:rPr>
              <a:t>Federal</a:t>
            </a:r>
            <a:r>
              <a:rPr lang="fr-FR" dirty="0">
                <a:ea typeface="MS Mincho" pitchFamily="49" charset="-128"/>
              </a:rPr>
              <a:t> </a:t>
            </a:r>
            <a:r>
              <a:rPr lang="fr-FR" dirty="0" err="1">
                <a:ea typeface="MS Mincho" pitchFamily="49" charset="-128"/>
              </a:rPr>
              <a:t>Rehabilitation</a:t>
            </a:r>
            <a:r>
              <a:rPr lang="fr-FR" dirty="0">
                <a:ea typeface="MS Mincho" pitchFamily="49" charset="-128"/>
              </a:rPr>
              <a:t> </a:t>
            </a:r>
            <a:r>
              <a:rPr lang="fr-FR" dirty="0" err="1">
                <a:ea typeface="MS Mincho" pitchFamily="49" charset="-128"/>
              </a:rPr>
              <a:t>Act</a:t>
            </a:r>
            <a:r>
              <a:rPr lang="fr-FR" dirty="0">
                <a:ea typeface="MS Mincho" pitchFamily="49" charset="-128"/>
              </a:rPr>
              <a:t> (www.section508.gov), le gouvernement prône le développement web selon les normes minimales WAI-AA et la validation XHTML &amp; CSS, l’insertion de touches raccourcis, une version hautement contrastée du site, la présence d’un média alternatif pour tout contenu (ex: texte + son).</a:t>
            </a:r>
          </a:p>
          <a:p>
            <a:pPr lvl="1" eaLnBrk="1" hangingPunct="1"/>
            <a:endParaRPr lang="fr-FR" dirty="0">
              <a:ea typeface="MS Mincho" pitchFamily="49" charset="-128"/>
            </a:endParaRPr>
          </a:p>
          <a:p>
            <a:pPr lvl="1" eaLnBrk="1" hangingPunct="1"/>
            <a:r>
              <a:rPr lang="fr-FR" dirty="0">
                <a:ea typeface="MS Mincho" pitchFamily="49" charset="-128"/>
              </a:rPr>
              <a:t> En France, la loi 2005-102 du 11 février 2005 (art. 47) pour "l'égalité des droits et des chances, la participation et la citoyenneté des personnes handicapées", dite loi "handicap", rédigée par l’ADAE (Association pour le Développement de l’Administration Électronique, prévoit l’accessibilité physique généralisée (sans rupture de déplacement), l’accessibilité renforcée des ERP… ainsi que des sanctions et des dates butoirs pour les mises aux normes (phase de diagnostic en 2011 et échéance en 2015). (cf. http://www.legifrance.gouv.fr)</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a:t>
            </a:fld>
            <a:endParaRPr lang="fr-FR"/>
          </a:p>
        </p:txBody>
      </p:sp>
      <p:sp>
        <p:nvSpPr>
          <p:cNvPr id="5" name="Étoile à 12 branches 4"/>
          <p:cNvSpPr/>
          <p:nvPr/>
        </p:nvSpPr>
        <p:spPr>
          <a:xfrm>
            <a:off x="7286644" y="2714620"/>
            <a:ext cx="1857356" cy="1143008"/>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b="1" dirty="0"/>
              <a:t>Même les </a:t>
            </a:r>
          </a:p>
          <a:p>
            <a:pPr algn="ctr"/>
            <a:r>
              <a:rPr lang="fr-FR" b="1" dirty="0"/>
              <a:t>particuliers</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Excel XML</a:t>
            </a:r>
          </a:p>
        </p:txBody>
      </p:sp>
      <p:sp>
        <p:nvSpPr>
          <p:cNvPr id="3" name="Espace réservé du contenu 2"/>
          <p:cNvSpPr>
            <a:spLocks noGrp="1"/>
          </p:cNvSpPr>
          <p:nvPr>
            <p:ph idx="1"/>
          </p:nvPr>
        </p:nvSpPr>
        <p:spPr/>
        <p:txBody>
          <a:bodyPr/>
          <a:lstStyle/>
          <a:p>
            <a:r>
              <a:rPr lang="fr-FR" dirty="0"/>
              <a:t>Insertion de formules :</a:t>
            </a:r>
          </a:p>
          <a:p>
            <a:endParaRPr lang="fr-FR" dirty="0"/>
          </a:p>
          <a:p>
            <a:pPr>
              <a:buNone/>
            </a:pPr>
            <a:endParaRPr lang="pt-BR" dirty="0"/>
          </a:p>
          <a:p>
            <a:pPr>
              <a:buNone/>
            </a:pPr>
            <a:endParaRPr lang="pt-BR" dirty="0"/>
          </a:p>
          <a:p>
            <a:pPr>
              <a:buNone/>
            </a:pPr>
            <a:endParaRPr lang="pt-BR" dirty="0"/>
          </a:p>
          <a:p>
            <a:pPr>
              <a:buNone/>
            </a:pPr>
            <a:endParaRPr lang="pt-BR" dirty="0"/>
          </a:p>
          <a:p>
            <a:r>
              <a:rPr lang="pt-BR" dirty="0"/>
              <a:t>Positionnement relatif a une cellule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200</a:t>
            </a:fld>
            <a:endParaRPr lang="fr-FR"/>
          </a:p>
        </p:txBody>
      </p:sp>
      <p:sp>
        <p:nvSpPr>
          <p:cNvPr id="5" name="Rectangle 4"/>
          <p:cNvSpPr/>
          <p:nvPr/>
        </p:nvSpPr>
        <p:spPr>
          <a:xfrm>
            <a:off x="3566756" y="5261138"/>
            <a:ext cx="1244251" cy="400110"/>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pPr marL="0" lvl="2">
              <a:buNone/>
            </a:pPr>
            <a:r>
              <a:rPr lang="pt-BR" sz="2000" b="1" dirty="0"/>
              <a:t>R[</a:t>
            </a:r>
            <a:r>
              <a:rPr lang="pt-BR" sz="2000" dirty="0"/>
              <a:t>offset</a:t>
            </a:r>
            <a:r>
              <a:rPr lang="pt-BR" sz="2000" b="1" dirty="0"/>
              <a:t>]</a:t>
            </a:r>
            <a:endParaRPr lang="fr-FR" sz="2000" b="1" dirty="0"/>
          </a:p>
        </p:txBody>
      </p:sp>
      <p:sp>
        <p:nvSpPr>
          <p:cNvPr id="6" name="Rectangle 5"/>
          <p:cNvSpPr/>
          <p:nvPr/>
        </p:nvSpPr>
        <p:spPr>
          <a:xfrm>
            <a:off x="1835696" y="2649686"/>
            <a:ext cx="5742384"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pt-BR" dirty="0"/>
              <a:t>&lt;</a:t>
            </a:r>
            <a:r>
              <a:rPr lang="pt-BR" b="1" dirty="0"/>
              <a:t>Cell </a:t>
            </a:r>
          </a:p>
          <a:p>
            <a:pPr>
              <a:buNone/>
            </a:pPr>
            <a:r>
              <a:rPr lang="pt-BR" dirty="0"/>
              <a:t>	ss:Index="11“</a:t>
            </a:r>
          </a:p>
          <a:p>
            <a:pPr>
              <a:buNone/>
            </a:pPr>
            <a:r>
              <a:rPr lang="pt-BR" dirty="0"/>
              <a:t>	 </a:t>
            </a:r>
            <a:r>
              <a:rPr lang="pt-BR" b="1" dirty="0"/>
              <a:t>ss:Formula</a:t>
            </a:r>
            <a:r>
              <a:rPr lang="pt-BR" b="1" i="1" dirty="0"/>
              <a:t>="=SUM(R[-5]C:R[-3]C)</a:t>
            </a:r>
            <a:r>
              <a:rPr lang="pt-BR" b="1" dirty="0"/>
              <a:t>“</a:t>
            </a:r>
            <a:r>
              <a:rPr lang="pt-BR" dirty="0"/>
              <a:t>/&gt;</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pour PowerPoint</a:t>
            </a:r>
          </a:p>
        </p:txBody>
      </p:sp>
      <p:sp>
        <p:nvSpPr>
          <p:cNvPr id="3" name="Espace réservé du contenu 2"/>
          <p:cNvSpPr>
            <a:spLocks noGrp="1"/>
          </p:cNvSpPr>
          <p:nvPr>
            <p:ph idx="1"/>
          </p:nvPr>
        </p:nvSpPr>
        <p:spPr/>
        <p:txBody>
          <a:bodyPr/>
          <a:lstStyle/>
          <a:p>
            <a:r>
              <a:rPr lang="fr-FR" dirty="0"/>
              <a:t>un fichier Powerpoint est un "</a:t>
            </a:r>
            <a:r>
              <a:rPr lang="fr-FR" i="1" dirty="0"/>
              <a:t>ZIP</a:t>
            </a:r>
            <a:r>
              <a:rPr lang="fr-FR" dirty="0"/>
              <a:t>" d'une structure de fichier contenant du XML</a:t>
            </a:r>
          </a:p>
          <a:p>
            <a:endParaRPr lang="fr-FR" dirty="0"/>
          </a:p>
          <a:p>
            <a:endParaRPr lang="fr-FR" dirty="0"/>
          </a:p>
          <a:p>
            <a:r>
              <a:rPr lang="fr-FR" dirty="0"/>
              <a:t>Powerpoint aussi a son format XML</a:t>
            </a:r>
          </a:p>
          <a:p>
            <a:pPr lvl="1"/>
            <a:endParaRPr lang="fr-FR" dirty="0"/>
          </a:p>
          <a:p>
            <a:pPr lvl="1"/>
            <a:r>
              <a:rPr lang="fr-FR" dirty="0"/>
              <a:t>Un fichier qui contient tout</a:t>
            </a:r>
          </a:p>
          <a:p>
            <a:pPr lvl="1"/>
            <a:endParaRPr lang="fr-FR" dirty="0"/>
          </a:p>
          <a:p>
            <a:pPr lvl="1"/>
            <a:r>
              <a:rPr lang="fr-FR" dirty="0"/>
              <a:t>Les images sont embarquées en </a:t>
            </a:r>
            <a:r>
              <a:rPr lang="fr-FR" i="1" dirty="0"/>
              <a:t>hex64</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201</a:t>
            </a:fld>
            <a:endParaRPr lang="fr-F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10000"/>
          </a:bodyPr>
          <a:lstStyle/>
          <a:p>
            <a:r>
              <a:rPr lang="fr-FR" dirty="0"/>
              <a:t>Dans cette partie vous avez vu :</a:t>
            </a:r>
          </a:p>
          <a:p>
            <a:pPr lvl="1"/>
            <a:endParaRPr lang="fr-FR" dirty="0"/>
          </a:p>
          <a:p>
            <a:pPr lvl="1"/>
            <a:r>
              <a:rPr lang="fr-FR" dirty="0"/>
              <a:t>La logique Excel, Word,  Powerpoint</a:t>
            </a:r>
          </a:p>
          <a:p>
            <a:pPr lvl="1"/>
            <a:endParaRPr lang="fr-FR" dirty="0"/>
          </a:p>
          <a:p>
            <a:pPr lvl="1"/>
            <a:r>
              <a:rPr lang="fr-FR" dirty="0"/>
              <a:t>Comment créer un document office </a:t>
            </a:r>
            <a:r>
              <a:rPr lang="fr-FR" dirty="0" err="1"/>
              <a:t>xml</a:t>
            </a:r>
            <a:endParaRPr lang="fr-FR" dirty="0"/>
          </a:p>
          <a:p>
            <a:pPr lvl="1"/>
            <a:endParaRPr lang="fr-FR" dirty="0"/>
          </a:p>
          <a:p>
            <a:pPr lvl="1"/>
            <a:r>
              <a:rPr lang="fr-FR" dirty="0"/>
              <a:t>Comment sont structurés les fichiers </a:t>
            </a:r>
            <a:r>
              <a:rPr lang="fr-FR" dirty="0" err="1"/>
              <a:t>pptx</a:t>
            </a:r>
            <a:r>
              <a:rPr lang="fr-FR" dirty="0"/>
              <a:t>, </a:t>
            </a:r>
            <a:r>
              <a:rPr lang="fr-FR" dirty="0" err="1"/>
              <a:t>docx</a:t>
            </a:r>
            <a:r>
              <a:rPr lang="fr-FR" dirty="0"/>
              <a:t>, </a:t>
            </a:r>
            <a:r>
              <a:rPr lang="fr-FR" dirty="0" err="1"/>
              <a:t>xlsx</a:t>
            </a:r>
            <a:endParaRPr lang="fr-FR" dirty="0"/>
          </a:p>
          <a:p>
            <a:pPr lvl="1"/>
            <a:endParaRPr lang="fr-FR" dirty="0"/>
          </a:p>
          <a:p>
            <a:pPr lvl="1"/>
            <a:r>
              <a:rPr lang="fr-FR" dirty="0"/>
              <a:t>Comment mettre en place du </a:t>
            </a:r>
            <a:r>
              <a:rPr lang="fr-FR" dirty="0" err="1"/>
              <a:t>xsl</a:t>
            </a:r>
            <a:r>
              <a:rPr lang="fr-FR" dirty="0"/>
              <a:t> pour </a:t>
            </a:r>
            <a:r>
              <a:rPr lang="fr-FR" dirty="0" err="1"/>
              <a:t>excel</a:t>
            </a:r>
            <a:r>
              <a:rPr lang="fr-FR" dirty="0"/>
              <a:t>, </a:t>
            </a:r>
            <a:r>
              <a:rPr lang="fr-FR" dirty="0" err="1"/>
              <a:t>word</a:t>
            </a:r>
            <a:r>
              <a:rPr lang="fr-FR" dirty="0"/>
              <a:t> et </a:t>
            </a:r>
            <a:r>
              <a:rPr lang="fr-FR" dirty="0" err="1"/>
              <a:t>powerpoint</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202</a:t>
            </a:fld>
            <a:endParaRPr lang="fr-F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buFont typeface="+mj-lt"/>
              <a:buAutoNum type="arabicPeriod" startAt="6"/>
            </a:pPr>
            <a:r>
              <a:rPr lang="fr-FR" dirty="0"/>
              <a:t>XSL-FO</a:t>
            </a:r>
          </a:p>
        </p:txBody>
      </p:sp>
      <p:sp>
        <p:nvSpPr>
          <p:cNvPr id="4" name="Espace réservé du texte 2"/>
          <p:cNvSpPr>
            <a:spLocks noGrp="1"/>
          </p:cNvSpPr>
          <p:nvPr>
            <p:ph type="body" idx="1"/>
          </p:nvPr>
        </p:nvSpPr>
        <p:spPr>
          <a:xfrm>
            <a:off x="722313" y="357167"/>
            <a:ext cx="7772400" cy="4049734"/>
          </a:xfrm>
        </p:spPr>
        <p:txBody>
          <a:bodyPr>
            <a:normAutofit/>
          </a:bodyPr>
          <a:lstStyle/>
          <a:p>
            <a:pPr marL="400050" indent="-400050">
              <a:buFont typeface="Wingdings" pitchFamily="2" charset="2"/>
              <a:buChar char="q"/>
            </a:pPr>
            <a:r>
              <a:rPr lang="fr-FR" dirty="0"/>
              <a:t>Définition 	 </a:t>
            </a:r>
            <a:endParaRPr lang="fr-FR" i="1" dirty="0"/>
          </a:p>
          <a:p>
            <a:pPr marL="400050" indent="-400050">
              <a:buFont typeface="Wingdings" pitchFamily="2" charset="2"/>
              <a:buChar char="q"/>
            </a:pPr>
            <a:r>
              <a:rPr lang="fr-FR" dirty="0"/>
              <a:t>Syntaxe	</a:t>
            </a:r>
            <a:r>
              <a:rPr lang="fr-FR" sz="1400" dirty="0"/>
              <a:t> </a:t>
            </a:r>
            <a:endParaRPr lang="fr-FR" i="1" dirty="0"/>
          </a:p>
          <a:p>
            <a:pPr marL="400050" indent="-400050">
              <a:buFont typeface="Wingdings" pitchFamily="2" charset="2"/>
              <a:buChar char="q"/>
            </a:pPr>
            <a:r>
              <a:rPr lang="fr-FR" dirty="0"/>
              <a:t>Régions	 </a:t>
            </a:r>
            <a:endParaRPr lang="fr-FR" i="1" dirty="0"/>
          </a:p>
          <a:p>
            <a:pPr marL="400050" indent="-400050">
              <a:buFont typeface="Wingdings" pitchFamily="2" charset="2"/>
              <a:buChar char="q"/>
            </a:pPr>
            <a:r>
              <a:rPr lang="fr-FR" dirty="0"/>
              <a:t>Structure	 </a:t>
            </a:r>
            <a:endParaRPr lang="fr-FR" sz="1700" i="1" dirty="0"/>
          </a:p>
          <a:p>
            <a:pPr marL="400050" indent="-400050">
              <a:buFont typeface="Wingdings" pitchFamily="2" charset="2"/>
              <a:buChar char="q"/>
            </a:pPr>
            <a:r>
              <a:rPr lang="fr-FR" dirty="0"/>
              <a:t>Format de page	 </a:t>
            </a:r>
          </a:p>
          <a:p>
            <a:pPr marL="400050" indent="-400050">
              <a:buFont typeface="Wingdings" pitchFamily="2" charset="2"/>
              <a:buChar char="q"/>
            </a:pPr>
            <a:r>
              <a:rPr lang="fr-FR" dirty="0" err="1"/>
              <a:t>Fo:page-sequence</a:t>
            </a:r>
            <a:r>
              <a:rPr lang="fr-FR" dirty="0"/>
              <a:t>         	 </a:t>
            </a:r>
          </a:p>
          <a:p>
            <a:pPr marL="400050" indent="-400050">
              <a:buFont typeface="Wingdings" pitchFamily="2" charset="2"/>
              <a:buChar char="q"/>
            </a:pPr>
            <a:r>
              <a:rPr lang="fr-FR" dirty="0" err="1"/>
              <a:t>Fo:inline</a:t>
            </a:r>
            <a:r>
              <a:rPr lang="fr-FR" dirty="0"/>
              <a:t> / </a:t>
            </a:r>
            <a:r>
              <a:rPr lang="fr-FR" dirty="0" err="1"/>
              <a:t>fo:block</a:t>
            </a:r>
            <a:r>
              <a:rPr lang="fr-FR" dirty="0"/>
              <a:t>         </a:t>
            </a:r>
          </a:p>
          <a:p>
            <a:pPr marL="400050" indent="-400050">
              <a:buFont typeface="Wingdings" pitchFamily="2" charset="2"/>
              <a:buChar char="q"/>
            </a:pPr>
            <a:r>
              <a:rPr lang="fr-FR" dirty="0"/>
              <a:t> Tableaux	                 </a:t>
            </a:r>
          </a:p>
          <a:p>
            <a:pPr marL="400050" indent="-400050">
              <a:buFont typeface="Wingdings" pitchFamily="2" charset="2"/>
              <a:buChar char="q"/>
            </a:pPr>
            <a:r>
              <a:rPr lang="fr-FR" dirty="0"/>
              <a:t>APACHE FOP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203</a:t>
            </a:fld>
            <a:endParaRPr lang="fr-FR"/>
          </a:p>
        </p:txBody>
      </p:sp>
      <p:sp>
        <p:nvSpPr>
          <p:cNvPr id="5" name="Espace réservé du texte 2"/>
          <p:cNvSpPr txBox="1">
            <a:spLocks/>
          </p:cNvSpPr>
          <p:nvPr/>
        </p:nvSpPr>
        <p:spPr>
          <a:xfrm>
            <a:off x="5724128" y="5013176"/>
            <a:ext cx="3024336" cy="1371600"/>
          </a:xfrm>
          <a:prstGeom prst="rect">
            <a:avLst/>
          </a:prstGeom>
        </p:spPr>
        <p:txBody>
          <a:bodyPr vert="horz" anchor="t">
            <a:normAutofit/>
          </a:bodyPr>
          <a:lstStyle/>
          <a:p>
            <a:pPr marL="400050" marR="0" lvl="0" indent="-40005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fr-FR" sz="1800" b="1"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p:cNvSpPr>
            <a:spLocks noGrp="1" noChangeArrowheads="1"/>
          </p:cNvSpPr>
          <p:nvPr>
            <p:ph type="title"/>
          </p:nvPr>
        </p:nvSpPr>
        <p:spPr/>
        <p:txBody>
          <a:bodyPr>
            <a:normAutofit fontScale="90000"/>
          </a:bodyPr>
          <a:lstStyle/>
          <a:p>
            <a:pPr eaLnBrk="1" hangingPunct="1"/>
            <a:r>
              <a:rPr lang="fr-FR" dirty="0"/>
              <a:t>Le langage XSL-Fo</a:t>
            </a:r>
            <a:br>
              <a:rPr lang="fr-FR" dirty="0"/>
            </a:br>
            <a:r>
              <a:rPr lang="fr-FR" dirty="0"/>
              <a:t> Définition</a:t>
            </a:r>
          </a:p>
        </p:txBody>
      </p:sp>
      <p:sp>
        <p:nvSpPr>
          <p:cNvPr id="157700" name="Rectangle 3"/>
          <p:cNvSpPr>
            <a:spLocks noGrp="1" noChangeArrowheads="1"/>
          </p:cNvSpPr>
          <p:nvPr>
            <p:ph idx="1"/>
          </p:nvPr>
        </p:nvSpPr>
        <p:spPr/>
        <p:txBody>
          <a:bodyPr>
            <a:normAutofit fontScale="70000" lnSpcReduction="20000"/>
          </a:bodyPr>
          <a:lstStyle/>
          <a:p>
            <a:r>
              <a:rPr lang="fr-FR" dirty="0"/>
              <a:t>Définition</a:t>
            </a:r>
          </a:p>
          <a:p>
            <a:pPr lvl="1"/>
            <a:r>
              <a:rPr lang="fr-FR" dirty="0"/>
              <a:t>XSL-FO = </a:t>
            </a:r>
            <a:r>
              <a:rPr lang="fr-FR" dirty="0" err="1"/>
              <a:t>eXtensible</a:t>
            </a:r>
            <a:r>
              <a:rPr lang="fr-FR" dirty="0"/>
              <a:t> </a:t>
            </a:r>
            <a:r>
              <a:rPr lang="fr-FR" dirty="0" err="1"/>
              <a:t>Stylesheet</a:t>
            </a:r>
            <a:r>
              <a:rPr lang="fr-FR" dirty="0"/>
              <a:t> </a:t>
            </a:r>
            <a:r>
              <a:rPr lang="fr-FR" dirty="0" err="1"/>
              <a:t>Language</a:t>
            </a:r>
            <a:r>
              <a:rPr lang="fr-FR" dirty="0"/>
              <a:t> - </a:t>
            </a:r>
            <a:r>
              <a:rPr lang="fr-FR" dirty="0" err="1"/>
              <a:t>Formatting</a:t>
            </a:r>
            <a:endParaRPr lang="fr-FR" dirty="0"/>
          </a:p>
          <a:p>
            <a:pPr lvl="1"/>
            <a:r>
              <a:rPr lang="fr-FR" dirty="0"/>
              <a:t>Langage de formatage des données (travaux de presse)</a:t>
            </a:r>
          </a:p>
          <a:p>
            <a:pPr lvl="1"/>
            <a:r>
              <a:rPr lang="fr-FR" dirty="0"/>
              <a:t>Recommandation du W3C</a:t>
            </a:r>
          </a:p>
          <a:p>
            <a:pPr lvl="1"/>
            <a:r>
              <a:rPr lang="fr-FR" dirty="0"/>
              <a:t>Pas de DTD ni de Schéma précisés d'où une confusion (cf. XSD XEP)</a:t>
            </a:r>
          </a:p>
          <a:p>
            <a:endParaRPr lang="fr-FR" dirty="0"/>
          </a:p>
          <a:p>
            <a:r>
              <a:rPr lang="fr-FR" dirty="0"/>
              <a:t>Fonctionnement</a:t>
            </a:r>
          </a:p>
          <a:p>
            <a:pPr lvl="1"/>
            <a:r>
              <a:rPr lang="fr-FR" dirty="0"/>
              <a:t>Un document XML (données) fusionne avec un document XSL-T via un processeur XSL-T qui génère un fichier XSL-FO qui passe par un processeur XSL-FO (ex: FOP) pour être traduit en document formaté (ex: PDF)</a:t>
            </a:r>
          </a:p>
          <a:p>
            <a:pPr lvl="1"/>
            <a:r>
              <a:rPr lang="fr-FR" dirty="0"/>
              <a:t>Le fonctionnement dépend donc fortement du processeur FO (ex: FOP)</a:t>
            </a:r>
          </a:p>
          <a:p>
            <a:pPr lvl="1"/>
            <a:endParaRPr lang="fr-FR" dirty="0"/>
          </a:p>
          <a:p>
            <a:pPr lvl="1"/>
            <a:endParaRPr lang="fr-FR" dirty="0"/>
          </a:p>
          <a:p>
            <a:pPr lvl="1"/>
            <a:endParaRPr lang="fr-FR" dirty="0"/>
          </a:p>
          <a:p>
            <a:pPr lvl="1">
              <a:buNone/>
            </a:pPr>
            <a:r>
              <a:rPr lang="fr-FR" dirty="0"/>
              <a:t> </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204</a:t>
            </a:fld>
            <a:endParaRPr lang="fr-FR"/>
          </a:p>
        </p:txBody>
      </p:sp>
      <p:pic>
        <p:nvPicPr>
          <p:cNvPr id="2050" name="Picture 2" descr="C:\Users\itis\Downloads\xsl.png"/>
          <p:cNvPicPr>
            <a:picLocks noChangeAspect="1" noChangeArrowheads="1"/>
          </p:cNvPicPr>
          <p:nvPr/>
        </p:nvPicPr>
        <p:blipFill>
          <a:blip r:embed="rId3" cstate="print"/>
          <a:srcRect/>
          <a:stretch>
            <a:fillRect/>
          </a:stretch>
        </p:blipFill>
        <p:spPr bwMode="auto">
          <a:xfrm>
            <a:off x="2123728" y="5157192"/>
            <a:ext cx="1224136" cy="1224137"/>
          </a:xfrm>
          <a:prstGeom prst="rect">
            <a:avLst/>
          </a:prstGeom>
          <a:noFill/>
        </p:spPr>
      </p:pic>
      <p:pic>
        <p:nvPicPr>
          <p:cNvPr id="2051" name="Picture 3" descr="C:\Users\itis\Downloads\xsl(1).png"/>
          <p:cNvPicPr>
            <a:picLocks noChangeAspect="1" noChangeArrowheads="1"/>
          </p:cNvPicPr>
          <p:nvPr/>
        </p:nvPicPr>
        <p:blipFill>
          <a:blip r:embed="rId4" cstate="print"/>
          <a:srcRect/>
          <a:stretch>
            <a:fillRect/>
          </a:stretch>
        </p:blipFill>
        <p:spPr bwMode="auto">
          <a:xfrm>
            <a:off x="755576" y="5085184"/>
            <a:ext cx="674910" cy="674910"/>
          </a:xfrm>
          <a:prstGeom prst="rect">
            <a:avLst/>
          </a:prstGeom>
          <a:noFill/>
        </p:spPr>
      </p:pic>
      <p:pic>
        <p:nvPicPr>
          <p:cNvPr id="2052" name="Picture 4" descr="C:\Users\itis\Downloads\xml.png"/>
          <p:cNvPicPr>
            <a:picLocks noChangeAspect="1" noChangeArrowheads="1"/>
          </p:cNvPicPr>
          <p:nvPr/>
        </p:nvPicPr>
        <p:blipFill>
          <a:blip r:embed="rId5" cstate="print"/>
          <a:srcRect/>
          <a:stretch>
            <a:fillRect/>
          </a:stretch>
        </p:blipFill>
        <p:spPr bwMode="auto">
          <a:xfrm>
            <a:off x="755576" y="5877272"/>
            <a:ext cx="674910" cy="674910"/>
          </a:xfrm>
          <a:prstGeom prst="rect">
            <a:avLst/>
          </a:prstGeom>
          <a:noFill/>
        </p:spPr>
      </p:pic>
      <p:cxnSp>
        <p:nvCxnSpPr>
          <p:cNvPr id="12" name="Connecteur droit avec flèche 11"/>
          <p:cNvCxnSpPr>
            <a:stCxn id="2051" idx="3"/>
            <a:endCxn id="2050"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stCxn id="2052" idx="3"/>
            <a:endCxn id="2050"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Picture 4" descr="C:\Users\itis\Downloads\xml.png"/>
          <p:cNvPicPr>
            <a:picLocks noChangeAspect="1" noChangeArrowheads="1"/>
          </p:cNvPicPr>
          <p:nvPr/>
        </p:nvPicPr>
        <p:blipFill>
          <a:blip r:embed="rId5" cstate="print"/>
          <a:srcRect/>
          <a:stretch>
            <a:fillRect/>
          </a:stretch>
        </p:blipFill>
        <p:spPr bwMode="auto">
          <a:xfrm>
            <a:off x="3851920" y="5445224"/>
            <a:ext cx="674910" cy="674910"/>
          </a:xfrm>
          <a:prstGeom prst="rect">
            <a:avLst/>
          </a:prstGeom>
          <a:noFill/>
        </p:spPr>
      </p:pic>
      <p:sp>
        <p:nvSpPr>
          <p:cNvPr id="2054" name="AutoShape 6" descr="http://mirrors.ibiblio.org/apache/xmlgraphics/fop/images/fop_logo.jpg"/>
          <p:cNvSpPr>
            <a:spLocks noChangeAspect="1" noChangeArrowheads="1"/>
          </p:cNvSpPr>
          <p:nvPr/>
        </p:nvSpPr>
        <p:spPr bwMode="auto">
          <a:xfrm>
            <a:off x="155575" y="-555625"/>
            <a:ext cx="2019300" cy="11620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6" name="Picture 8" descr="http://mirrors.ibiblio.org/apache/xmlgraphics/fop/images/fop_logo.jpg"/>
          <p:cNvPicPr>
            <a:picLocks noChangeAspect="1" noChangeArrowheads="1"/>
          </p:cNvPicPr>
          <p:nvPr/>
        </p:nvPicPr>
        <p:blipFill>
          <a:blip r:embed="rId6" cstate="print"/>
          <a:srcRect/>
          <a:stretch>
            <a:fillRect/>
          </a:stretch>
        </p:blipFill>
        <p:spPr bwMode="auto">
          <a:xfrm>
            <a:off x="5004048" y="5373216"/>
            <a:ext cx="1393657" cy="802010"/>
          </a:xfrm>
          <a:prstGeom prst="rect">
            <a:avLst/>
          </a:prstGeom>
          <a:noFill/>
        </p:spPr>
      </p:pic>
      <p:pic>
        <p:nvPicPr>
          <p:cNvPr id="2057" name="Picture 9" descr="C:\Users\itis\Downloads\filetype_pdf.png"/>
          <p:cNvPicPr>
            <a:picLocks noChangeAspect="1" noChangeArrowheads="1"/>
          </p:cNvPicPr>
          <p:nvPr/>
        </p:nvPicPr>
        <p:blipFill>
          <a:blip r:embed="rId7" cstate="print"/>
          <a:srcRect/>
          <a:stretch>
            <a:fillRect/>
          </a:stretch>
        </p:blipFill>
        <p:spPr bwMode="auto">
          <a:xfrm>
            <a:off x="7020272" y="5085184"/>
            <a:ext cx="616298" cy="616298"/>
          </a:xfrm>
          <a:prstGeom prst="rect">
            <a:avLst/>
          </a:prstGeom>
          <a:noFill/>
        </p:spPr>
      </p:pic>
      <p:pic>
        <p:nvPicPr>
          <p:cNvPr id="2058" name="Picture 10" descr="C:\Users\itis\Downloads\file_rtf.png"/>
          <p:cNvPicPr>
            <a:picLocks noChangeAspect="1" noChangeArrowheads="1"/>
          </p:cNvPicPr>
          <p:nvPr/>
        </p:nvPicPr>
        <p:blipFill>
          <a:blip r:embed="rId8" cstate="print"/>
          <a:srcRect/>
          <a:stretch>
            <a:fillRect/>
          </a:stretch>
        </p:blipFill>
        <p:spPr bwMode="auto">
          <a:xfrm>
            <a:off x="7164288" y="5805264"/>
            <a:ext cx="529208" cy="529208"/>
          </a:xfrm>
          <a:prstGeom prst="rect">
            <a:avLst/>
          </a:prstGeom>
          <a:noFill/>
        </p:spPr>
      </p:pic>
      <p:cxnSp>
        <p:nvCxnSpPr>
          <p:cNvPr id="22" name="Connecteur droit avec flèche 21"/>
          <p:cNvCxnSpPr>
            <a:stCxn id="2050" idx="3"/>
            <a:endCxn id="15" idx="1"/>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5" idx="3"/>
            <a:endCxn id="2056" idx="1"/>
          </p:cNvCxnSpPr>
          <p:nvPr/>
        </p:nvCxnSpPr>
        <p:spPr>
          <a:xfrm flipV="1">
            <a:off x="4526830" y="5774221"/>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2056" idx="3"/>
            <a:endCxn id="2057" idx="1"/>
          </p:cNvCxnSpPr>
          <p:nvPr/>
        </p:nvCxnSpPr>
        <p:spPr>
          <a:xfrm flipV="1">
            <a:off x="6397705" y="5393333"/>
            <a:ext cx="622567" cy="380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Connecteur droit avec flèche 35"/>
          <p:cNvCxnSpPr>
            <a:stCxn id="2056" idx="3"/>
            <a:endCxn id="2058" idx="1"/>
          </p:cNvCxnSpPr>
          <p:nvPr/>
        </p:nvCxnSpPr>
        <p:spPr>
          <a:xfrm>
            <a:off x="6397705" y="5774221"/>
            <a:ext cx="766583" cy="295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2123728" y="6237312"/>
            <a:ext cx="1306768" cy="369332"/>
          </a:xfrm>
          <a:prstGeom prst="rect">
            <a:avLst/>
          </a:prstGeom>
          <a:noFill/>
        </p:spPr>
        <p:txBody>
          <a:bodyPr wrap="none" rtlCol="0">
            <a:spAutoFit/>
          </a:bodyPr>
          <a:lstStyle/>
          <a:p>
            <a:r>
              <a:rPr lang="fr-FR" sz="1200" dirty="0"/>
              <a:t>Processeur </a:t>
            </a:r>
            <a:r>
              <a:rPr lang="fr-FR" dirty="0"/>
              <a:t>xsl</a:t>
            </a:r>
          </a:p>
        </p:txBody>
      </p:sp>
      <p:sp>
        <p:nvSpPr>
          <p:cNvPr id="45" name="ZoneTexte 44"/>
          <p:cNvSpPr txBox="1"/>
          <p:nvPr/>
        </p:nvSpPr>
        <p:spPr>
          <a:xfrm>
            <a:off x="3707904" y="6237312"/>
            <a:ext cx="958917" cy="276999"/>
          </a:xfrm>
          <a:prstGeom prst="rect">
            <a:avLst/>
          </a:prstGeom>
          <a:noFill/>
        </p:spPr>
        <p:txBody>
          <a:bodyPr wrap="none" rtlCol="0">
            <a:spAutoFit/>
          </a:bodyPr>
          <a:lstStyle/>
          <a:p>
            <a:r>
              <a:rPr lang="fr-FR" sz="1200" dirty="0"/>
              <a:t>Fichier FO</a:t>
            </a:r>
          </a:p>
        </p:txBody>
      </p:sp>
      <p:sp>
        <p:nvSpPr>
          <p:cNvPr id="46" name="ZoneTexte 45"/>
          <p:cNvSpPr txBox="1"/>
          <p:nvPr/>
        </p:nvSpPr>
        <p:spPr>
          <a:xfrm>
            <a:off x="7596336" y="5301208"/>
            <a:ext cx="510076" cy="276999"/>
          </a:xfrm>
          <a:prstGeom prst="rect">
            <a:avLst/>
          </a:prstGeom>
          <a:noFill/>
        </p:spPr>
        <p:txBody>
          <a:bodyPr wrap="none" rtlCol="0">
            <a:spAutoFit/>
          </a:bodyPr>
          <a:lstStyle/>
          <a:p>
            <a:r>
              <a:rPr lang="fr-FR" sz="1200" dirty="0"/>
              <a:t>PDF</a:t>
            </a:r>
          </a:p>
        </p:txBody>
      </p:sp>
      <p:sp>
        <p:nvSpPr>
          <p:cNvPr id="47" name="ZoneTexte 46"/>
          <p:cNvSpPr txBox="1"/>
          <p:nvPr/>
        </p:nvSpPr>
        <p:spPr>
          <a:xfrm>
            <a:off x="7668344" y="5949280"/>
            <a:ext cx="603050" cy="276999"/>
          </a:xfrm>
          <a:prstGeom prst="rect">
            <a:avLst/>
          </a:prstGeom>
          <a:noFill/>
        </p:spPr>
        <p:txBody>
          <a:bodyPr wrap="none" rtlCol="0">
            <a:spAutoFit/>
          </a:bodyPr>
          <a:lstStyle/>
          <a:p>
            <a:r>
              <a:rPr lang="fr-FR" sz="1200" dirty="0"/>
              <a:t>Rtf,…</a:t>
            </a:r>
          </a:p>
        </p:txBody>
      </p:sp>
      <mc:AlternateContent xmlns:mc="http://schemas.openxmlformats.org/markup-compatibility/2006">
        <mc:Choice xmlns:p14="http://schemas.microsoft.com/office/powerpoint/2010/main" Requires="p14">
          <p:contentPart p14:bwMode="auto" r:id="rId9">
            <p14:nvContentPartPr>
              <p14:cNvPr id="4" name="Encre 3">
                <a:extLst>
                  <a:ext uri="{FF2B5EF4-FFF2-40B4-BE49-F238E27FC236}">
                    <a16:creationId xmlns:a16="http://schemas.microsoft.com/office/drawing/2014/main" id="{19465140-B85E-B446-015C-F8085E891863}"/>
                  </a:ext>
                </a:extLst>
              </p14:cNvPr>
              <p14:cNvContentPartPr/>
              <p14:nvPr/>
            </p14:nvContentPartPr>
            <p14:xfrm>
              <a:off x="401722" y="4725891"/>
              <a:ext cx="1371600" cy="1802160"/>
            </p14:xfrm>
          </p:contentPart>
        </mc:Choice>
        <mc:Fallback>
          <p:pic>
            <p:nvPicPr>
              <p:cNvPr id="4" name="Encre 3">
                <a:extLst>
                  <a:ext uri="{FF2B5EF4-FFF2-40B4-BE49-F238E27FC236}">
                    <a16:creationId xmlns:a16="http://schemas.microsoft.com/office/drawing/2014/main" id="{19465140-B85E-B446-015C-F8085E891863}"/>
                  </a:ext>
                </a:extLst>
              </p:cNvPr>
              <p:cNvPicPr/>
              <p:nvPr/>
            </p:nvPicPr>
            <p:blipFill>
              <a:blip r:embed="rId10"/>
              <a:stretch>
                <a:fillRect/>
              </a:stretch>
            </p:blipFill>
            <p:spPr>
              <a:xfrm>
                <a:off x="347722" y="4617891"/>
                <a:ext cx="1479240" cy="2017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Encre 4">
                <a:extLst>
                  <a:ext uri="{FF2B5EF4-FFF2-40B4-BE49-F238E27FC236}">
                    <a16:creationId xmlns:a16="http://schemas.microsoft.com/office/drawing/2014/main" id="{A1474B2A-7C40-108C-D7FA-39193A84E122}"/>
                  </a:ext>
                </a:extLst>
              </p14:cNvPr>
              <p14:cNvContentPartPr/>
              <p14:nvPr/>
            </p14:nvContentPartPr>
            <p14:xfrm>
              <a:off x="1510882" y="4145931"/>
              <a:ext cx="5699160" cy="726480"/>
            </p14:xfrm>
          </p:contentPart>
        </mc:Choice>
        <mc:Fallback>
          <p:pic>
            <p:nvPicPr>
              <p:cNvPr id="5" name="Encre 4">
                <a:extLst>
                  <a:ext uri="{FF2B5EF4-FFF2-40B4-BE49-F238E27FC236}">
                    <a16:creationId xmlns:a16="http://schemas.microsoft.com/office/drawing/2014/main" id="{A1474B2A-7C40-108C-D7FA-39193A84E122}"/>
                  </a:ext>
                </a:extLst>
              </p:cNvPr>
              <p:cNvPicPr/>
              <p:nvPr/>
            </p:nvPicPr>
            <p:blipFill>
              <a:blip r:embed="rId12"/>
              <a:stretch>
                <a:fillRect/>
              </a:stretch>
            </p:blipFill>
            <p:spPr>
              <a:xfrm>
                <a:off x="1457242" y="4038291"/>
                <a:ext cx="5806800" cy="942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Encre 5">
                <a:extLst>
                  <a:ext uri="{FF2B5EF4-FFF2-40B4-BE49-F238E27FC236}">
                    <a16:creationId xmlns:a16="http://schemas.microsoft.com/office/drawing/2014/main" id="{543B0235-716B-1FE5-821C-1B2DBA154465}"/>
                  </a:ext>
                </a:extLst>
              </p14:cNvPr>
              <p14:cNvContentPartPr/>
              <p14:nvPr/>
            </p14:nvContentPartPr>
            <p14:xfrm>
              <a:off x="1981402" y="5090931"/>
              <a:ext cx="4845240" cy="1847880"/>
            </p14:xfrm>
          </p:contentPart>
        </mc:Choice>
        <mc:Fallback>
          <p:pic>
            <p:nvPicPr>
              <p:cNvPr id="6" name="Encre 5">
                <a:extLst>
                  <a:ext uri="{FF2B5EF4-FFF2-40B4-BE49-F238E27FC236}">
                    <a16:creationId xmlns:a16="http://schemas.microsoft.com/office/drawing/2014/main" id="{543B0235-716B-1FE5-821C-1B2DBA154465}"/>
                  </a:ext>
                </a:extLst>
              </p:cNvPr>
              <p:cNvPicPr/>
              <p:nvPr/>
            </p:nvPicPr>
            <p:blipFill>
              <a:blip r:embed="rId14"/>
              <a:stretch>
                <a:fillRect/>
              </a:stretch>
            </p:blipFill>
            <p:spPr>
              <a:xfrm>
                <a:off x="1927402" y="4982931"/>
                <a:ext cx="4952880" cy="2063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Encre 7">
                <a:extLst>
                  <a:ext uri="{FF2B5EF4-FFF2-40B4-BE49-F238E27FC236}">
                    <a16:creationId xmlns:a16="http://schemas.microsoft.com/office/drawing/2014/main" id="{EEF9D6FD-D2F9-F9B2-E554-D30A474E3FF5}"/>
                  </a:ext>
                </a:extLst>
              </p14:cNvPr>
              <p14:cNvContentPartPr/>
              <p14:nvPr/>
            </p14:nvContentPartPr>
            <p14:xfrm>
              <a:off x="3873922" y="3191571"/>
              <a:ext cx="265320" cy="2121840"/>
            </p14:xfrm>
          </p:contentPart>
        </mc:Choice>
        <mc:Fallback>
          <p:pic>
            <p:nvPicPr>
              <p:cNvPr id="8" name="Encre 7">
                <a:extLst>
                  <a:ext uri="{FF2B5EF4-FFF2-40B4-BE49-F238E27FC236}">
                    <a16:creationId xmlns:a16="http://schemas.microsoft.com/office/drawing/2014/main" id="{EEF9D6FD-D2F9-F9B2-E554-D30A474E3FF5}"/>
                  </a:ext>
                </a:extLst>
              </p:cNvPr>
              <p:cNvPicPr/>
              <p:nvPr/>
            </p:nvPicPr>
            <p:blipFill>
              <a:blip r:embed="rId16"/>
              <a:stretch>
                <a:fillRect/>
              </a:stretch>
            </p:blipFill>
            <p:spPr>
              <a:xfrm>
                <a:off x="3819922" y="3083571"/>
                <a:ext cx="372960" cy="2337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Encre 8">
                <a:extLst>
                  <a:ext uri="{FF2B5EF4-FFF2-40B4-BE49-F238E27FC236}">
                    <a16:creationId xmlns:a16="http://schemas.microsoft.com/office/drawing/2014/main" id="{B8F4B9D3-6052-49D4-D486-E3C381B306BD}"/>
                  </a:ext>
                </a:extLst>
              </p14:cNvPr>
              <p14:cNvContentPartPr/>
              <p14:nvPr/>
            </p14:nvContentPartPr>
            <p14:xfrm>
              <a:off x="3584482" y="3108051"/>
              <a:ext cx="825120" cy="403920"/>
            </p14:xfrm>
          </p:contentPart>
        </mc:Choice>
        <mc:Fallback>
          <p:pic>
            <p:nvPicPr>
              <p:cNvPr id="9" name="Encre 8">
                <a:extLst>
                  <a:ext uri="{FF2B5EF4-FFF2-40B4-BE49-F238E27FC236}">
                    <a16:creationId xmlns:a16="http://schemas.microsoft.com/office/drawing/2014/main" id="{B8F4B9D3-6052-49D4-D486-E3C381B306BD}"/>
                  </a:ext>
                </a:extLst>
              </p:cNvPr>
              <p:cNvPicPr/>
              <p:nvPr/>
            </p:nvPicPr>
            <p:blipFill>
              <a:blip r:embed="rId18"/>
              <a:stretch>
                <a:fillRect/>
              </a:stretch>
            </p:blipFill>
            <p:spPr>
              <a:xfrm>
                <a:off x="3530842" y="3000051"/>
                <a:ext cx="932760" cy="619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Encre 9">
                <a:extLst>
                  <a:ext uri="{FF2B5EF4-FFF2-40B4-BE49-F238E27FC236}">
                    <a16:creationId xmlns:a16="http://schemas.microsoft.com/office/drawing/2014/main" id="{D13A78D8-2C87-F44A-61F6-5DD18B67500F}"/>
                  </a:ext>
                </a:extLst>
              </p14:cNvPr>
              <p14:cNvContentPartPr/>
              <p14:nvPr/>
            </p14:nvContentPartPr>
            <p14:xfrm>
              <a:off x="5938162" y="3291291"/>
              <a:ext cx="360" cy="360"/>
            </p14:xfrm>
          </p:contentPart>
        </mc:Choice>
        <mc:Fallback>
          <p:pic>
            <p:nvPicPr>
              <p:cNvPr id="10" name="Encre 9">
                <a:extLst>
                  <a:ext uri="{FF2B5EF4-FFF2-40B4-BE49-F238E27FC236}">
                    <a16:creationId xmlns:a16="http://schemas.microsoft.com/office/drawing/2014/main" id="{D13A78D8-2C87-F44A-61F6-5DD18B67500F}"/>
                  </a:ext>
                </a:extLst>
              </p:cNvPr>
              <p:cNvPicPr/>
              <p:nvPr/>
            </p:nvPicPr>
            <p:blipFill>
              <a:blip r:embed="rId20"/>
              <a:stretch>
                <a:fillRect/>
              </a:stretch>
            </p:blipFill>
            <p:spPr>
              <a:xfrm>
                <a:off x="5884522" y="3183651"/>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Encre 10">
                <a:extLst>
                  <a:ext uri="{FF2B5EF4-FFF2-40B4-BE49-F238E27FC236}">
                    <a16:creationId xmlns:a16="http://schemas.microsoft.com/office/drawing/2014/main" id="{396717C7-D813-0FF9-3F06-C76C21834780}"/>
                  </a:ext>
                </a:extLst>
              </p14:cNvPr>
              <p14:cNvContentPartPr/>
              <p14:nvPr/>
            </p14:nvContentPartPr>
            <p14:xfrm>
              <a:off x="5938162" y="3291291"/>
              <a:ext cx="360" cy="360"/>
            </p14:xfrm>
          </p:contentPart>
        </mc:Choice>
        <mc:Fallback>
          <p:pic>
            <p:nvPicPr>
              <p:cNvPr id="11" name="Encre 10">
                <a:extLst>
                  <a:ext uri="{FF2B5EF4-FFF2-40B4-BE49-F238E27FC236}">
                    <a16:creationId xmlns:a16="http://schemas.microsoft.com/office/drawing/2014/main" id="{396717C7-D813-0FF9-3F06-C76C21834780}"/>
                  </a:ext>
                </a:extLst>
              </p:cNvPr>
              <p:cNvPicPr/>
              <p:nvPr/>
            </p:nvPicPr>
            <p:blipFill>
              <a:blip r:embed="rId22"/>
              <a:stretch>
                <a:fillRect/>
              </a:stretch>
            </p:blipFill>
            <p:spPr>
              <a:xfrm>
                <a:off x="5884522" y="3183651"/>
                <a:ext cx="108000" cy="216000"/>
              </a:xfrm>
              <a:prstGeom prst="rect">
                <a:avLst/>
              </a:prstGeom>
            </p:spPr>
          </p:pic>
        </mc:Fallback>
      </mc:AlternateContent>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p:cNvSpPr>
            <a:spLocks noGrp="1" noChangeArrowheads="1"/>
          </p:cNvSpPr>
          <p:nvPr>
            <p:ph type="title"/>
          </p:nvPr>
        </p:nvSpPr>
        <p:spPr/>
        <p:txBody>
          <a:bodyPr>
            <a:normAutofit/>
          </a:bodyPr>
          <a:lstStyle/>
          <a:p>
            <a:pPr eaLnBrk="1" hangingPunct="1"/>
            <a:r>
              <a:rPr lang="fr-FR" dirty="0"/>
              <a:t>Syntaxe </a:t>
            </a:r>
            <a:r>
              <a:rPr lang="fr-FR" dirty="0" err="1"/>
              <a:t>fo</a:t>
            </a:r>
            <a:endParaRPr lang="fr-FR" dirty="0"/>
          </a:p>
        </p:txBody>
      </p:sp>
      <p:sp>
        <p:nvSpPr>
          <p:cNvPr id="159748" name="Rectangle 3"/>
          <p:cNvSpPr>
            <a:spLocks noGrp="1" noChangeArrowheads="1"/>
          </p:cNvSpPr>
          <p:nvPr>
            <p:ph idx="1"/>
          </p:nvPr>
        </p:nvSpPr>
        <p:spPr/>
        <p:txBody>
          <a:bodyPr>
            <a:normAutofit fontScale="62500" lnSpcReduction="20000"/>
          </a:bodyPr>
          <a:lstStyle/>
          <a:p>
            <a:r>
              <a:rPr lang="fr-FR" dirty="0"/>
              <a:t>Syntaxe</a:t>
            </a:r>
          </a:p>
          <a:p>
            <a:pPr lvl="1"/>
            <a:r>
              <a:rPr lang="fr-FR" dirty="0"/>
              <a:t>Précisez </a:t>
            </a:r>
            <a:r>
              <a:rPr lang="fr-FR" dirty="0">
                <a:solidFill>
                  <a:srgbClr val="00B050"/>
                </a:solidFill>
              </a:rPr>
              <a:t>&lt;?</a:t>
            </a:r>
            <a:r>
              <a:rPr lang="fr-FR" dirty="0" err="1">
                <a:solidFill>
                  <a:srgbClr val="00B050"/>
                </a:solidFill>
              </a:rPr>
              <a:t>xml</a:t>
            </a:r>
            <a:r>
              <a:rPr lang="fr-FR" dirty="0">
                <a:solidFill>
                  <a:srgbClr val="00B050"/>
                </a:solidFill>
              </a:rPr>
              <a:t> </a:t>
            </a:r>
            <a:r>
              <a:rPr lang="fr-FR" dirty="0" err="1">
                <a:solidFill>
                  <a:srgbClr val="00B050"/>
                </a:solidFill>
              </a:rPr>
              <a:t>encoding</a:t>
            </a:r>
            <a:r>
              <a:rPr lang="fr-FR" dirty="0">
                <a:solidFill>
                  <a:srgbClr val="00B050"/>
                </a:solidFill>
              </a:rPr>
              <a:t>="iso-8859-1"… ?&gt;</a:t>
            </a:r>
            <a:r>
              <a:rPr lang="fr-FR" dirty="0"/>
              <a:t> (problèmes d'accents)</a:t>
            </a:r>
          </a:p>
          <a:p>
            <a:pPr lvl="1"/>
            <a:endParaRPr lang="fr-FR" dirty="0"/>
          </a:p>
          <a:p>
            <a:pPr lvl="1"/>
            <a:r>
              <a:rPr lang="fr-FR" dirty="0"/>
              <a:t>L'extension des fichiers XSL-FO est ".</a:t>
            </a:r>
            <a:r>
              <a:rPr lang="fr-FR" dirty="0" err="1"/>
              <a:t>fo</a:t>
            </a:r>
            <a:r>
              <a:rPr lang="fr-FR" dirty="0"/>
              <a:t>"</a:t>
            </a:r>
          </a:p>
          <a:p>
            <a:pPr lvl="1"/>
            <a:endParaRPr lang="fr-FR" dirty="0"/>
          </a:p>
          <a:p>
            <a:pPr lvl="1"/>
            <a:r>
              <a:rPr lang="fr-FR" dirty="0"/>
              <a:t>Le namespace est : </a:t>
            </a:r>
            <a:r>
              <a:rPr lang="fr-FR" dirty="0" err="1">
                <a:solidFill>
                  <a:srgbClr val="C00000"/>
                </a:solidFill>
              </a:rPr>
              <a:t>xmlns:fo</a:t>
            </a:r>
            <a:r>
              <a:rPr lang="fr-FR" dirty="0">
                <a:solidFill>
                  <a:srgbClr val="C00000"/>
                </a:solidFill>
              </a:rPr>
              <a:t>="http://www.w3.org/1999/XSL/Format"</a:t>
            </a:r>
          </a:p>
          <a:p>
            <a:pPr lvl="1"/>
            <a:endParaRPr lang="fr-FR" dirty="0"/>
          </a:p>
          <a:p>
            <a:pPr lvl="1"/>
            <a:r>
              <a:rPr lang="fr-FR" dirty="0"/>
              <a:t>La racine XSL-FO est </a:t>
            </a:r>
            <a:r>
              <a:rPr lang="fr-FR" b="1" i="1" dirty="0">
                <a:solidFill>
                  <a:srgbClr val="C00000"/>
                </a:solidFill>
              </a:rPr>
              <a:t>&lt;</a:t>
            </a:r>
            <a:r>
              <a:rPr lang="fr-FR" b="1" i="1" dirty="0" err="1">
                <a:solidFill>
                  <a:srgbClr val="C00000"/>
                </a:solidFill>
              </a:rPr>
              <a:t>fo:root</a:t>
            </a:r>
            <a:r>
              <a:rPr lang="fr-FR" b="1" i="1" dirty="0">
                <a:solidFill>
                  <a:srgbClr val="C00000"/>
                </a:solidFill>
              </a:rPr>
              <a:t>&gt;</a:t>
            </a:r>
          </a:p>
          <a:p>
            <a:pPr lvl="1"/>
            <a:endParaRPr lang="fr-FR" dirty="0"/>
          </a:p>
          <a:p>
            <a:pPr lvl="1"/>
            <a:r>
              <a:rPr lang="fr-FR" dirty="0"/>
              <a:t>On utilise des </a:t>
            </a:r>
            <a:r>
              <a:rPr lang="fr-FR" b="1" i="1" dirty="0">
                <a:solidFill>
                  <a:srgbClr val="C00000"/>
                </a:solidFill>
              </a:rPr>
              <a:t>flux &lt;flow&gt; </a:t>
            </a:r>
            <a:r>
              <a:rPr lang="fr-FR" dirty="0"/>
              <a:t>pour envoyer des données, comprenant :</a:t>
            </a:r>
          </a:p>
          <a:p>
            <a:pPr lvl="2"/>
            <a:r>
              <a:rPr lang="fr-FR" dirty="0"/>
              <a:t>Des éléments &lt;block&gt; équivalent de &lt;div&gt; (éléments block en CSS : p, div…)</a:t>
            </a:r>
          </a:p>
          <a:p>
            <a:pPr lvl="2"/>
            <a:r>
              <a:rPr lang="fr-FR" dirty="0"/>
              <a:t>Des éléments &lt;</a:t>
            </a:r>
            <a:r>
              <a:rPr lang="fr-FR" dirty="0" err="1"/>
              <a:t>inline</a:t>
            </a:r>
            <a:r>
              <a:rPr lang="fr-FR" dirty="0"/>
              <a:t>&gt; équivalent des lignes simples (élément </a:t>
            </a:r>
            <a:r>
              <a:rPr lang="fr-FR" dirty="0" err="1"/>
              <a:t>inline</a:t>
            </a:r>
            <a:r>
              <a:rPr lang="fr-FR" dirty="0"/>
              <a:t> en CSS)</a:t>
            </a:r>
          </a:p>
          <a:p>
            <a:pPr lvl="2"/>
            <a:r>
              <a:rPr lang="fr-FR" dirty="0"/>
              <a:t>Attention à l'attribut flow-</a:t>
            </a:r>
            <a:r>
              <a:rPr lang="fr-FR" dirty="0" err="1"/>
              <a:t>name</a:t>
            </a:r>
            <a:r>
              <a:rPr lang="fr-FR" dirty="0"/>
              <a:t> qui prend la valeur "</a:t>
            </a:r>
            <a:r>
              <a:rPr lang="fr-FR" dirty="0" err="1"/>
              <a:t>xsl</a:t>
            </a:r>
            <a:r>
              <a:rPr lang="fr-FR" dirty="0"/>
              <a:t>-[</a:t>
            </a:r>
            <a:r>
              <a:rPr lang="fr-FR" dirty="0" err="1"/>
              <a:t>nom_de_region</a:t>
            </a:r>
            <a:r>
              <a:rPr lang="fr-FR" dirty="0"/>
              <a:t>]"</a:t>
            </a:r>
            <a:br>
              <a:rPr lang="fr-FR" dirty="0"/>
            </a:br>
            <a:r>
              <a:rPr lang="fr-FR" dirty="0"/>
              <a:t>ex: </a:t>
            </a:r>
            <a:r>
              <a:rPr lang="fr-FR" dirty="0" err="1"/>
              <a:t>xsl</a:t>
            </a:r>
            <a:r>
              <a:rPr lang="fr-FR" dirty="0"/>
              <a:t>-</a:t>
            </a:r>
            <a:r>
              <a:rPr lang="fr-FR" dirty="0" err="1"/>
              <a:t>region</a:t>
            </a:r>
            <a:r>
              <a:rPr lang="fr-FR" dirty="0"/>
              <a:t>-body au lieu de simplement </a:t>
            </a:r>
            <a:r>
              <a:rPr lang="fr-FR" dirty="0" err="1"/>
              <a:t>region</a:t>
            </a:r>
            <a:r>
              <a:rPr lang="fr-FR" dirty="0"/>
              <a:t>-body</a:t>
            </a:r>
          </a:p>
          <a:p>
            <a:pPr lvl="1"/>
            <a:endParaRPr lang="fr-FR" dirty="0"/>
          </a:p>
          <a:p>
            <a:pPr lvl="1"/>
            <a:r>
              <a:rPr lang="fr-FR" dirty="0"/>
              <a:t>On peut utiliser des </a:t>
            </a:r>
            <a:r>
              <a:rPr lang="fr-FR" b="1" i="1" dirty="0">
                <a:solidFill>
                  <a:srgbClr val="C00000"/>
                </a:solidFill>
              </a:rPr>
              <a:t>&lt;listes&gt;, &lt;table&gt; </a:t>
            </a:r>
            <a:r>
              <a:rPr lang="fr-FR" dirty="0"/>
              <a:t>ou </a:t>
            </a:r>
            <a:r>
              <a:rPr lang="fr-FR" b="1" i="1" dirty="0">
                <a:solidFill>
                  <a:srgbClr val="C00000"/>
                </a:solidFill>
              </a:rPr>
              <a:t>&lt;</a:t>
            </a:r>
            <a:r>
              <a:rPr lang="fr-FR" b="1" i="1" dirty="0" err="1">
                <a:solidFill>
                  <a:srgbClr val="C00000"/>
                </a:solidFill>
              </a:rPr>
              <a:t>caption</a:t>
            </a:r>
            <a:r>
              <a:rPr lang="fr-FR" b="1" i="1" dirty="0">
                <a:solidFill>
                  <a:srgbClr val="C00000"/>
                </a:solidFill>
              </a:rPr>
              <a:t>&gt; </a:t>
            </a:r>
            <a:r>
              <a:rPr lang="fr-FR" dirty="0"/>
              <a:t>et/ou </a:t>
            </a:r>
            <a:r>
              <a:rPr lang="fr-FR" b="1" i="1" dirty="0">
                <a:solidFill>
                  <a:srgbClr val="C00000"/>
                </a:solidFill>
              </a:rPr>
              <a:t>&lt;table-and-</a:t>
            </a:r>
            <a:r>
              <a:rPr lang="fr-FR" b="1" i="1" dirty="0" err="1">
                <a:solidFill>
                  <a:srgbClr val="C00000"/>
                </a:solidFill>
              </a:rPr>
              <a:t>caption</a:t>
            </a:r>
            <a:r>
              <a:rPr lang="fr-FR" b="1" i="1" dirty="0">
                <a:solidFill>
                  <a:srgbClr val="C00000"/>
                </a:solidFill>
              </a:rPr>
              <a:t>&gt;, &lt;table-</a:t>
            </a:r>
            <a:r>
              <a:rPr lang="fr-FR" b="1" i="1" dirty="0" err="1">
                <a:solidFill>
                  <a:srgbClr val="C00000"/>
                </a:solidFill>
              </a:rPr>
              <a:t>cell</a:t>
            </a:r>
            <a:r>
              <a:rPr lang="fr-FR" b="1" i="1" dirty="0">
                <a:solidFill>
                  <a:srgbClr val="C00000"/>
                </a:solidFill>
              </a:rPr>
              <a:t>&gt;, &lt;table-</a:t>
            </a:r>
            <a:r>
              <a:rPr lang="fr-FR" b="1" i="1" dirty="0" err="1">
                <a:solidFill>
                  <a:srgbClr val="C00000"/>
                </a:solidFill>
              </a:rPr>
              <a:t>row</a:t>
            </a:r>
            <a:r>
              <a:rPr lang="fr-FR" b="1" i="1" dirty="0">
                <a:solidFill>
                  <a:srgbClr val="C00000"/>
                </a:solidFill>
              </a:rPr>
              <a:t>&gt;, &lt;table-</a:t>
            </a:r>
            <a:r>
              <a:rPr lang="fr-FR" b="1" i="1" dirty="0" err="1">
                <a:solidFill>
                  <a:srgbClr val="C00000"/>
                </a:solidFill>
              </a:rPr>
              <a:t>column</a:t>
            </a:r>
            <a:r>
              <a:rPr lang="fr-FR" b="1" i="1" dirty="0">
                <a:solidFill>
                  <a:srgbClr val="C00000"/>
                </a:solidFill>
              </a:rPr>
              <a:t>&gt;, &lt;table-header&gt;, &lt;table-body&gt;</a:t>
            </a:r>
            <a:r>
              <a:rPr lang="fr-FR" dirty="0"/>
              <a:t>…</a:t>
            </a:r>
          </a:p>
          <a:p>
            <a:pPr lvl="1"/>
            <a:r>
              <a:rPr lang="fr-FR" dirty="0"/>
              <a:t>Pour générer du XSL-FO a partir du XSL-T on utilise simplement leurs </a:t>
            </a:r>
            <a:r>
              <a:rPr lang="fr-FR" dirty="0" err="1"/>
              <a:t>namespaces</a:t>
            </a:r>
            <a:r>
              <a:rPr lang="fr-FR" dirty="0"/>
              <a:t> respectifs et on génère le XSL-FO à partir du XSL-T et du XML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205</a:t>
            </a:fld>
            <a:endParaRPr lang="fr-F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a:bodyPr>
          <a:lstStyle/>
          <a:p>
            <a:pPr eaLnBrk="1" hangingPunct="1"/>
            <a:r>
              <a:rPr lang="fr-FR" dirty="0"/>
              <a:t>Régions </a:t>
            </a:r>
            <a:r>
              <a:rPr lang="fr-FR" dirty="0" err="1"/>
              <a:t>fo</a:t>
            </a:r>
            <a:endParaRPr lang="fr-FR" dirty="0"/>
          </a:p>
        </p:txBody>
      </p:sp>
      <p:sp>
        <p:nvSpPr>
          <p:cNvPr id="158724" name="Rectangle 3"/>
          <p:cNvSpPr>
            <a:spLocks noGrp="1" noChangeArrowheads="1"/>
          </p:cNvSpPr>
          <p:nvPr>
            <p:ph idx="1"/>
          </p:nvPr>
        </p:nvSpPr>
        <p:spPr/>
        <p:txBody>
          <a:bodyPr>
            <a:normAutofit/>
          </a:bodyPr>
          <a:lstStyle/>
          <a:p>
            <a:r>
              <a:rPr lang="fr-FR" dirty="0"/>
              <a:t>Régions</a:t>
            </a:r>
          </a:p>
          <a:p>
            <a:pPr lvl="1"/>
            <a:r>
              <a:rPr lang="fr-FR" sz="1400" dirty="0"/>
              <a:t>Notons qu'un document XSL-FO contient en général plusieurs modèles de page (ex: page de garde, sommaire, page simple, annexe…)</a:t>
            </a:r>
          </a:p>
          <a:p>
            <a:pPr lvl="1"/>
            <a:r>
              <a:rPr lang="fr-FR" sz="1400" dirty="0"/>
              <a:t>Chaque page créée est découpée en régions</a:t>
            </a:r>
          </a:p>
          <a:p>
            <a:pPr lvl="1"/>
            <a:endParaRPr lang="fr-FR" sz="1400" dirty="0"/>
          </a:p>
          <a:p>
            <a:pPr lvl="1"/>
            <a:r>
              <a:rPr lang="fr-FR" sz="1400" b="1" dirty="0"/>
              <a:t>Body</a:t>
            </a:r>
            <a:r>
              <a:rPr lang="fr-FR" sz="1400" dirty="0"/>
              <a:t> : corps de la page</a:t>
            </a:r>
          </a:p>
          <a:p>
            <a:pPr lvl="1"/>
            <a:r>
              <a:rPr lang="fr-FR" sz="1400" b="1" dirty="0" err="1"/>
              <a:t>Before</a:t>
            </a:r>
            <a:r>
              <a:rPr lang="fr-FR" sz="1400" b="1" dirty="0"/>
              <a:t> </a:t>
            </a:r>
            <a:r>
              <a:rPr lang="fr-FR" sz="1400" dirty="0"/>
              <a:t>: l'en-tête de page</a:t>
            </a:r>
          </a:p>
          <a:p>
            <a:pPr lvl="1"/>
            <a:r>
              <a:rPr lang="fr-FR" sz="1400" b="1" dirty="0" err="1"/>
              <a:t>After</a:t>
            </a:r>
            <a:r>
              <a:rPr lang="fr-FR" sz="1400" b="1" dirty="0"/>
              <a:t> </a:t>
            </a:r>
            <a:r>
              <a:rPr lang="fr-FR" sz="1400" dirty="0"/>
              <a:t>: le pied de page</a:t>
            </a:r>
          </a:p>
          <a:p>
            <a:pPr lvl="1"/>
            <a:r>
              <a:rPr lang="fr-FR" sz="1400" b="1" dirty="0"/>
              <a:t>Start </a:t>
            </a:r>
            <a:r>
              <a:rPr lang="fr-FR" sz="1400" dirty="0"/>
              <a:t>: bordure de gauche (ou de droite en </a:t>
            </a:r>
            <a:r>
              <a:rPr lang="fr-FR" sz="1400" dirty="0" err="1"/>
              <a:t>bidimode</a:t>
            </a:r>
            <a:r>
              <a:rPr lang="fr-FR" sz="1400" dirty="0"/>
              <a:t>)</a:t>
            </a:r>
          </a:p>
          <a:p>
            <a:pPr lvl="1"/>
            <a:r>
              <a:rPr lang="fr-FR" sz="1400" b="1" dirty="0"/>
              <a:t>End</a:t>
            </a:r>
            <a:r>
              <a:rPr lang="fr-FR" sz="1400" dirty="0"/>
              <a:t> : bordure de droite</a:t>
            </a:r>
          </a:p>
          <a:p>
            <a:pPr lvl="1"/>
            <a:endParaRPr lang="fr-FR" sz="1400" dirty="0"/>
          </a:p>
          <a:p>
            <a:pPr lvl="1"/>
            <a:r>
              <a:rPr lang="fr-FR" sz="1400" dirty="0"/>
              <a:t>Pour chacune de ces régions, on peut définir des marges, des bordures, un fond et un contenu</a:t>
            </a:r>
          </a:p>
          <a:p>
            <a:pPr lvl="1"/>
            <a:r>
              <a:rPr lang="fr-FR" sz="1400" dirty="0"/>
              <a:t>Mais rappelons-nous que tous ces éléments, sont fortement dépendants du processeur.</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206</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1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p:cNvSpPr>
            <a:spLocks noGrp="1" noChangeArrowheads="1"/>
          </p:cNvSpPr>
          <p:nvPr>
            <p:ph type="title"/>
          </p:nvPr>
        </p:nvSpPr>
        <p:spPr/>
        <p:txBody>
          <a:bodyPr>
            <a:normAutofit fontScale="90000"/>
          </a:bodyPr>
          <a:lstStyle/>
          <a:p>
            <a:pPr eaLnBrk="1" hangingPunct="1"/>
            <a:r>
              <a:rPr lang="fr-FR" dirty="0"/>
              <a:t>Régions </a:t>
            </a:r>
            <a:r>
              <a:rPr lang="fr-FR" dirty="0" err="1"/>
              <a:t>fo</a:t>
            </a:r>
            <a:br>
              <a:rPr lang="fr-FR" dirty="0"/>
            </a:br>
            <a:r>
              <a:rPr lang="fr-FR" dirty="0"/>
              <a:t>Trucs &amp; astuces</a:t>
            </a:r>
          </a:p>
        </p:txBody>
      </p:sp>
      <p:sp>
        <p:nvSpPr>
          <p:cNvPr id="158724" name="Rectangle 3"/>
          <p:cNvSpPr>
            <a:spLocks noGrp="1" noChangeArrowheads="1"/>
          </p:cNvSpPr>
          <p:nvPr>
            <p:ph idx="1"/>
          </p:nvPr>
        </p:nvSpPr>
        <p:spPr/>
        <p:txBody>
          <a:bodyPr>
            <a:normAutofit/>
          </a:bodyPr>
          <a:lstStyle/>
          <a:p>
            <a:pPr indent="-165100"/>
            <a:endParaRPr lang="fr-FR" sz="1800" dirty="0"/>
          </a:p>
          <a:p>
            <a:pPr indent="-165100"/>
            <a:r>
              <a:rPr lang="fr-FR" sz="1800" dirty="0"/>
              <a:t>J’écris de haut en bas</a:t>
            </a:r>
          </a:p>
          <a:p>
            <a:pPr marL="538163" lvl="1" indent="-165100"/>
            <a:endParaRPr lang="fr-FR" sz="1400" b="1" dirty="0"/>
          </a:p>
          <a:p>
            <a:pPr marL="538163" lvl="1" indent="-165100"/>
            <a:r>
              <a:rPr lang="fr-FR" sz="1400" b="1" dirty="0" err="1"/>
              <a:t>Before</a:t>
            </a:r>
            <a:r>
              <a:rPr lang="fr-FR" sz="1400" dirty="0"/>
              <a:t> : </a:t>
            </a:r>
            <a:r>
              <a:rPr lang="fr-FR" sz="1400" b="1" dirty="0"/>
              <a:t>Avant</a:t>
            </a:r>
            <a:r>
              <a:rPr lang="fr-FR" sz="1400" dirty="0"/>
              <a:t> de commencer ma page en </a:t>
            </a:r>
            <a:r>
              <a:rPr lang="fr-FR" sz="1400" b="1" dirty="0"/>
              <a:t>haut</a:t>
            </a:r>
          </a:p>
          <a:p>
            <a:pPr marL="525463" lvl="1" indent="-165100"/>
            <a:endParaRPr lang="fr-FR" sz="1400" dirty="0"/>
          </a:p>
          <a:p>
            <a:pPr marL="525463" lvl="1" indent="-165100"/>
            <a:r>
              <a:rPr lang="fr-FR" sz="1400" b="1" dirty="0" err="1"/>
              <a:t>After</a:t>
            </a:r>
            <a:r>
              <a:rPr lang="fr-FR" sz="1400" b="1" dirty="0"/>
              <a:t> </a:t>
            </a:r>
            <a:r>
              <a:rPr lang="fr-FR" sz="1400" dirty="0"/>
              <a:t>: </a:t>
            </a:r>
            <a:r>
              <a:rPr lang="fr-FR" sz="1400" b="1" dirty="0"/>
              <a:t>Apres </a:t>
            </a:r>
            <a:r>
              <a:rPr lang="fr-FR" sz="1400" dirty="0"/>
              <a:t>avoir remplis ma page, en </a:t>
            </a:r>
            <a:r>
              <a:rPr lang="fr-FR" sz="1400" b="1" dirty="0"/>
              <a:t>bas</a:t>
            </a:r>
          </a:p>
          <a:p>
            <a:pPr lvl="1" indent="-165100"/>
            <a:endParaRPr lang="fr-FR" sz="1400" dirty="0"/>
          </a:p>
          <a:p>
            <a:pPr indent="-165100"/>
            <a:r>
              <a:rPr lang="fr-FR" sz="1800" dirty="0"/>
              <a:t>J’écris de gauche à droite</a:t>
            </a:r>
          </a:p>
          <a:p>
            <a:pPr marL="538163" lvl="1" indent="-165100"/>
            <a:endParaRPr lang="fr-FR" sz="1400" b="1" dirty="0"/>
          </a:p>
          <a:p>
            <a:pPr marL="538163" lvl="1" indent="-165100"/>
            <a:r>
              <a:rPr lang="fr-FR" sz="1400" b="1" dirty="0"/>
              <a:t>Start</a:t>
            </a:r>
            <a:r>
              <a:rPr lang="fr-FR" sz="1400" dirty="0"/>
              <a:t> : je </a:t>
            </a:r>
            <a:r>
              <a:rPr lang="fr-FR" sz="1400" b="1" dirty="0"/>
              <a:t>Démarre</a:t>
            </a:r>
            <a:r>
              <a:rPr lang="fr-FR" sz="1400" dirty="0"/>
              <a:t> une ligne, à </a:t>
            </a:r>
            <a:r>
              <a:rPr lang="fr-FR" sz="1400" b="1" dirty="0"/>
              <a:t>gauche</a:t>
            </a:r>
          </a:p>
          <a:p>
            <a:pPr marL="538163" lvl="1" indent="-165100"/>
            <a:endParaRPr lang="fr-FR" sz="1400" b="1" dirty="0"/>
          </a:p>
          <a:p>
            <a:pPr marL="538163" lvl="1" indent="-165100"/>
            <a:r>
              <a:rPr lang="fr-FR" sz="1400" b="1" dirty="0"/>
              <a:t>End</a:t>
            </a:r>
            <a:r>
              <a:rPr lang="fr-FR" sz="1400" dirty="0"/>
              <a:t> : je </a:t>
            </a:r>
            <a:r>
              <a:rPr lang="fr-FR" sz="1400" b="1" dirty="0"/>
              <a:t>Finis</a:t>
            </a:r>
            <a:r>
              <a:rPr lang="fr-FR" sz="1400" dirty="0"/>
              <a:t> ma ligne, a </a:t>
            </a:r>
            <a:r>
              <a:rPr lang="fr-FR" sz="1400" b="1" dirty="0"/>
              <a:t>droite</a:t>
            </a:r>
          </a:p>
          <a:p>
            <a:pPr marL="538163" lvl="1" indent="-165100"/>
            <a:endParaRPr lang="fr-FR" sz="1400" b="1" dirty="0"/>
          </a:p>
          <a:p>
            <a:pPr marL="357188" indent="-165100"/>
            <a:r>
              <a:rPr lang="fr-FR" sz="1800" b="1" dirty="0"/>
              <a:t>Body </a:t>
            </a:r>
            <a:r>
              <a:rPr lang="fr-FR" sz="1800" dirty="0"/>
              <a:t>est </a:t>
            </a:r>
            <a:r>
              <a:rPr lang="fr-FR" sz="1100" dirty="0"/>
              <a:t>(par défaut) </a:t>
            </a:r>
            <a:r>
              <a:rPr lang="fr-FR" sz="1800" dirty="0"/>
              <a:t>l’ensemble de la page régions comprises</a:t>
            </a:r>
            <a:endParaRPr lang="fr-FR" sz="1800" b="1" dirty="0"/>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207</a:t>
            </a:fld>
            <a:endParaRPr lang="fr-FR" dirty="0"/>
          </a:p>
        </p:txBody>
      </p:sp>
      <p:sp>
        <p:nvSpPr>
          <p:cNvPr id="16" name="Espace réservé du contenu 15"/>
          <p:cNvSpPr>
            <a:spLocks noGrp="1"/>
          </p:cNvSpPr>
          <p:nvPr>
            <p:ph sz="quarter" idx="14"/>
          </p:nvPr>
        </p:nvSpPr>
        <p:spPr>
          <a:xfrm rot="160723">
            <a:off x="5648549" y="1715176"/>
            <a:ext cx="2992530" cy="3574674"/>
          </a:xfrm>
        </p:spPr>
        <p:txBody>
          <a:bodyPr>
            <a:normAutofit/>
          </a:bodyPr>
          <a:lstStyle/>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endParaRPr lang="fr-FR" sz="2000" dirty="0"/>
          </a:p>
          <a:p>
            <a:pPr algn="ctr">
              <a:buNone/>
            </a:pPr>
            <a:r>
              <a:rPr lang="fr-FR" sz="2000" dirty="0"/>
              <a:t>Modèle des régions</a:t>
            </a:r>
          </a:p>
        </p:txBody>
      </p:sp>
      <p:grpSp>
        <p:nvGrpSpPr>
          <p:cNvPr id="2" name="Groupe 11"/>
          <p:cNvGrpSpPr/>
          <p:nvPr/>
        </p:nvGrpSpPr>
        <p:grpSpPr>
          <a:xfrm rot="184297">
            <a:off x="5887289" y="1707180"/>
            <a:ext cx="2468894" cy="2808375"/>
            <a:chOff x="5004048" y="1340768"/>
            <a:chExt cx="3312369" cy="4320481"/>
          </a:xfrm>
        </p:grpSpPr>
        <p:sp>
          <p:nvSpPr>
            <p:cNvPr id="9" name="Rectangle 8"/>
            <p:cNvSpPr/>
            <p:nvPr/>
          </p:nvSpPr>
          <p:spPr>
            <a:xfrm>
              <a:off x="5004049" y="1340769"/>
              <a:ext cx="3312368" cy="43204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REGION BODY</a:t>
              </a:r>
            </a:p>
          </p:txBody>
        </p:sp>
        <p:sp>
          <p:nvSpPr>
            <p:cNvPr id="10" name="Rectangle 9"/>
            <p:cNvSpPr/>
            <p:nvPr/>
          </p:nvSpPr>
          <p:spPr>
            <a:xfrm>
              <a:off x="5004048" y="1340768"/>
              <a:ext cx="3312368" cy="4320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fr-FR" dirty="0"/>
                <a:t>BEFORE</a:t>
              </a:r>
            </a:p>
          </p:txBody>
        </p:sp>
        <p:sp>
          <p:nvSpPr>
            <p:cNvPr id="11" name="Rectangle 10"/>
            <p:cNvSpPr/>
            <p:nvPr/>
          </p:nvSpPr>
          <p:spPr>
            <a:xfrm>
              <a:off x="5004048" y="5229200"/>
              <a:ext cx="331236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a:t>AFTER</a:t>
              </a:r>
            </a:p>
          </p:txBody>
        </p:sp>
        <p:sp>
          <p:nvSpPr>
            <p:cNvPr id="13" name="Rectangle 12"/>
            <p:cNvSpPr/>
            <p:nvPr/>
          </p:nvSpPr>
          <p:spPr>
            <a:xfrm>
              <a:off x="5004048" y="1772816"/>
              <a:ext cx="504056" cy="345638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500" dirty="0"/>
            </a:p>
            <a:p>
              <a:pPr algn="ctr"/>
              <a:r>
                <a:rPr lang="fr-FR" sz="1500" dirty="0"/>
                <a:t>S</a:t>
              </a:r>
            </a:p>
            <a:p>
              <a:pPr algn="ctr"/>
              <a:r>
                <a:rPr lang="fr-FR" sz="1500" dirty="0"/>
                <a:t>T</a:t>
              </a:r>
            </a:p>
            <a:p>
              <a:pPr algn="ctr"/>
              <a:r>
                <a:rPr lang="fr-FR" sz="1500" dirty="0"/>
                <a:t>A</a:t>
              </a:r>
            </a:p>
            <a:p>
              <a:pPr algn="ctr"/>
              <a:r>
                <a:rPr lang="fr-FR" sz="1500" dirty="0"/>
                <a:t>R</a:t>
              </a:r>
            </a:p>
            <a:p>
              <a:pPr algn="ctr"/>
              <a:r>
                <a:rPr lang="fr-FR" sz="1500" dirty="0"/>
                <a:t>T</a:t>
              </a:r>
            </a:p>
            <a:p>
              <a:pPr algn="ctr"/>
              <a:endParaRPr lang="fr-FR" sz="1500" dirty="0"/>
            </a:p>
          </p:txBody>
        </p:sp>
        <p:sp>
          <p:nvSpPr>
            <p:cNvPr id="14" name="Rectangle 13"/>
            <p:cNvSpPr/>
            <p:nvPr/>
          </p:nvSpPr>
          <p:spPr>
            <a:xfrm>
              <a:off x="7812360" y="1772816"/>
              <a:ext cx="504056" cy="345638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500" dirty="0"/>
                <a:t>E</a:t>
              </a:r>
            </a:p>
            <a:p>
              <a:pPr algn="ctr"/>
              <a:r>
                <a:rPr lang="fr-FR" sz="1500" dirty="0"/>
                <a:t>N</a:t>
              </a:r>
            </a:p>
            <a:p>
              <a:pPr algn="ctr"/>
              <a:r>
                <a:rPr lang="fr-FR" sz="1500" dirty="0"/>
                <a:t>D</a:t>
              </a:r>
            </a:p>
            <a:p>
              <a:pPr algn="ctr"/>
              <a:endParaRPr lang="fr-FR" sz="1500" dirty="0"/>
            </a:p>
          </p:txBody>
        </p:sp>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structure </a:t>
            </a:r>
            <a:r>
              <a:rPr lang="fr-FR" dirty="0" err="1"/>
              <a:t>fo</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Il existe un ordre particulier a la constitution d’un document FO.</a:t>
            </a:r>
          </a:p>
          <a:p>
            <a:endParaRPr lang="fr-FR" dirty="0"/>
          </a:p>
          <a:p>
            <a:r>
              <a:rPr lang="fr-FR" dirty="0"/>
              <a:t>Une fois les différents </a:t>
            </a:r>
            <a:r>
              <a:rPr lang="fr-FR" b="1" dirty="0"/>
              <a:t>formats de pages </a:t>
            </a:r>
            <a:r>
              <a:rPr lang="fr-FR" dirty="0"/>
              <a:t>ainsi que leurs spécificités  </a:t>
            </a:r>
            <a:r>
              <a:rPr lang="fr-FR" sz="3500" b="1" dirty="0"/>
              <a:t>déclarés</a:t>
            </a:r>
            <a:r>
              <a:rPr lang="fr-FR" dirty="0"/>
              <a:t>,</a:t>
            </a:r>
          </a:p>
          <a:p>
            <a:endParaRPr lang="fr-FR" dirty="0"/>
          </a:p>
          <a:p>
            <a:r>
              <a:rPr lang="fr-FR" dirty="0"/>
              <a:t> les </a:t>
            </a:r>
            <a:r>
              <a:rPr lang="fr-FR" b="1" dirty="0"/>
              <a:t>différentes pages </a:t>
            </a:r>
            <a:r>
              <a:rPr lang="fr-FR" dirty="0"/>
              <a:t>de notre document feront nécessaire </a:t>
            </a:r>
            <a:r>
              <a:rPr lang="fr-FR" sz="3500" b="1" dirty="0"/>
              <a:t>référence </a:t>
            </a:r>
            <a:r>
              <a:rPr lang="fr-FR" b="1" dirty="0"/>
              <a:t>au format de page </a:t>
            </a:r>
            <a:r>
              <a:rPr lang="fr-FR" dirty="0"/>
              <a:t>précédemment crée.</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208</a:t>
            </a:fld>
            <a:endParaRPr lang="fr-FR" dirty="0"/>
          </a:p>
        </p:txBody>
      </p:sp>
      <p:sp>
        <p:nvSpPr>
          <p:cNvPr id="16" name="Espace réservé du contenu 15"/>
          <p:cNvSpPr>
            <a:spLocks noGrp="1"/>
          </p:cNvSpPr>
          <p:nvPr>
            <p:ph sz="quarter" idx="14"/>
          </p:nvPr>
        </p:nvSpPr>
        <p:spPr>
          <a:xfrm rot="160723">
            <a:off x="5491505" y="1718880"/>
            <a:ext cx="3244221" cy="3850992"/>
          </a:xfrm>
        </p:spPr>
        <p:txBody>
          <a:bodyPr/>
          <a:lstStyle/>
          <a:p>
            <a:endParaRPr lang="fr-FR" dirty="0"/>
          </a:p>
          <a:p>
            <a:pPr>
              <a:buNone/>
            </a:pPr>
            <a:r>
              <a:rPr lang="fr-FR" dirty="0"/>
              <a:t>     Exemple de fichier .</a:t>
            </a:r>
            <a:r>
              <a:rPr lang="fr-FR" dirty="0" err="1"/>
              <a:t>fo</a:t>
            </a:r>
            <a:endParaRPr lang="fr-FR" dirty="0"/>
          </a:p>
        </p:txBody>
      </p:sp>
      <p:grpSp>
        <p:nvGrpSpPr>
          <p:cNvPr id="15" name="Groupe 14"/>
          <p:cNvGrpSpPr/>
          <p:nvPr/>
        </p:nvGrpSpPr>
        <p:grpSpPr>
          <a:xfrm rot="162715">
            <a:off x="5746074" y="2306761"/>
            <a:ext cx="2793166" cy="3100301"/>
            <a:chOff x="5076056" y="1988840"/>
            <a:chExt cx="3168352" cy="3528392"/>
          </a:xfrm>
        </p:grpSpPr>
        <p:sp>
          <p:nvSpPr>
            <p:cNvPr id="9" name="Rectangle à coins arrondis 8"/>
            <p:cNvSpPr/>
            <p:nvPr/>
          </p:nvSpPr>
          <p:spPr>
            <a:xfrm>
              <a:off x="5076056" y="1988840"/>
              <a:ext cx="3168352" cy="1584176"/>
            </a:xfrm>
            <a:prstGeom prst="roundRect">
              <a:avLst/>
            </a:prstGeom>
          </p:spPr>
          <p:style>
            <a:lnRef idx="3">
              <a:schemeClr val="lt1"/>
            </a:lnRef>
            <a:fillRef idx="1">
              <a:schemeClr val="accent3"/>
            </a:fillRef>
            <a:effectRef idx="1">
              <a:schemeClr val="accent3"/>
            </a:effectRef>
            <a:fontRef idx="minor">
              <a:schemeClr val="lt1"/>
            </a:fontRef>
          </p:style>
          <p:txBody>
            <a:bodyPr vert="vert270" lIns="0" rtlCol="0" anchor="t" anchorCtr="0"/>
            <a:lstStyle/>
            <a:p>
              <a:pPr algn="ctr"/>
              <a:r>
                <a:rPr lang="fr-FR" dirty="0"/>
                <a:t>Format</a:t>
              </a:r>
            </a:p>
            <a:p>
              <a:pPr algn="ctr"/>
              <a:r>
                <a:rPr lang="fr-FR" dirty="0"/>
                <a:t>de page</a:t>
              </a:r>
            </a:p>
          </p:txBody>
        </p:sp>
        <p:sp>
          <p:nvSpPr>
            <p:cNvPr id="6" name="Rectangle à coins arrondis 5"/>
            <p:cNvSpPr/>
            <p:nvPr/>
          </p:nvSpPr>
          <p:spPr>
            <a:xfrm>
              <a:off x="5796136" y="220486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t>layout</a:t>
              </a:r>
              <a:r>
                <a:rPr lang="fr-FR" dirty="0"/>
                <a:t>-master-set</a:t>
              </a:r>
            </a:p>
          </p:txBody>
        </p:sp>
        <p:sp>
          <p:nvSpPr>
            <p:cNvPr id="11" name="Rectangle à coins arrondis 10"/>
            <p:cNvSpPr/>
            <p:nvPr/>
          </p:nvSpPr>
          <p:spPr>
            <a:xfrm>
              <a:off x="5076056" y="3645024"/>
              <a:ext cx="3168352" cy="1872208"/>
            </a:xfrm>
            <a:prstGeom prst="roundRect">
              <a:avLst/>
            </a:prstGeom>
          </p:spPr>
          <p:style>
            <a:lnRef idx="3">
              <a:schemeClr val="lt1"/>
            </a:lnRef>
            <a:fillRef idx="1">
              <a:schemeClr val="accent5"/>
            </a:fillRef>
            <a:effectRef idx="1">
              <a:schemeClr val="accent5"/>
            </a:effectRef>
            <a:fontRef idx="minor">
              <a:schemeClr val="lt1"/>
            </a:fontRef>
          </p:style>
          <p:txBody>
            <a:bodyPr vert="vert270" lIns="0" rtlCol="0" anchor="t" anchorCtr="0"/>
            <a:lstStyle/>
            <a:p>
              <a:pPr algn="ctr"/>
              <a:r>
                <a:rPr lang="fr-FR" dirty="0"/>
                <a:t>construction de Pages</a:t>
              </a:r>
            </a:p>
          </p:txBody>
        </p:sp>
        <p:sp>
          <p:nvSpPr>
            <p:cNvPr id="7" name="Rectangle à coins arrondis 6"/>
            <p:cNvSpPr/>
            <p:nvPr/>
          </p:nvSpPr>
          <p:spPr>
            <a:xfrm>
              <a:off x="5796136" y="3789040"/>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0" name="Rectangle à coins arrondis 9"/>
            <p:cNvSpPr/>
            <p:nvPr/>
          </p:nvSpPr>
          <p:spPr>
            <a:xfrm>
              <a:off x="5796136" y="2924944"/>
              <a:ext cx="2376264"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dirty="0" err="1">
                  <a:solidFill>
                    <a:schemeClr val="bg1"/>
                  </a:solidFill>
                </a:rPr>
                <a:t>conditionnal</a:t>
              </a:r>
              <a:r>
                <a:rPr lang="fr-FR" dirty="0">
                  <a:solidFill>
                    <a:schemeClr val="bg1"/>
                  </a:solidFill>
                </a:rPr>
                <a:t>-page-master-</a:t>
              </a:r>
              <a:r>
                <a:rPr lang="fr-FR" dirty="0" err="1">
                  <a:solidFill>
                    <a:schemeClr val="bg1"/>
                  </a:solidFill>
                </a:rPr>
                <a:t>reference</a:t>
              </a:r>
              <a:endParaRPr lang="fr-FR" dirty="0">
                <a:solidFill>
                  <a:schemeClr val="bg1"/>
                </a:solidFill>
              </a:endParaRPr>
            </a:p>
          </p:txBody>
        </p:sp>
        <p:sp>
          <p:nvSpPr>
            <p:cNvPr id="12" name="Rectangle à coins arrondis 11"/>
            <p:cNvSpPr/>
            <p:nvPr/>
          </p:nvSpPr>
          <p:spPr>
            <a:xfrm>
              <a:off x="5796136" y="4365104"/>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sp>
          <p:nvSpPr>
            <p:cNvPr id="13" name="Rectangle à coins arrondis 12"/>
            <p:cNvSpPr/>
            <p:nvPr/>
          </p:nvSpPr>
          <p:spPr>
            <a:xfrm>
              <a:off x="5796136" y="4941168"/>
              <a:ext cx="2376264" cy="43204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Page-</a:t>
              </a:r>
              <a:r>
                <a:rPr lang="fr-FR" dirty="0" err="1"/>
                <a:t>sequence</a:t>
              </a:r>
              <a:endParaRPr lang="fr-FR" dirty="0"/>
            </a:p>
          </p:txBody>
        </p:sp>
      </p:gr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FO </a:t>
            </a:r>
          </a:p>
        </p:txBody>
      </p:sp>
      <p:sp>
        <p:nvSpPr>
          <p:cNvPr id="3" name="Espace réservé du contenu 2"/>
          <p:cNvSpPr>
            <a:spLocks noGrp="1"/>
          </p:cNvSpPr>
          <p:nvPr>
            <p:ph idx="1"/>
          </p:nvPr>
        </p:nvSpPr>
        <p:spPr/>
        <p:txBody>
          <a:bodyPr>
            <a:normAutofit fontScale="92500" lnSpcReduction="20000"/>
          </a:bodyPr>
          <a:lstStyle/>
          <a:p>
            <a:r>
              <a:rPr lang="fr-FR" dirty="0"/>
              <a:t>Déclaration des formats de pages</a:t>
            </a:r>
          </a:p>
          <a:p>
            <a:pPr lvl="1"/>
            <a:r>
              <a:rPr lang="fr-FR" dirty="0"/>
              <a:t>On déclare une suite de formats de page avec  </a:t>
            </a:r>
            <a:r>
              <a:rPr lang="fr-FR" b="1" i="1" dirty="0" err="1">
                <a:solidFill>
                  <a:srgbClr val="C00000"/>
                </a:solidFill>
              </a:rPr>
              <a:t>Layout</a:t>
            </a:r>
            <a:r>
              <a:rPr lang="fr-FR" b="1" i="1" dirty="0">
                <a:solidFill>
                  <a:srgbClr val="C00000"/>
                </a:solidFill>
              </a:rPr>
              <a:t>-master-set</a:t>
            </a:r>
            <a:r>
              <a:rPr lang="fr-FR" dirty="0"/>
              <a:t>   puis différents formats de pages</a:t>
            </a:r>
          </a:p>
          <a:p>
            <a:pPr lvl="8"/>
            <a:endParaRPr lang="fr-FR" dirty="0"/>
          </a:p>
          <a:p>
            <a:pPr lvl="2"/>
            <a:r>
              <a:rPr lang="fr-FR" b="1" i="1" dirty="0">
                <a:solidFill>
                  <a:srgbClr val="C00000"/>
                </a:solidFill>
              </a:rPr>
              <a:t>Simple-page-master-set</a:t>
            </a:r>
            <a:r>
              <a:rPr lang="fr-FR" dirty="0"/>
              <a:t> : format de page simple</a:t>
            </a:r>
          </a:p>
          <a:p>
            <a:pPr lvl="4"/>
            <a:r>
              <a:rPr lang="en-US" b="1" i="1" dirty="0">
                <a:solidFill>
                  <a:srgbClr val="C00000"/>
                </a:solidFill>
              </a:rPr>
              <a:t> master-name=“</a:t>
            </a:r>
            <a:r>
              <a:rPr lang="en-US" i="1" dirty="0" err="1"/>
              <a:t>NomFormatPage</a:t>
            </a:r>
            <a:r>
              <a:rPr lang="en-US" b="1" i="1" dirty="0">
                <a:solidFill>
                  <a:srgbClr val="C00000"/>
                </a:solidFill>
              </a:rPr>
              <a:t>" page-width="</a:t>
            </a:r>
            <a:r>
              <a:rPr lang="en-US" i="1" dirty="0"/>
              <a:t>210mm</a:t>
            </a:r>
            <a:r>
              <a:rPr lang="en-US" b="1" i="1" dirty="0">
                <a:solidFill>
                  <a:srgbClr val="C00000"/>
                </a:solidFill>
              </a:rPr>
              <a:t>" page-height="</a:t>
            </a:r>
            <a:r>
              <a:rPr lang="en-US" i="1" dirty="0"/>
              <a:t>297mm</a:t>
            </a:r>
            <a:r>
              <a:rPr lang="en-US" b="1" i="1" dirty="0">
                <a:solidFill>
                  <a:srgbClr val="C00000"/>
                </a:solidFill>
              </a:rPr>
              <a:t>"</a:t>
            </a:r>
            <a:endParaRPr lang="fr-FR" dirty="0"/>
          </a:p>
          <a:p>
            <a:pPr lvl="4"/>
            <a:endParaRPr lang="fr-FR" dirty="0"/>
          </a:p>
          <a:p>
            <a:pPr lvl="2"/>
            <a:r>
              <a:rPr lang="fr-FR" b="1" i="1" dirty="0">
                <a:solidFill>
                  <a:srgbClr val="C00000"/>
                </a:solidFill>
              </a:rPr>
              <a:t>Page-</a:t>
            </a:r>
            <a:r>
              <a:rPr lang="fr-FR" b="1" i="1" dirty="0" err="1">
                <a:solidFill>
                  <a:srgbClr val="C00000"/>
                </a:solidFill>
              </a:rPr>
              <a:t>sequence</a:t>
            </a:r>
            <a:r>
              <a:rPr lang="fr-FR" b="1" i="1" dirty="0">
                <a:solidFill>
                  <a:srgbClr val="C00000"/>
                </a:solidFill>
              </a:rPr>
              <a:t>-master</a:t>
            </a:r>
            <a:r>
              <a:rPr lang="fr-FR" dirty="0"/>
              <a:t>  : séquence de formats de page</a:t>
            </a:r>
          </a:p>
          <a:p>
            <a:pPr lvl="4"/>
            <a:r>
              <a:rPr lang="fr-FR" b="1" i="1" dirty="0">
                <a:solidFill>
                  <a:srgbClr val="C00000"/>
                </a:solidFill>
              </a:rPr>
              <a:t>master-</a:t>
            </a:r>
            <a:r>
              <a:rPr lang="fr-FR" b="1" i="1" dirty="0" err="1">
                <a:solidFill>
                  <a:srgbClr val="C00000"/>
                </a:solidFill>
              </a:rPr>
              <a:t>name</a:t>
            </a:r>
            <a:r>
              <a:rPr lang="fr-FR" b="1" i="1" dirty="0">
                <a:solidFill>
                  <a:srgbClr val="C00000"/>
                </a:solidFill>
              </a:rPr>
              <a:t>="</a:t>
            </a:r>
            <a:r>
              <a:rPr lang="fr-FR" i="1" dirty="0" err="1"/>
              <a:t>NomDeLaSequenceDeFormat</a:t>
            </a:r>
            <a:r>
              <a:rPr lang="fr-FR" b="1" i="1" dirty="0">
                <a:solidFill>
                  <a:srgbClr val="C00000"/>
                </a:solidFill>
              </a:rPr>
              <a:t>"</a:t>
            </a:r>
          </a:p>
          <a:p>
            <a:pPr lvl="4"/>
            <a:endParaRPr lang="fr-FR" dirty="0"/>
          </a:p>
          <a:p>
            <a:pPr lvl="2"/>
            <a:r>
              <a:rPr lang="fr-FR" dirty="0" err="1">
                <a:solidFill>
                  <a:srgbClr val="C00000"/>
                </a:solidFill>
              </a:rPr>
              <a:t>Repeatable</a:t>
            </a:r>
            <a:r>
              <a:rPr lang="fr-FR" dirty="0">
                <a:solidFill>
                  <a:srgbClr val="C00000"/>
                </a:solidFill>
              </a:rPr>
              <a:t>-page-master-alternatives </a:t>
            </a:r>
            <a:r>
              <a:rPr lang="fr-FR" dirty="0"/>
              <a:t>séquence de formats alternatif et conditionnel </a:t>
            </a:r>
            <a:r>
              <a:rPr lang="fr-FR" sz="1100" dirty="0">
                <a:solidFill>
                  <a:schemeClr val="bg1">
                    <a:lumMod val="50000"/>
                  </a:schemeClr>
                </a:solidFill>
              </a:rPr>
              <a:t>(cf. déclaration de séquence de format page conditionnel)</a:t>
            </a:r>
            <a:endParaRPr lang="fr-FR" dirty="0">
              <a:solidFill>
                <a:schemeClr val="bg1">
                  <a:lumMod val="50000"/>
                </a:schemeClr>
              </a:solidFill>
            </a:endParaRPr>
          </a:p>
          <a:p>
            <a:pPr lvl="3"/>
            <a:r>
              <a:rPr lang="fr-FR" dirty="0" err="1">
                <a:solidFill>
                  <a:srgbClr val="C00000"/>
                </a:solidFill>
              </a:rPr>
              <a:t>conditional</a:t>
            </a:r>
            <a:r>
              <a:rPr lang="fr-FR" dirty="0">
                <a:solidFill>
                  <a:srgbClr val="C00000"/>
                </a:solidFill>
              </a:rPr>
              <a:t>-page-master-</a:t>
            </a:r>
            <a:r>
              <a:rPr lang="fr-FR" dirty="0" err="1">
                <a:solidFill>
                  <a:srgbClr val="C00000"/>
                </a:solidFill>
              </a:rPr>
              <a:t>reference</a:t>
            </a:r>
            <a:endParaRPr lang="fr-FR" dirty="0">
              <a:solidFill>
                <a:srgbClr val="C00000"/>
              </a:solidFill>
            </a:endParaRPr>
          </a:p>
          <a:p>
            <a:pPr lvl="4"/>
            <a:r>
              <a:rPr lang="en-US" dirty="0">
                <a:solidFill>
                  <a:srgbClr val="C00000"/>
                </a:solidFill>
              </a:rPr>
              <a:t> master-reference=“</a:t>
            </a:r>
            <a:r>
              <a:rPr lang="en-US" sz="1900" i="1" dirty="0" err="1"/>
              <a:t>NomDeFormatRef</a:t>
            </a:r>
            <a:r>
              <a:rPr lang="en-US" dirty="0">
                <a:solidFill>
                  <a:srgbClr val="C00000"/>
                </a:solidFill>
              </a:rPr>
              <a:t>" odd-or-even="</a:t>
            </a:r>
            <a:r>
              <a:rPr lang="en-US" i="1" dirty="0"/>
              <a:t>even</a:t>
            </a:r>
            <a:r>
              <a:rPr lang="en-US" dirty="0">
                <a:solidFill>
                  <a:srgbClr val="C00000"/>
                </a:solidFill>
              </a:rPr>
              <a:t>" page-position="</a:t>
            </a:r>
            <a:r>
              <a:rPr lang="en-US" i="1" dirty="0"/>
              <a:t>last</a:t>
            </a:r>
            <a:r>
              <a:rPr lang="en-US" dirty="0">
                <a:solidFill>
                  <a:srgbClr val="C00000"/>
                </a:solidFill>
              </a:rPr>
              <a:t>" blank-or-not-blank="</a:t>
            </a:r>
            <a:r>
              <a:rPr lang="en-US" i="1" dirty="0"/>
              <a:t>blank</a:t>
            </a:r>
            <a:r>
              <a:rPr lang="en-US" dirty="0">
                <a:solidFill>
                  <a:srgbClr val="C00000"/>
                </a:solidFill>
              </a:rPr>
              <a:t>"</a:t>
            </a:r>
            <a:endParaRPr lang="fr-FR" dirty="0">
              <a:solidFill>
                <a:srgbClr val="C00000"/>
              </a:solidFill>
            </a:endParaRPr>
          </a:p>
          <a:p>
            <a:pPr lvl="3"/>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209</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AutoShape 2"/>
          <p:cNvSpPr>
            <a:spLocks noGrp="1" noChangeArrowheads="1"/>
          </p:cNvSpPr>
          <p:nvPr>
            <p:ph type="title"/>
          </p:nvPr>
        </p:nvSpPr>
        <p:spPr/>
        <p:txBody>
          <a:bodyPr>
            <a:normAutofit/>
          </a:bodyPr>
          <a:lstStyle/>
          <a:p>
            <a:r>
              <a:rPr lang="fr-FR" dirty="0"/>
              <a:t>Les parseurs XML du marché</a:t>
            </a:r>
          </a:p>
        </p:txBody>
      </p:sp>
      <p:sp>
        <p:nvSpPr>
          <p:cNvPr id="39940" name="Rectangle 3"/>
          <p:cNvSpPr>
            <a:spLocks noGrp="1" noChangeArrowheads="1"/>
          </p:cNvSpPr>
          <p:nvPr>
            <p:ph idx="1"/>
          </p:nvPr>
        </p:nvSpPr>
        <p:spPr/>
        <p:txBody>
          <a:bodyPr>
            <a:normAutofit fontScale="92500" lnSpcReduction="20000"/>
          </a:bodyPr>
          <a:lstStyle/>
          <a:p>
            <a:r>
              <a:rPr lang="fr-FR" dirty="0"/>
              <a:t>Types de parseurs</a:t>
            </a:r>
          </a:p>
          <a:p>
            <a:pPr lvl="1"/>
            <a:r>
              <a:rPr lang="fr-FR" dirty="0">
                <a:cs typeface="Courier New" pitchFamily="49" charset="0"/>
              </a:rPr>
              <a:t> On trouve des parseurs côté client (navigateurs, API MSXML…), côté serveur (API, librairies, components…)</a:t>
            </a:r>
          </a:p>
          <a:p>
            <a:pPr lvl="1"/>
            <a:r>
              <a:rPr lang="fr-FR" dirty="0">
                <a:cs typeface="Courier New" pitchFamily="49" charset="0"/>
              </a:rPr>
              <a:t> Les navigateurs Web les plus évolués (MSIE, MFF) intègrent des parseurs et des processeurs (ex: XSL-T)</a:t>
            </a:r>
          </a:p>
          <a:p>
            <a:pPr lvl="1"/>
            <a:endParaRPr lang="fr-FR" dirty="0">
              <a:cs typeface="Courier New" pitchFamily="49" charset="0"/>
            </a:endParaRPr>
          </a:p>
          <a:p>
            <a:r>
              <a:rPr lang="fr-FR" dirty="0"/>
              <a:t>Exemples de parseurs</a:t>
            </a:r>
          </a:p>
          <a:p>
            <a:pPr lvl="1"/>
            <a:r>
              <a:rPr lang="fr-FR" dirty="0">
                <a:cs typeface="Courier New" pitchFamily="49" charset="0"/>
              </a:rPr>
              <a:t> IBM XML </a:t>
            </a:r>
            <a:r>
              <a:rPr lang="fr-FR" dirty="0" err="1">
                <a:cs typeface="Courier New" pitchFamily="49" charset="0"/>
              </a:rPr>
              <a:t>parser</a:t>
            </a:r>
            <a:r>
              <a:rPr lang="fr-FR" dirty="0">
                <a:cs typeface="Courier New" pitchFamily="49" charset="0"/>
              </a:rPr>
              <a:t> for Java</a:t>
            </a:r>
          </a:p>
          <a:p>
            <a:pPr lvl="1"/>
            <a:r>
              <a:rPr lang="fr-FR" dirty="0">
                <a:cs typeface="Courier New" pitchFamily="49" charset="0"/>
              </a:rPr>
              <a:t> </a:t>
            </a:r>
            <a:r>
              <a:rPr lang="fr-FR" dirty="0" err="1">
                <a:cs typeface="Courier New" pitchFamily="49" charset="0"/>
              </a:rPr>
              <a:t>Xerces</a:t>
            </a:r>
            <a:r>
              <a:rPr lang="fr-FR" dirty="0">
                <a:cs typeface="Courier New" pitchFamily="49" charset="0"/>
              </a:rPr>
              <a:t> Java </a:t>
            </a:r>
            <a:r>
              <a:rPr lang="fr-FR" dirty="0" err="1">
                <a:cs typeface="Courier New" pitchFamily="49" charset="0"/>
              </a:rPr>
              <a:t>Parser</a:t>
            </a:r>
            <a:r>
              <a:rPr lang="fr-FR" dirty="0">
                <a:cs typeface="Courier New" pitchFamily="49" charset="0"/>
              </a:rPr>
              <a:t> (SAX 2 et DOM 2)</a:t>
            </a:r>
          </a:p>
          <a:p>
            <a:pPr lvl="1"/>
            <a:r>
              <a:rPr lang="fr-FR" dirty="0">
                <a:cs typeface="Courier New" pitchFamily="49" charset="0"/>
              </a:rPr>
              <a:t> XP </a:t>
            </a:r>
            <a:r>
              <a:rPr lang="fr-FR" dirty="0" err="1">
                <a:cs typeface="Courier New" pitchFamily="49" charset="0"/>
              </a:rPr>
              <a:t>parser</a:t>
            </a:r>
            <a:r>
              <a:rPr lang="fr-FR" dirty="0">
                <a:cs typeface="Courier New" pitchFamily="49" charset="0"/>
              </a:rPr>
              <a:t> SAX utilisé entre autres par XT</a:t>
            </a:r>
          </a:p>
          <a:p>
            <a:pPr lvl="1"/>
            <a:r>
              <a:rPr lang="fr-FR" dirty="0">
                <a:cs typeface="Courier New" pitchFamily="49" charset="0"/>
              </a:rPr>
              <a:t> </a:t>
            </a:r>
            <a:r>
              <a:rPr lang="fr-FR" dirty="0" err="1">
                <a:cs typeface="Courier New" pitchFamily="49" charset="0"/>
              </a:rPr>
              <a:t>SimpleXML</a:t>
            </a:r>
            <a:r>
              <a:rPr lang="fr-FR" dirty="0">
                <a:cs typeface="Courier New" pitchFamily="49" charset="0"/>
              </a:rPr>
              <a:t> parseur XML pour PHP</a:t>
            </a:r>
          </a:p>
          <a:p>
            <a:pPr lvl="1"/>
            <a:r>
              <a:rPr lang="fr-FR" dirty="0">
                <a:cs typeface="Courier New" pitchFamily="49" charset="0"/>
              </a:rPr>
              <a:t> XML </a:t>
            </a:r>
            <a:r>
              <a:rPr lang="fr-FR" dirty="0" err="1">
                <a:cs typeface="Courier New" pitchFamily="49" charset="0"/>
              </a:rPr>
              <a:t>parser</a:t>
            </a:r>
            <a:r>
              <a:rPr lang="fr-FR" dirty="0">
                <a:cs typeface="Courier New" pitchFamily="49" charset="0"/>
              </a:rPr>
              <a:t> pour Adobe Flash </a:t>
            </a:r>
          </a:p>
          <a:p>
            <a:pPr lvl="1"/>
            <a:r>
              <a:rPr lang="fr-FR" dirty="0">
                <a:cs typeface="Courier New" pitchFamily="49" charset="0"/>
              </a:rPr>
              <a:t> JDOM, </a:t>
            </a:r>
            <a:r>
              <a:rPr lang="fr-FR" dirty="0" err="1">
                <a:cs typeface="Courier New" pitchFamily="49" charset="0"/>
              </a:rPr>
              <a:t>XMLBeans</a:t>
            </a:r>
            <a:r>
              <a:rPr lang="fr-FR" dirty="0">
                <a:cs typeface="Courier New" pitchFamily="49" charset="0"/>
              </a:rPr>
              <a:t>, </a:t>
            </a:r>
            <a:r>
              <a:rPr lang="fr-FR" dirty="0" err="1">
                <a:cs typeface="Courier New" pitchFamily="49" charset="0"/>
              </a:rPr>
              <a:t>StAX</a:t>
            </a:r>
            <a:r>
              <a:rPr lang="fr-FR" dirty="0">
                <a:cs typeface="Courier New" pitchFamily="49" charset="0"/>
              </a:rPr>
              <a:t>, JAXB, XOM…</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21</a:t>
            </a:fld>
            <a:endParaRPr lang="fr-F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p>
        </p:txBody>
      </p:sp>
      <p:sp>
        <p:nvSpPr>
          <p:cNvPr id="3" name="Espace réservé du contenu 2"/>
          <p:cNvSpPr>
            <a:spLocks noGrp="1"/>
          </p:cNvSpPr>
          <p:nvPr>
            <p:ph idx="1"/>
          </p:nvPr>
        </p:nvSpPr>
        <p:spPr/>
        <p:txBody>
          <a:bodyPr>
            <a:normAutofit fontScale="92500" lnSpcReduction="20000"/>
          </a:bodyPr>
          <a:lstStyle/>
          <a:p>
            <a:r>
              <a:rPr lang="fr-FR" dirty="0"/>
              <a:t>Déclaration des régions dans les formats de page</a:t>
            </a:r>
          </a:p>
          <a:p>
            <a:pPr lvl="1"/>
            <a:r>
              <a:rPr lang="fr-FR" dirty="0" err="1"/>
              <a:t>region</a:t>
            </a:r>
            <a:r>
              <a:rPr lang="fr-FR" dirty="0"/>
              <a:t>-body sert a définir la région body</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NomDeLaRegion</a:t>
            </a:r>
            <a:r>
              <a:rPr lang="fr-FR" b="1" i="1" dirty="0">
                <a:solidFill>
                  <a:srgbClr val="C00000"/>
                </a:solidFill>
              </a:rPr>
              <a:t> » </a:t>
            </a:r>
            <a:r>
              <a:rPr lang="fr-FR" b="1" i="1" dirty="0" err="1">
                <a:solidFill>
                  <a:srgbClr val="C00000"/>
                </a:solidFill>
              </a:rPr>
              <a:t>margin</a:t>
            </a:r>
            <a:r>
              <a:rPr lang="fr-FR" b="1" i="1" dirty="0">
                <a:solidFill>
                  <a:srgbClr val="C00000"/>
                </a:solidFill>
              </a:rPr>
              <a:t>=«10mm» </a:t>
            </a:r>
            <a:r>
              <a:rPr lang="fr-FR" b="1" i="1" dirty="0" err="1">
                <a:solidFill>
                  <a:srgbClr val="C00000"/>
                </a:solidFill>
              </a:rPr>
              <a:t>padding</a:t>
            </a:r>
            <a:r>
              <a:rPr lang="fr-FR" b="1" i="1" dirty="0">
                <a:solidFill>
                  <a:srgbClr val="C00000"/>
                </a:solidFill>
              </a:rPr>
              <a:t>=«1mm»</a:t>
            </a:r>
          </a:p>
          <a:p>
            <a:pPr lvl="1"/>
            <a:r>
              <a:rPr lang="fr-FR" dirty="0" err="1"/>
              <a:t>region</a:t>
            </a:r>
            <a:r>
              <a:rPr lang="fr-FR" dirty="0"/>
              <a:t>-</a:t>
            </a:r>
            <a:r>
              <a:rPr lang="fr-FR" dirty="0" err="1"/>
              <a:t>before</a:t>
            </a:r>
            <a:r>
              <a:rPr lang="fr-FR" dirty="0"/>
              <a:t>, </a:t>
            </a:r>
            <a:r>
              <a:rPr lang="fr-FR" dirty="0" err="1"/>
              <a:t>region</a:t>
            </a:r>
            <a:r>
              <a:rPr lang="fr-FR" dirty="0"/>
              <a:t>-</a:t>
            </a:r>
            <a:r>
              <a:rPr lang="fr-FR" dirty="0" err="1"/>
              <a:t>after</a:t>
            </a:r>
            <a:r>
              <a:rPr lang="fr-FR" dirty="0"/>
              <a:t>, </a:t>
            </a:r>
            <a:r>
              <a:rPr lang="fr-FR" dirty="0" err="1"/>
              <a:t>region</a:t>
            </a:r>
            <a:r>
              <a:rPr lang="fr-FR" dirty="0"/>
              <a:t>-</a:t>
            </a:r>
            <a:r>
              <a:rPr lang="fr-FR" dirty="0" err="1"/>
              <a:t>start</a:t>
            </a:r>
            <a:r>
              <a:rPr lang="fr-FR" dirty="0"/>
              <a:t>, </a:t>
            </a:r>
            <a:r>
              <a:rPr lang="fr-FR" dirty="0" err="1"/>
              <a:t>region</a:t>
            </a:r>
            <a:r>
              <a:rPr lang="fr-FR" dirty="0"/>
              <a:t>-end</a:t>
            </a:r>
          </a:p>
          <a:p>
            <a:pPr lvl="3"/>
            <a:r>
              <a:rPr lang="fr-FR" b="1" i="1" dirty="0" err="1">
                <a:solidFill>
                  <a:srgbClr val="C00000"/>
                </a:solidFill>
              </a:rPr>
              <a:t>Region</a:t>
            </a:r>
            <a:r>
              <a:rPr lang="fr-FR" b="1" i="1" dirty="0">
                <a:solidFill>
                  <a:srgbClr val="C00000"/>
                </a:solidFill>
              </a:rPr>
              <a:t>-</a:t>
            </a:r>
            <a:r>
              <a:rPr lang="fr-FR" b="1" i="1" dirty="0" err="1">
                <a:solidFill>
                  <a:srgbClr val="C00000"/>
                </a:solidFill>
              </a:rPr>
              <a:t>name</a:t>
            </a:r>
            <a:r>
              <a:rPr lang="fr-FR" b="1" i="1" dirty="0">
                <a:solidFill>
                  <a:srgbClr val="C00000"/>
                </a:solidFill>
              </a:rPr>
              <a:t> </a:t>
            </a:r>
            <a:r>
              <a:rPr lang="fr-FR" b="1" i="1" dirty="0" err="1">
                <a:solidFill>
                  <a:srgbClr val="C00000"/>
                </a:solidFill>
              </a:rPr>
              <a:t>extent</a:t>
            </a:r>
            <a:r>
              <a:rPr lang="fr-FR" b="1" i="1" dirty="0">
                <a:solidFill>
                  <a:srgbClr val="C00000"/>
                </a:solidFill>
              </a:rPr>
              <a:t>=« 1cm »</a:t>
            </a:r>
          </a:p>
          <a:p>
            <a:endParaRPr lang="fr-FR" dirty="0"/>
          </a:p>
          <a:p>
            <a:r>
              <a:rPr lang="fr-FR" dirty="0"/>
              <a:t>Différents attributs communs aux régions</a:t>
            </a:r>
          </a:p>
          <a:p>
            <a:pPr lvl="5"/>
            <a:r>
              <a:rPr lang="fr-FR" dirty="0"/>
              <a:t>Arrière-plan : </a:t>
            </a:r>
            <a:r>
              <a:rPr lang="fr-FR" b="1" i="1" dirty="0">
                <a:solidFill>
                  <a:srgbClr val="C00000"/>
                </a:solidFill>
              </a:rPr>
              <a:t>background ; background-image ; </a:t>
            </a:r>
          </a:p>
          <a:p>
            <a:pPr lvl="5">
              <a:buNone/>
            </a:pPr>
            <a:r>
              <a:rPr lang="fr-FR" b="1" i="1" dirty="0">
                <a:solidFill>
                  <a:srgbClr val="C00000"/>
                </a:solidFill>
              </a:rPr>
              <a:t>				background-</a:t>
            </a:r>
            <a:r>
              <a:rPr lang="fr-FR" b="1" i="1" dirty="0" err="1">
                <a:solidFill>
                  <a:srgbClr val="C00000"/>
                </a:solidFill>
              </a:rPr>
              <a:t>repeat</a:t>
            </a:r>
            <a:r>
              <a:rPr lang="fr-FR" b="1" i="1" dirty="0">
                <a:solidFill>
                  <a:srgbClr val="C00000"/>
                </a:solidFill>
              </a:rPr>
              <a:t>;</a:t>
            </a:r>
            <a:r>
              <a:rPr lang="fr-FR" dirty="0"/>
              <a:t>…</a:t>
            </a:r>
          </a:p>
          <a:p>
            <a:pPr lvl="5"/>
            <a:r>
              <a:rPr lang="fr-FR" dirty="0"/>
              <a:t>Mise en page : </a:t>
            </a:r>
          </a:p>
          <a:p>
            <a:pPr lvl="6"/>
            <a:r>
              <a:rPr lang="fr-FR" b="1" i="1" dirty="0" err="1">
                <a:solidFill>
                  <a:srgbClr val="C00000"/>
                </a:solidFill>
              </a:rPr>
              <a:t>margin</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err="1">
                <a:solidFill>
                  <a:srgbClr val="C00000"/>
                </a:solidFill>
              </a:rPr>
              <a:t>padding</a:t>
            </a:r>
            <a:r>
              <a:rPr lang="fr-FR" b="1" i="1" dirty="0">
                <a:solidFill>
                  <a:srgbClr val="C00000"/>
                </a:solidFill>
              </a:rPr>
              <a:t>[|-</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a:t>
            </a:r>
          </a:p>
          <a:p>
            <a:pPr lvl="6"/>
            <a:r>
              <a:rPr lang="fr-FR" b="1" i="1" dirty="0">
                <a:solidFill>
                  <a:srgbClr val="C00000"/>
                </a:solidFill>
              </a:rPr>
              <a:t>border[|-</a:t>
            </a:r>
            <a:r>
              <a:rPr lang="fr-FR" b="1" i="1" dirty="0" err="1">
                <a:solidFill>
                  <a:srgbClr val="C00000"/>
                </a:solidFill>
              </a:rPr>
              <a:t>left</a:t>
            </a:r>
            <a:r>
              <a:rPr lang="fr-FR" b="1" i="1" dirty="0">
                <a:solidFill>
                  <a:srgbClr val="C00000"/>
                </a:solidFill>
              </a:rPr>
              <a:t>|-right|-top|</a:t>
            </a:r>
            <a:r>
              <a:rPr lang="fr-FR" b="1" i="1" dirty="0" err="1">
                <a:solidFill>
                  <a:srgbClr val="C00000"/>
                </a:solidFill>
              </a:rPr>
              <a:t>bottom</a:t>
            </a:r>
            <a:r>
              <a:rPr lang="fr-FR" b="1" i="1" dirty="0">
                <a:solidFill>
                  <a:srgbClr val="C00000"/>
                </a:solidFill>
              </a:rPr>
              <a:t>]; </a:t>
            </a:r>
          </a:p>
          <a:p>
            <a:pPr lvl="6"/>
            <a:r>
              <a:rPr lang="fr-FR" b="1" i="1" dirty="0" err="1">
                <a:solidFill>
                  <a:srgbClr val="C00000"/>
                </a:solidFill>
              </a:rPr>
              <a:t>border-color;border-style</a:t>
            </a:r>
            <a:endParaRPr lang="fr-FR" b="1" i="1" dirty="0">
              <a:solidFill>
                <a:srgbClr val="C00000"/>
              </a:solidFill>
            </a:endParaRPr>
          </a:p>
          <a:p>
            <a:pPr lvl="6"/>
            <a:endParaRPr lang="fr-FR" dirty="0"/>
          </a:p>
          <a:p>
            <a:pPr lvl="6"/>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210</a:t>
            </a:fld>
            <a:endParaRPr lang="fr-F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Format de pages  </a:t>
            </a:r>
            <a:r>
              <a:rPr lang="fr-FR" dirty="0" err="1"/>
              <a:t>fo</a:t>
            </a:r>
            <a:endParaRPr lang="fr-FR" dirty="0"/>
          </a:p>
        </p:txBody>
      </p:sp>
      <p:sp>
        <p:nvSpPr>
          <p:cNvPr id="3" name="Espace réservé du contenu 2"/>
          <p:cNvSpPr>
            <a:spLocks noGrp="1"/>
          </p:cNvSpPr>
          <p:nvPr>
            <p:ph idx="1"/>
          </p:nvPr>
        </p:nvSpPr>
        <p:spPr/>
        <p:txBody>
          <a:bodyPr>
            <a:normAutofit fontScale="85000" lnSpcReduction="10000"/>
          </a:bodyPr>
          <a:lstStyle/>
          <a:p>
            <a:r>
              <a:rPr lang="fr-FR" dirty="0"/>
              <a:t>Déclaration de séquence de format page conditionnel</a:t>
            </a:r>
          </a:p>
          <a:p>
            <a:pPr lvl="1"/>
            <a:r>
              <a:rPr lang="fr-FR" dirty="0"/>
              <a:t>La déclaration de séquence de pages permet par exemple de recréer le comportement des marges d’un livre classique en définissant une page sur 2 la marge à gauche étendue puis la marge à droite étendue pour prendre en considération le format livre et l’espace central perdu</a:t>
            </a:r>
          </a:p>
          <a:p>
            <a:pPr lvl="1"/>
            <a:endParaRPr lang="fr-FR" dirty="0"/>
          </a:p>
          <a:p>
            <a:pPr lvl="1"/>
            <a:r>
              <a:rPr lang="fr-FR" dirty="0"/>
              <a:t>L’alternance se définit dans la balise </a:t>
            </a:r>
            <a:r>
              <a:rPr lang="fr-FR" sz="1400" b="1" i="1" dirty="0" err="1">
                <a:solidFill>
                  <a:srgbClr val="C00000"/>
                </a:solidFill>
              </a:rPr>
              <a:t>conditionnal</a:t>
            </a:r>
            <a:r>
              <a:rPr lang="fr-FR" sz="1400" b="1" i="1" dirty="0">
                <a:solidFill>
                  <a:srgbClr val="C00000"/>
                </a:solidFill>
              </a:rPr>
              <a:t>-page-master-</a:t>
            </a:r>
            <a:r>
              <a:rPr lang="fr-FR" sz="1400" b="1" i="1" dirty="0" err="1">
                <a:solidFill>
                  <a:srgbClr val="C00000"/>
                </a:solidFill>
              </a:rPr>
              <a:t>reference</a:t>
            </a:r>
            <a:r>
              <a:rPr lang="fr-FR" b="1" i="1" dirty="0">
                <a:solidFill>
                  <a:srgbClr val="C00000"/>
                </a:solidFill>
              </a:rPr>
              <a:t> </a:t>
            </a:r>
            <a:r>
              <a:rPr lang="fr-FR" dirty="0"/>
              <a:t> </a:t>
            </a:r>
          </a:p>
          <a:p>
            <a:pPr lvl="1">
              <a:buNone/>
            </a:pPr>
            <a:r>
              <a:rPr lang="fr-FR" dirty="0"/>
              <a:t>par l’attribut suivant :</a:t>
            </a:r>
          </a:p>
          <a:p>
            <a:pPr lvl="6"/>
            <a:r>
              <a:rPr lang="fr-FR" b="1" i="1" dirty="0" err="1">
                <a:solidFill>
                  <a:srgbClr val="C00000"/>
                </a:solidFill>
              </a:rPr>
              <a:t>Odd</a:t>
            </a:r>
            <a:r>
              <a:rPr lang="fr-FR" b="1" i="1" dirty="0">
                <a:solidFill>
                  <a:srgbClr val="C00000"/>
                </a:solidFill>
              </a:rPr>
              <a:t> or </a:t>
            </a:r>
            <a:r>
              <a:rPr lang="fr-FR" b="1" i="1" dirty="0" err="1">
                <a:solidFill>
                  <a:srgbClr val="C00000"/>
                </a:solidFill>
              </a:rPr>
              <a:t>even</a:t>
            </a:r>
            <a:r>
              <a:rPr lang="fr-FR" b="1" i="1" dirty="0">
                <a:solidFill>
                  <a:srgbClr val="C00000"/>
                </a:solidFill>
              </a:rPr>
              <a:t> : </a:t>
            </a:r>
            <a:r>
              <a:rPr lang="fr-FR" b="1" i="1" dirty="0" err="1">
                <a:solidFill>
                  <a:srgbClr val="C00000"/>
                </a:solidFill>
              </a:rPr>
              <a:t>odd</a:t>
            </a:r>
            <a:r>
              <a:rPr lang="fr-FR" dirty="0"/>
              <a:t> = page impaire &amp; </a:t>
            </a:r>
            <a:r>
              <a:rPr lang="fr-FR" dirty="0" err="1"/>
              <a:t>even</a:t>
            </a:r>
            <a:r>
              <a:rPr lang="fr-FR" dirty="0"/>
              <a:t> = page paire</a:t>
            </a:r>
          </a:p>
          <a:p>
            <a:pPr lvl="1"/>
            <a:endParaRPr lang="fr-FR" dirty="0"/>
          </a:p>
          <a:p>
            <a:pPr lvl="1"/>
            <a:r>
              <a:rPr lang="fr-FR" dirty="0"/>
              <a:t>Les attributs suivants permettent de compléter la condition :</a:t>
            </a:r>
          </a:p>
          <a:p>
            <a:pPr lvl="6"/>
            <a:r>
              <a:rPr lang="fr-FR" b="1" i="1" dirty="0">
                <a:solidFill>
                  <a:srgbClr val="C00000"/>
                </a:solidFill>
              </a:rPr>
              <a:t>page-position="last"  </a:t>
            </a:r>
            <a:r>
              <a:rPr lang="fr-FR" dirty="0"/>
              <a:t>=&gt; si la page est en dernière position</a:t>
            </a:r>
          </a:p>
          <a:p>
            <a:pPr lvl="6"/>
            <a:r>
              <a:rPr lang="fr-FR" b="1" i="1" dirty="0" err="1">
                <a:solidFill>
                  <a:srgbClr val="C00000"/>
                </a:solidFill>
              </a:rPr>
              <a:t>blank</a:t>
            </a:r>
            <a:r>
              <a:rPr lang="fr-FR" b="1" i="1" dirty="0">
                <a:solidFill>
                  <a:srgbClr val="C00000"/>
                </a:solidFill>
              </a:rPr>
              <a:t>-or-not-</a:t>
            </a:r>
            <a:r>
              <a:rPr lang="fr-FR" b="1" i="1" dirty="0" err="1">
                <a:solidFill>
                  <a:srgbClr val="C00000"/>
                </a:solidFill>
              </a:rPr>
              <a:t>blank</a:t>
            </a:r>
            <a:r>
              <a:rPr lang="fr-FR" b="1" i="1" dirty="0">
                <a:solidFill>
                  <a:srgbClr val="C00000"/>
                </a:solidFill>
              </a:rPr>
              <a:t>="</a:t>
            </a:r>
            <a:r>
              <a:rPr lang="fr-FR" b="1" i="1" dirty="0" err="1">
                <a:solidFill>
                  <a:srgbClr val="C00000"/>
                </a:solidFill>
              </a:rPr>
              <a:t>blank</a:t>
            </a:r>
            <a:r>
              <a:rPr lang="fr-FR" b="1" i="1" dirty="0">
                <a:solidFill>
                  <a:srgbClr val="C00000"/>
                </a:solidFill>
              </a:rPr>
              <a:t>« </a:t>
            </a:r>
            <a:r>
              <a:rPr lang="fr-FR" dirty="0"/>
              <a:t> =&gt;si la page doit être vide</a:t>
            </a:r>
          </a:p>
          <a:p>
            <a:pPr lvl="3">
              <a:buNone/>
            </a:pPr>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211</a:t>
            </a:fld>
            <a:endParaRPr lang="fr-F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fo:page-sequence</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Définition des pages générées par </a:t>
            </a:r>
            <a:r>
              <a:rPr lang="fr-FR" dirty="0" err="1"/>
              <a:t>xsl</a:t>
            </a:r>
            <a:r>
              <a:rPr lang="fr-FR" dirty="0"/>
              <a:t>-</a:t>
            </a:r>
            <a:r>
              <a:rPr lang="fr-FR" dirty="0" err="1"/>
              <a:t>fo</a:t>
            </a:r>
            <a:endParaRPr lang="fr-FR" dirty="0"/>
          </a:p>
          <a:p>
            <a:pPr lvl="1"/>
            <a:r>
              <a:rPr lang="fr-FR" dirty="0"/>
              <a:t>Pour créer une page on la déclare avec : </a:t>
            </a:r>
            <a:r>
              <a:rPr lang="fr-FR" dirty="0">
                <a:solidFill>
                  <a:srgbClr val="C00000"/>
                </a:solidFill>
              </a:rPr>
              <a:t>page-</a:t>
            </a:r>
            <a:r>
              <a:rPr lang="fr-FR" dirty="0" err="1">
                <a:solidFill>
                  <a:srgbClr val="C00000"/>
                </a:solidFill>
              </a:rPr>
              <a:t>sequence</a:t>
            </a:r>
            <a:endParaRPr lang="fr-FR" dirty="0">
              <a:solidFill>
                <a:srgbClr val="C00000"/>
              </a:solidFill>
            </a:endParaRPr>
          </a:p>
          <a:p>
            <a:pPr lvl="4"/>
            <a:r>
              <a:rPr lang="fr-FR" b="1" i="1" dirty="0">
                <a:solidFill>
                  <a:srgbClr val="C00000"/>
                </a:solidFill>
              </a:rPr>
              <a:t> master-</a:t>
            </a:r>
            <a:r>
              <a:rPr lang="fr-FR" b="1" i="1" dirty="0" err="1">
                <a:solidFill>
                  <a:srgbClr val="C00000"/>
                </a:solidFill>
              </a:rPr>
              <a:t>reference</a:t>
            </a:r>
            <a:r>
              <a:rPr lang="fr-FR" b="1" i="1" dirty="0">
                <a:solidFill>
                  <a:srgbClr val="C00000"/>
                </a:solidFill>
              </a:rPr>
              <a:t>=« </a:t>
            </a:r>
            <a:r>
              <a:rPr lang="fr-FR" b="1" i="1" dirty="0" err="1">
                <a:solidFill>
                  <a:srgbClr val="C00000"/>
                </a:solidFill>
              </a:rPr>
              <a:t>NomDuFormatDeReference</a:t>
            </a:r>
            <a:r>
              <a:rPr lang="fr-FR" b="1" i="1" dirty="0">
                <a:solidFill>
                  <a:srgbClr val="C00000"/>
                </a:solidFill>
              </a:rPr>
              <a:t> »</a:t>
            </a:r>
            <a:r>
              <a:rPr lang="fr-FR" dirty="0">
                <a:solidFill>
                  <a:schemeClr val="bg1">
                    <a:lumMod val="50000"/>
                  </a:schemeClr>
                </a:solidFill>
              </a:rPr>
              <a:t> sert à définir le format de page à utiliser pour la page en cours</a:t>
            </a:r>
          </a:p>
          <a:p>
            <a:pPr lvl="4"/>
            <a:endParaRPr lang="fr-FR" dirty="0"/>
          </a:p>
          <a:p>
            <a:pPr lvl="1"/>
            <a:r>
              <a:rPr lang="fr-FR" dirty="0"/>
              <a:t>Pour écrire dans les régions non-body : </a:t>
            </a:r>
            <a:r>
              <a:rPr lang="fr-FR" dirty="0" err="1"/>
              <a:t>static</a:t>
            </a:r>
            <a:r>
              <a:rPr lang="fr-FR" dirty="0"/>
              <a:t>-content </a:t>
            </a:r>
          </a:p>
          <a:p>
            <a:pPr lvl="1"/>
            <a:r>
              <a:rPr lang="fr-FR" dirty="0"/>
              <a:t>Pour écrire un flux de block dans le body : </a:t>
            </a:r>
            <a:r>
              <a:rPr lang="fr-FR" dirty="0">
                <a:solidFill>
                  <a:srgbClr val="C00000"/>
                </a:solidFill>
              </a:rPr>
              <a:t>flow</a:t>
            </a:r>
          </a:p>
          <a:p>
            <a:pPr lvl="1"/>
            <a:endParaRPr lang="fr-FR" dirty="0"/>
          </a:p>
          <a:p>
            <a:pPr lvl="1"/>
            <a:r>
              <a:rPr lang="fr-FR" dirty="0"/>
              <a:t>Ces 2 balises nécessitent le nom standard ou défini  de la région où insérer les blocks</a:t>
            </a:r>
          </a:p>
          <a:p>
            <a:pPr lvl="5"/>
            <a:r>
              <a:rPr lang="fr-FR" dirty="0"/>
              <a:t>Régions définies par </a:t>
            </a:r>
            <a:r>
              <a:rPr lang="fr-FR" dirty="0" err="1"/>
              <a:t>xsl</a:t>
            </a:r>
            <a:r>
              <a:rPr lang="fr-FR" dirty="0"/>
              <a:t>: </a:t>
            </a:r>
            <a:r>
              <a:rPr lang="fr-FR" dirty="0" err="1"/>
              <a:t>xsl</a:t>
            </a:r>
            <a:r>
              <a:rPr lang="fr-FR" dirty="0"/>
              <a:t>-</a:t>
            </a:r>
            <a:r>
              <a:rPr lang="fr-FR" dirty="0" err="1"/>
              <a:t>region</a:t>
            </a:r>
            <a:r>
              <a:rPr lang="fr-FR" dirty="0"/>
              <a:t>( -body|-</a:t>
            </a:r>
            <a:r>
              <a:rPr lang="fr-FR" dirty="0" err="1"/>
              <a:t>start</a:t>
            </a:r>
            <a:r>
              <a:rPr lang="fr-FR" dirty="0"/>
              <a:t>|-end|-</a:t>
            </a:r>
            <a:r>
              <a:rPr lang="fr-FR" dirty="0" err="1"/>
              <a:t>before</a:t>
            </a:r>
            <a:r>
              <a:rPr lang="fr-FR" dirty="0"/>
              <a:t>|-</a:t>
            </a:r>
            <a:r>
              <a:rPr lang="fr-FR" dirty="0" err="1"/>
              <a:t>after</a:t>
            </a:r>
            <a:endParaRPr lang="fr-FR" dirty="0"/>
          </a:p>
          <a:p>
            <a:pPr lvl="4"/>
            <a:r>
              <a:rPr lang="fr-FR" b="1" i="1" dirty="0"/>
              <a:t>Ex : </a:t>
            </a:r>
            <a:r>
              <a:rPr lang="fr-FR" b="1" i="1" dirty="0">
                <a:solidFill>
                  <a:srgbClr val="C00000"/>
                </a:solidFill>
              </a:rPr>
              <a:t>flow-</a:t>
            </a:r>
            <a:r>
              <a:rPr lang="fr-FR" b="1" i="1" dirty="0" err="1">
                <a:solidFill>
                  <a:srgbClr val="C00000"/>
                </a:solidFill>
              </a:rPr>
              <a:t>name</a:t>
            </a:r>
            <a:r>
              <a:rPr lang="fr-FR" b="1" i="1" dirty="0">
                <a:solidFill>
                  <a:srgbClr val="C00000"/>
                </a:solidFill>
              </a:rPr>
              <a:t>=« </a:t>
            </a:r>
            <a:r>
              <a:rPr lang="fr-FR" b="1" i="1" dirty="0" err="1">
                <a:solidFill>
                  <a:srgbClr val="C00000"/>
                </a:solidFill>
              </a:rPr>
              <a:t>xsl</a:t>
            </a:r>
            <a:r>
              <a:rPr lang="fr-FR" b="1" i="1" dirty="0">
                <a:solidFill>
                  <a:srgbClr val="C00000"/>
                </a:solidFill>
              </a:rPr>
              <a:t>-</a:t>
            </a:r>
            <a:r>
              <a:rPr lang="fr-FR" b="1" i="1" dirty="0" err="1">
                <a:solidFill>
                  <a:srgbClr val="C00000"/>
                </a:solidFill>
              </a:rPr>
              <a:t>region</a:t>
            </a:r>
            <a:r>
              <a:rPr lang="fr-FR" b="1" i="1" dirty="0">
                <a:solidFill>
                  <a:srgbClr val="C00000"/>
                </a:solidFill>
              </a:rPr>
              <a:t>-</a:t>
            </a:r>
            <a:r>
              <a:rPr lang="fr-FR" b="1" i="1" dirty="0" err="1">
                <a:solidFill>
                  <a:srgbClr val="C00000"/>
                </a:solidFill>
              </a:rPr>
              <a:t>before</a:t>
            </a:r>
            <a:r>
              <a:rPr lang="fr-FR" b="1" i="1" dirty="0">
                <a:solidFill>
                  <a:srgbClr val="C00000"/>
                </a:solidFill>
              </a:rPr>
              <a:t> » </a:t>
            </a:r>
          </a:p>
          <a:p>
            <a:pPr lvl="4"/>
            <a:endParaRPr lang="fr-FR" b="1" i="1" dirty="0">
              <a:solidFill>
                <a:srgbClr val="C00000"/>
              </a:solidFill>
            </a:endParaRPr>
          </a:p>
          <a:p>
            <a:pPr lvl="4"/>
            <a:endParaRPr lang="fr-FR" dirty="0"/>
          </a:p>
          <a:p>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212</a:t>
            </a:fld>
            <a:endParaRPr lang="fr-F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a:t>fo:inline</a:t>
            </a:r>
            <a:r>
              <a:rPr lang="fr-FR" dirty="0"/>
              <a:t> vs </a:t>
            </a:r>
            <a:r>
              <a:rPr lang="fr-FR" dirty="0" err="1"/>
              <a:t>fo:block</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Tout comme le HTML et ses « div » le xsl-</a:t>
            </a:r>
            <a:r>
              <a:rPr lang="fr-FR" dirty="0" err="1"/>
              <a:t>fo</a:t>
            </a:r>
            <a:r>
              <a:rPr lang="fr-FR" dirty="0"/>
              <a:t> n’ échappe pas à l’empilement des ensembles.</a:t>
            </a:r>
          </a:p>
          <a:p>
            <a:endParaRPr lang="fr-FR" dirty="0"/>
          </a:p>
          <a:p>
            <a:r>
              <a:rPr lang="fr-FR" dirty="0"/>
              <a:t>L’équivalent en </a:t>
            </a:r>
            <a:r>
              <a:rPr lang="fr-FR" dirty="0" err="1"/>
              <a:t>fo</a:t>
            </a:r>
            <a:r>
              <a:rPr lang="fr-FR" dirty="0"/>
              <a:t> de </a:t>
            </a:r>
            <a:r>
              <a:rPr lang="fr-FR" dirty="0" err="1"/>
              <a:t>div</a:t>
            </a:r>
            <a:r>
              <a:rPr lang="fr-FR" dirty="0"/>
              <a:t>, </a:t>
            </a:r>
            <a:r>
              <a:rPr lang="fr-FR" dirty="0" err="1"/>
              <a:t>span</a:t>
            </a:r>
            <a:r>
              <a:rPr lang="fr-FR" dirty="0"/>
              <a:t> : </a:t>
            </a:r>
            <a:r>
              <a:rPr lang="fr-FR" b="1" i="1" dirty="0">
                <a:solidFill>
                  <a:srgbClr val="C00000"/>
                </a:solidFill>
              </a:rPr>
              <a:t>block, </a:t>
            </a:r>
            <a:r>
              <a:rPr lang="fr-FR" b="1" i="1" dirty="0" err="1">
                <a:solidFill>
                  <a:srgbClr val="C00000"/>
                </a:solidFill>
              </a:rPr>
              <a:t>inline</a:t>
            </a:r>
            <a:endParaRPr lang="fr-FR" b="1" i="1" dirty="0">
              <a:solidFill>
                <a:srgbClr val="C00000"/>
              </a:solidFill>
            </a:endParaRPr>
          </a:p>
          <a:p>
            <a:pPr lvl="4"/>
            <a:r>
              <a:rPr lang="fr-FR" dirty="0"/>
              <a:t>block : disposition empilé, peut contenir des éléments bloc et 	      </a:t>
            </a:r>
            <a:r>
              <a:rPr lang="fr-FR" dirty="0" err="1"/>
              <a:t>en-ligne</a:t>
            </a:r>
            <a:endParaRPr lang="fr-FR" dirty="0"/>
          </a:p>
          <a:p>
            <a:pPr lvl="4"/>
            <a:r>
              <a:rPr lang="fr-FR" dirty="0" err="1"/>
              <a:t>inline</a:t>
            </a:r>
            <a:r>
              <a:rPr lang="fr-FR" dirty="0"/>
              <a:t> : disposition en ligne, ne peut contenir que des 	       éléments </a:t>
            </a:r>
            <a:r>
              <a:rPr lang="fr-FR" dirty="0" err="1"/>
              <a:t>en-ligne</a:t>
            </a:r>
            <a:r>
              <a:rPr lang="fr-FR" dirty="0"/>
              <a:t>, pas d’élément bloc</a:t>
            </a:r>
          </a:p>
          <a:p>
            <a:endParaRPr lang="fr-FR" dirty="0"/>
          </a:p>
          <a:p>
            <a:r>
              <a:rPr lang="fr-FR" dirty="0"/>
              <a:t>Les ensembles block et </a:t>
            </a:r>
            <a:r>
              <a:rPr lang="fr-FR" dirty="0" err="1"/>
              <a:t>inline</a:t>
            </a:r>
            <a:r>
              <a:rPr lang="fr-FR" dirty="0"/>
              <a:t> peuvent s’imbriquer</a:t>
            </a:r>
          </a:p>
          <a:p>
            <a:pPr lvl="3"/>
            <a:r>
              <a:rPr lang="fr-FR" dirty="0"/>
              <a:t>Block peut contenir des éléments enfants de type block ou de type </a:t>
            </a:r>
            <a:r>
              <a:rPr lang="fr-FR" dirty="0" err="1"/>
              <a:t>in-line</a:t>
            </a:r>
            <a:r>
              <a:rPr lang="fr-FR" dirty="0"/>
              <a:t> </a:t>
            </a:r>
          </a:p>
          <a:p>
            <a:pPr lvl="3"/>
            <a:r>
              <a:rPr lang="fr-FR" dirty="0" err="1"/>
              <a:t>Inline</a:t>
            </a:r>
            <a:r>
              <a:rPr lang="fr-FR" dirty="0"/>
              <a:t> ne peut contenir que des éléments </a:t>
            </a:r>
            <a:r>
              <a:rPr lang="fr-FR" dirty="0" err="1"/>
              <a:t>inline</a:t>
            </a:r>
            <a:endParaRPr lang="fr-FR" dirty="0"/>
          </a:p>
          <a:p>
            <a:pPr lvl="1"/>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213</a:t>
            </a:fld>
            <a:endParaRPr lang="fr-F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p:cNvSpPr>
            <a:spLocks noGrp="1"/>
          </p:cNvSpPr>
          <p:nvPr>
            <p:ph type="title"/>
          </p:nvPr>
        </p:nvSpPr>
        <p:spPr/>
        <p:txBody>
          <a:bodyPr/>
          <a:lstStyle/>
          <a:p>
            <a:r>
              <a:rPr lang="fr-FR" dirty="0"/>
              <a:t>Fonts de texte</a:t>
            </a:r>
          </a:p>
        </p:txBody>
      </p:sp>
      <p:sp>
        <p:nvSpPr>
          <p:cNvPr id="13" name="Espace réservé du contenu 12"/>
          <p:cNvSpPr>
            <a:spLocks noGrp="1"/>
          </p:cNvSpPr>
          <p:nvPr>
            <p:ph idx="1"/>
          </p:nvPr>
        </p:nvSpPr>
        <p:spPr/>
        <p:txBody>
          <a:bodyPr>
            <a:normAutofit fontScale="70000" lnSpcReduction="20000"/>
          </a:bodyPr>
          <a:lstStyle/>
          <a:p>
            <a:pPr marL="188913" indent="-165100"/>
            <a:r>
              <a:rPr lang="fr-FR" dirty="0"/>
              <a:t>Soulignement</a:t>
            </a:r>
          </a:p>
          <a:p>
            <a:pPr marL="188913" indent="-165100" algn="ctr">
              <a:buNone/>
            </a:pPr>
            <a:r>
              <a:rPr lang="fr-FR" sz="3200" i="1" dirty="0" err="1">
                <a:solidFill>
                  <a:srgbClr val="C00000"/>
                </a:solidFill>
              </a:rPr>
              <a:t>text</a:t>
            </a:r>
            <a:r>
              <a:rPr lang="fr-FR" sz="3200" i="1" dirty="0">
                <a:solidFill>
                  <a:srgbClr val="C00000"/>
                </a:solidFill>
              </a:rPr>
              <a:t>-</a:t>
            </a:r>
            <a:r>
              <a:rPr lang="fr-FR" sz="3200" i="1" dirty="0" err="1">
                <a:solidFill>
                  <a:srgbClr val="C00000"/>
                </a:solidFill>
              </a:rPr>
              <a:t>decoration</a:t>
            </a:r>
            <a:r>
              <a:rPr lang="fr-FR" sz="3200" i="1" dirty="0"/>
              <a:t>="</a:t>
            </a:r>
            <a:r>
              <a:rPr lang="fr-FR" sz="3200" i="1" u="sng" dirty="0" err="1">
                <a:solidFill>
                  <a:schemeClr val="accent6">
                    <a:lumMod val="50000"/>
                  </a:schemeClr>
                </a:solidFill>
              </a:rPr>
              <a:t>underline</a:t>
            </a:r>
            <a:r>
              <a:rPr lang="fr-FR" sz="3200" i="1" dirty="0"/>
              <a:t>" </a:t>
            </a:r>
          </a:p>
          <a:p>
            <a:pPr marL="188913" indent="-165100"/>
            <a:r>
              <a:rPr lang="fr-FR" dirty="0"/>
              <a:t>Hauteur de ligne</a:t>
            </a:r>
          </a:p>
          <a:p>
            <a:pPr marL="188913" indent="-165100" algn="ctr">
              <a:buNone/>
            </a:pPr>
            <a:r>
              <a:rPr lang="fr-FR" sz="3200" i="1" dirty="0">
                <a:solidFill>
                  <a:srgbClr val="C00000"/>
                </a:solidFill>
              </a:rPr>
              <a:t>line-</a:t>
            </a:r>
            <a:r>
              <a:rPr lang="fr-FR" sz="3200" i="1" dirty="0" err="1">
                <a:solidFill>
                  <a:srgbClr val="C00000"/>
                </a:solidFill>
              </a:rPr>
              <a:t>height</a:t>
            </a:r>
            <a:r>
              <a:rPr lang="fr-FR" sz="3200" i="1" dirty="0">
                <a:solidFill>
                  <a:srgbClr val="C00000"/>
                </a:solidFill>
              </a:rPr>
              <a:t> </a:t>
            </a:r>
            <a:r>
              <a:rPr lang="fr-FR" sz="3200" i="1" dirty="0"/>
              <a:t>="</a:t>
            </a:r>
            <a:r>
              <a:rPr lang="fr-FR" sz="3200" i="1" dirty="0">
                <a:solidFill>
                  <a:schemeClr val="accent6">
                    <a:lumMod val="50000"/>
                  </a:schemeClr>
                </a:solidFill>
              </a:rPr>
              <a:t>15pt</a:t>
            </a:r>
            <a:r>
              <a:rPr lang="fr-FR" sz="3200" i="1" dirty="0"/>
              <a:t>" </a:t>
            </a:r>
            <a:endParaRPr lang="fr-FR" sz="3200" dirty="0"/>
          </a:p>
          <a:p>
            <a:pPr marL="165100" lvl="3" indent="-165100">
              <a:buFont typeface="Arial" pitchFamily="34" charset="0"/>
              <a:buChar char="•"/>
            </a:pPr>
            <a:r>
              <a:rPr lang="fr-FR" sz="3200" dirty="0"/>
              <a:t>Taille police</a:t>
            </a:r>
          </a:p>
          <a:p>
            <a:pPr marL="165100" lvl="3" indent="-165100" algn="ctr">
              <a:buNone/>
            </a:pPr>
            <a:r>
              <a:rPr lang="fr-FR" sz="3400" i="1" dirty="0">
                <a:solidFill>
                  <a:srgbClr val="C00000"/>
                </a:solidFill>
              </a:rPr>
              <a:t>font-size</a:t>
            </a:r>
            <a:r>
              <a:rPr lang="fr-FR" sz="3400" i="1" dirty="0"/>
              <a:t>="</a:t>
            </a:r>
            <a:r>
              <a:rPr lang="fr-FR" sz="4300" i="1" dirty="0">
                <a:solidFill>
                  <a:schemeClr val="accent6">
                    <a:lumMod val="50000"/>
                  </a:schemeClr>
                </a:solidFill>
              </a:rPr>
              <a:t>30pt</a:t>
            </a:r>
            <a:r>
              <a:rPr lang="fr-FR" sz="3400" i="1" dirty="0"/>
              <a:t>"</a:t>
            </a:r>
          </a:p>
          <a:p>
            <a:pPr marL="165100" lvl="3" indent="-165100">
              <a:buFont typeface="Arial" pitchFamily="34" charset="0"/>
              <a:buChar char="•"/>
            </a:pPr>
            <a:r>
              <a:rPr lang="fr-FR" sz="3200" dirty="0"/>
              <a:t>Poids de font</a:t>
            </a:r>
          </a:p>
          <a:p>
            <a:pPr marL="977900" lvl="6" indent="-165100" algn="ctr">
              <a:buNone/>
            </a:pPr>
            <a:r>
              <a:rPr lang="fr-FR" sz="3200" i="1" dirty="0">
                <a:solidFill>
                  <a:srgbClr val="C00000"/>
                </a:solidFill>
              </a:rPr>
              <a:t>font-</a:t>
            </a:r>
            <a:r>
              <a:rPr lang="fr-FR" sz="3200" i="1" dirty="0" err="1">
                <a:solidFill>
                  <a:srgbClr val="C00000"/>
                </a:solidFill>
              </a:rPr>
              <a:t>weight</a:t>
            </a:r>
            <a:r>
              <a:rPr lang="fr-FR" sz="3200" i="1" dirty="0"/>
              <a:t>="</a:t>
            </a:r>
            <a:r>
              <a:rPr lang="fr-FR" sz="3200" i="1" dirty="0">
                <a:solidFill>
                  <a:schemeClr val="accent6">
                    <a:lumMod val="50000"/>
                  </a:schemeClr>
                </a:solidFill>
              </a:rPr>
              <a:t> </a:t>
            </a:r>
            <a:r>
              <a:rPr lang="fr-FR" sz="1900" i="1" dirty="0">
                <a:solidFill>
                  <a:schemeClr val="accent6">
                    <a:lumMod val="50000"/>
                  </a:schemeClr>
                </a:solidFill>
              </a:rPr>
              <a:t>100-&gt;</a:t>
            </a:r>
            <a:r>
              <a:rPr lang="fr-FR" sz="1900" b="1" i="1" dirty="0">
                <a:solidFill>
                  <a:schemeClr val="accent6">
                    <a:lumMod val="50000"/>
                  </a:schemeClr>
                </a:solidFill>
              </a:rPr>
              <a:t>900</a:t>
            </a:r>
            <a:r>
              <a:rPr lang="fr-FR" sz="1900" i="1" dirty="0">
                <a:solidFill>
                  <a:schemeClr val="accent6">
                    <a:lumMod val="50000"/>
                  </a:schemeClr>
                </a:solidFill>
              </a:rPr>
              <a:t> </a:t>
            </a:r>
            <a:r>
              <a:rPr lang="fr-FR" sz="3200" i="1" dirty="0">
                <a:solidFill>
                  <a:schemeClr val="accent6">
                    <a:lumMod val="50000"/>
                  </a:schemeClr>
                </a:solidFill>
              </a:rPr>
              <a:t>|</a:t>
            </a:r>
            <a:r>
              <a:rPr lang="fr-FR" sz="1900" i="1" dirty="0">
                <a:solidFill>
                  <a:schemeClr val="accent6">
                    <a:lumMod val="50000"/>
                  </a:schemeClr>
                </a:solidFill>
              </a:rPr>
              <a:t>normal </a:t>
            </a:r>
            <a:r>
              <a:rPr lang="fr-FR" sz="3200" i="1" dirty="0">
                <a:solidFill>
                  <a:schemeClr val="accent6">
                    <a:lumMod val="50000"/>
                  </a:schemeClr>
                </a:solidFill>
              </a:rPr>
              <a:t>| </a:t>
            </a:r>
            <a:r>
              <a:rPr lang="fr-FR" sz="2600" i="1" dirty="0">
                <a:solidFill>
                  <a:schemeClr val="accent6">
                    <a:lumMod val="50000"/>
                  </a:schemeClr>
                </a:solidFill>
              </a:rPr>
              <a:t>bold </a:t>
            </a:r>
            <a:r>
              <a:rPr lang="fr-FR" sz="3200" i="1" dirty="0">
                <a:solidFill>
                  <a:schemeClr val="accent6">
                    <a:lumMod val="50000"/>
                  </a:schemeClr>
                </a:solidFill>
              </a:rPr>
              <a:t>| </a:t>
            </a:r>
            <a:r>
              <a:rPr lang="fr-FR" sz="2600" b="1" i="1" dirty="0" err="1">
                <a:solidFill>
                  <a:schemeClr val="accent6">
                    <a:lumMod val="50000"/>
                  </a:schemeClr>
                </a:solidFill>
              </a:rPr>
              <a:t>bolder</a:t>
            </a:r>
            <a:r>
              <a:rPr lang="fr-FR" sz="3200" i="1" dirty="0"/>
              <a:t>" </a:t>
            </a:r>
          </a:p>
          <a:p>
            <a:pPr marL="165100" lvl="3" indent="-165100">
              <a:buFont typeface="Arial" pitchFamily="34" charset="0"/>
              <a:buChar char="•"/>
            </a:pPr>
            <a:r>
              <a:rPr lang="fr-FR" sz="3200" dirty="0"/>
              <a:t>Style de font</a:t>
            </a:r>
          </a:p>
          <a:p>
            <a:pPr marL="165100" lvl="3" indent="-165100" algn="ctr">
              <a:buNone/>
            </a:pPr>
            <a:r>
              <a:rPr lang="fr-FR" sz="3200" i="1" dirty="0">
                <a:solidFill>
                  <a:srgbClr val="C00000"/>
                </a:solidFill>
              </a:rPr>
              <a:t>font-style</a:t>
            </a:r>
            <a:r>
              <a:rPr lang="fr-FR" sz="3200" i="1" dirty="0"/>
              <a:t>="</a:t>
            </a:r>
            <a:r>
              <a:rPr lang="fr-FR" sz="3200" i="1" dirty="0" err="1">
                <a:solidFill>
                  <a:schemeClr val="accent6">
                    <a:lumMod val="50000"/>
                  </a:schemeClr>
                </a:solidFill>
              </a:rPr>
              <a:t>italic</a:t>
            </a:r>
            <a:r>
              <a:rPr lang="fr-FR" sz="3200" i="1" dirty="0">
                <a:solidFill>
                  <a:schemeClr val="accent6">
                    <a:lumMod val="50000"/>
                  </a:schemeClr>
                </a:solidFill>
              </a:rPr>
              <a:t>| oblique | </a:t>
            </a:r>
            <a:r>
              <a:rPr lang="fr-FR" sz="3200" dirty="0">
                <a:solidFill>
                  <a:schemeClr val="accent6">
                    <a:lumMod val="50000"/>
                  </a:schemeClr>
                </a:solidFill>
              </a:rPr>
              <a:t>normal</a:t>
            </a:r>
            <a:r>
              <a:rPr lang="fr-FR" sz="3200" i="1" dirty="0"/>
              <a:t>" </a:t>
            </a:r>
          </a:p>
          <a:p>
            <a:pPr marL="165100" lvl="3" indent="-165100">
              <a:buFont typeface="Arial" pitchFamily="34" charset="0"/>
              <a:buChar char="•"/>
            </a:pPr>
            <a:r>
              <a:rPr lang="fr-FR" sz="3200" dirty="0"/>
              <a:t>Famille de font</a:t>
            </a:r>
          </a:p>
          <a:p>
            <a:pPr marL="165100" lvl="3" indent="-165100" algn="ctr">
              <a:buNone/>
            </a:pPr>
            <a:r>
              <a:rPr lang="fr-FR" sz="3200" i="1" dirty="0">
                <a:solidFill>
                  <a:srgbClr val="C00000"/>
                </a:solidFill>
              </a:rPr>
              <a:t>font-</a:t>
            </a:r>
            <a:r>
              <a:rPr lang="fr-FR" sz="3200" i="1" dirty="0" err="1">
                <a:solidFill>
                  <a:srgbClr val="C00000"/>
                </a:solidFill>
              </a:rPr>
              <a:t>family</a:t>
            </a:r>
            <a:r>
              <a:rPr lang="fr-FR" sz="3200" i="1" dirty="0"/>
              <a:t>="</a:t>
            </a:r>
            <a:r>
              <a:rPr lang="fr-FR" sz="3200" i="1" dirty="0">
                <a:solidFill>
                  <a:schemeClr val="accent6">
                    <a:lumMod val="50000"/>
                  </a:schemeClr>
                </a:solidFill>
                <a:latin typeface="Calibri" pitchFamily="34" charset="0"/>
              </a:rPr>
              <a:t>Calibri</a:t>
            </a:r>
            <a:r>
              <a:rPr lang="fr-FR" sz="3200" i="1" dirty="0">
                <a:solidFill>
                  <a:schemeClr val="accent6">
                    <a:lumMod val="50000"/>
                  </a:schemeClr>
                </a:solidFill>
              </a:rPr>
              <a:t> | </a:t>
            </a:r>
            <a:r>
              <a:rPr lang="fr-FR" sz="3200" i="1" dirty="0" err="1">
                <a:solidFill>
                  <a:schemeClr val="accent6">
                    <a:lumMod val="50000"/>
                  </a:schemeClr>
                </a:solidFill>
              </a:rPr>
              <a:t>fontName</a:t>
            </a:r>
            <a:r>
              <a:rPr lang="fr-FR" sz="3200" i="1" dirty="0"/>
              <a:t>"</a:t>
            </a:r>
          </a:p>
          <a:p>
            <a:pPr marL="165100" lvl="3" indent="-165100">
              <a:buFont typeface="Arial" pitchFamily="34" charset="0"/>
              <a:buChar char="•"/>
            </a:pPr>
            <a:r>
              <a:rPr lang="fr-FR" sz="3200" dirty="0"/>
              <a:t>Font</a:t>
            </a:r>
            <a:r>
              <a:rPr lang="fr-FR" sz="3200" i="1" dirty="0"/>
              <a:t> </a:t>
            </a:r>
            <a:r>
              <a:rPr lang="fr-FR" sz="1700" i="1" dirty="0"/>
              <a:t>(super)</a:t>
            </a:r>
            <a:endParaRPr lang="fr-FR" sz="3200" i="1" dirty="0"/>
          </a:p>
          <a:p>
            <a:pPr marL="165100" lvl="3" indent="-165100" algn="ctr">
              <a:buNone/>
            </a:pPr>
            <a:r>
              <a:rPr lang="fr-FR" sz="3200" i="1" dirty="0">
                <a:solidFill>
                  <a:srgbClr val="C00000"/>
                </a:solidFill>
              </a:rPr>
              <a:t>font</a:t>
            </a:r>
            <a:r>
              <a:rPr lang="fr-FR" sz="3200" i="1" dirty="0"/>
              <a:t> ="</a:t>
            </a:r>
            <a:r>
              <a:rPr lang="fr-FR" sz="3200" i="1" dirty="0" err="1">
                <a:solidFill>
                  <a:schemeClr val="accent6">
                    <a:lumMod val="50000"/>
                  </a:schemeClr>
                </a:solidFill>
              </a:rPr>
              <a:t>italic</a:t>
            </a:r>
            <a:r>
              <a:rPr lang="fr-FR" sz="3200" i="1" dirty="0">
                <a:solidFill>
                  <a:schemeClr val="accent6">
                    <a:lumMod val="50000"/>
                  </a:schemeClr>
                </a:solidFill>
              </a:rPr>
              <a:t> </a:t>
            </a:r>
            <a:r>
              <a:rPr lang="fr-FR" sz="3200" b="1" i="1" dirty="0">
                <a:solidFill>
                  <a:schemeClr val="accent6">
                    <a:lumMod val="50000"/>
                  </a:schemeClr>
                </a:solidFill>
              </a:rPr>
              <a:t>bold</a:t>
            </a:r>
            <a:r>
              <a:rPr lang="fr-FR" sz="3200" i="1" dirty="0">
                <a:solidFill>
                  <a:schemeClr val="accent6">
                    <a:lumMod val="50000"/>
                  </a:schemeClr>
                </a:solidFill>
              </a:rPr>
              <a:t> 12pt </a:t>
            </a:r>
            <a:r>
              <a:rPr lang="fr-FR" sz="3200" i="1" dirty="0">
                <a:solidFill>
                  <a:schemeClr val="accent6">
                    <a:lumMod val="50000"/>
                  </a:schemeClr>
                </a:solidFill>
                <a:latin typeface="Calibri" pitchFamily="34" charset="0"/>
              </a:rPr>
              <a:t>Calibri</a:t>
            </a:r>
            <a:r>
              <a:rPr lang="fr-FR" sz="3200" i="1" dirty="0"/>
              <a:t>"</a:t>
            </a:r>
          </a:p>
          <a:p>
            <a:pPr marL="0" lvl="0" indent="-165100" algn="ctr" eaLnBrk="0" fontAlgn="base" hangingPunct="0">
              <a:spcAft>
                <a:spcPct val="0"/>
              </a:spcAft>
              <a:buNone/>
              <a:defRPr/>
            </a:pPr>
            <a:endParaRPr lang="fr-FR" dirty="0"/>
          </a:p>
          <a:p>
            <a:pPr marL="0" lvl="0" indent="-165100" algn="ctr" eaLnBrk="0" fontAlgn="base" hangingPunct="0">
              <a:spcAft>
                <a:spcPct val="0"/>
              </a:spcAft>
              <a:buNone/>
              <a:defRPr/>
            </a:pPr>
            <a:endParaRPr lang="fr-FR"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Les sauts</a:t>
            </a:r>
            <a:endParaRPr lang="fr-FR" dirty="0"/>
          </a:p>
        </p:txBody>
      </p:sp>
      <p:sp>
        <p:nvSpPr>
          <p:cNvPr id="10" name="Espace réservé du contenu 9"/>
          <p:cNvSpPr>
            <a:spLocks noGrp="1"/>
          </p:cNvSpPr>
          <p:nvPr>
            <p:ph idx="1"/>
          </p:nvPr>
        </p:nvSpPr>
        <p:spPr/>
        <p:txBody>
          <a:bodyPr>
            <a:normAutofit fontScale="92500" lnSpcReduction="10000"/>
          </a:bodyPr>
          <a:lstStyle/>
          <a:p>
            <a:endParaRPr lang="fr-FR" dirty="0"/>
          </a:p>
          <a:p>
            <a:r>
              <a:rPr lang="fr-FR" dirty="0"/>
              <a:t>Saut de ligne</a:t>
            </a:r>
          </a:p>
          <a:p>
            <a:pPr lvl="2">
              <a:buNone/>
            </a:pPr>
            <a:r>
              <a:rPr lang="fr-FR" dirty="0"/>
              <a:t>&lt;</a:t>
            </a:r>
            <a:r>
              <a:rPr lang="fr-FR" b="1" dirty="0" err="1"/>
              <a:t>fo:block</a:t>
            </a:r>
            <a:r>
              <a:rPr lang="fr-FR" dirty="0"/>
              <a:t>/&gt;</a:t>
            </a:r>
          </a:p>
          <a:p>
            <a:pPr lvl="3"/>
            <a:r>
              <a:rPr lang="fr-FR" dirty="0"/>
              <a:t>Un block vide provoque un </a:t>
            </a:r>
          </a:p>
          <a:p>
            <a:pPr lvl="3">
              <a:buNone/>
            </a:pPr>
            <a:r>
              <a:rPr lang="fr-FR" dirty="0"/>
              <a:t>saut de ligne</a:t>
            </a:r>
          </a:p>
          <a:p>
            <a:endParaRPr lang="fr-FR" dirty="0"/>
          </a:p>
          <a:p>
            <a:r>
              <a:rPr lang="fr-FR" dirty="0"/>
              <a:t>Saut de page</a:t>
            </a:r>
          </a:p>
          <a:p>
            <a:pPr lvl="2">
              <a:buNone/>
            </a:pPr>
            <a:r>
              <a:rPr lang="fr-FR" b="1" dirty="0"/>
              <a:t>page-break-</a:t>
            </a:r>
            <a:r>
              <a:rPr lang="fr-FR" b="1" dirty="0" err="1"/>
              <a:t>after</a:t>
            </a:r>
            <a:r>
              <a:rPr lang="fr-FR" dirty="0"/>
              <a:t>=""</a:t>
            </a:r>
          </a:p>
          <a:p>
            <a:pPr lvl="2">
              <a:buNone/>
            </a:pPr>
            <a:r>
              <a:rPr lang="fr-FR" b="1" dirty="0"/>
              <a:t>page-break-</a:t>
            </a:r>
            <a:r>
              <a:rPr lang="fr-FR" b="1" dirty="0" err="1"/>
              <a:t>before</a:t>
            </a:r>
            <a:r>
              <a:rPr lang="fr-FR" dirty="0"/>
              <a:t>=""</a:t>
            </a:r>
          </a:p>
          <a:p>
            <a:pPr lvl="3"/>
            <a:r>
              <a:rPr lang="fr-FR" b="1" i="1" dirty="0" err="1"/>
              <a:t>always</a:t>
            </a:r>
            <a:r>
              <a:rPr lang="fr-FR" i="1" dirty="0"/>
              <a:t> </a:t>
            </a:r>
            <a:r>
              <a:rPr lang="fr-FR" dirty="0"/>
              <a:t>: saute une page</a:t>
            </a:r>
          </a:p>
          <a:p>
            <a:pPr lvl="3"/>
            <a:r>
              <a:rPr lang="fr-FR" b="1" i="1" dirty="0" err="1"/>
              <a:t>avoid</a:t>
            </a:r>
            <a:r>
              <a:rPr lang="fr-FR" i="1" dirty="0"/>
              <a:t> </a:t>
            </a:r>
            <a:r>
              <a:rPr lang="fr-FR" dirty="0"/>
              <a:t>: </a:t>
            </a:r>
            <a:r>
              <a:rPr lang="fr-FR" dirty="0" err="1"/>
              <a:t>evite</a:t>
            </a:r>
            <a:r>
              <a:rPr lang="fr-FR" dirty="0"/>
              <a:t> les sauts de pages</a:t>
            </a:r>
          </a:p>
          <a:p>
            <a:pPr lvl="3"/>
            <a:r>
              <a:rPr lang="fr-FR" b="1" i="1" dirty="0" err="1"/>
              <a:t>left</a:t>
            </a:r>
            <a:r>
              <a:rPr lang="fr-FR" i="1" dirty="0"/>
              <a:t> </a:t>
            </a:r>
            <a:r>
              <a:rPr lang="fr-FR" dirty="0"/>
              <a:t>ou</a:t>
            </a:r>
            <a:r>
              <a:rPr lang="fr-FR" i="1" dirty="0"/>
              <a:t> </a:t>
            </a:r>
            <a:r>
              <a:rPr lang="fr-FR" b="1" i="1" dirty="0"/>
              <a:t>right</a:t>
            </a:r>
            <a:r>
              <a:rPr lang="fr-FR" i="1" dirty="0"/>
              <a:t>: défini la position gauche ou droite de la page</a:t>
            </a:r>
          </a:p>
          <a:p>
            <a:pPr lvl="3"/>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215</a:t>
            </a:fld>
            <a:endParaRPr lang="fr-FR"/>
          </a:p>
        </p:txBody>
      </p:sp>
      <p:grpSp>
        <p:nvGrpSpPr>
          <p:cNvPr id="15" name="Groupe 14"/>
          <p:cNvGrpSpPr/>
          <p:nvPr/>
        </p:nvGrpSpPr>
        <p:grpSpPr>
          <a:xfrm>
            <a:off x="6858016" y="2357430"/>
            <a:ext cx="1928826" cy="1643077"/>
            <a:chOff x="5847054" y="2563763"/>
            <a:chExt cx="2511160" cy="1010393"/>
          </a:xfrm>
          <a:scene3d>
            <a:camera prst="orthographicFront">
              <a:rot lat="0" lon="0" rev="21360000"/>
            </a:camera>
            <a:lightRig rig="threePt" dir="t"/>
          </a:scene3d>
        </p:grpSpPr>
        <p:grpSp>
          <p:nvGrpSpPr>
            <p:cNvPr id="6" name="Groupe 5"/>
            <p:cNvGrpSpPr/>
            <p:nvPr/>
          </p:nvGrpSpPr>
          <p:grpSpPr>
            <a:xfrm>
              <a:off x="5847054" y="2563763"/>
              <a:ext cx="2511160" cy="1008113"/>
              <a:chOff x="7236296" y="2060847"/>
              <a:chExt cx="1368152" cy="1008113"/>
            </a:xfrm>
          </p:grpSpPr>
          <p:sp>
            <p:nvSpPr>
              <p:cNvPr id="7" name="Rectangle à coins arrondis 6"/>
              <p:cNvSpPr/>
              <p:nvPr/>
            </p:nvSpPr>
            <p:spPr>
              <a:xfrm>
                <a:off x="7236296" y="2060847"/>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1000" dirty="0"/>
              </a:p>
            </p:txBody>
          </p:sp>
          <p:sp>
            <p:nvSpPr>
              <p:cNvPr id="8" name="Rectangle à coins arrondis 7"/>
              <p:cNvSpPr/>
              <p:nvPr/>
            </p:nvSpPr>
            <p:spPr>
              <a:xfrm>
                <a:off x="7956376" y="2060848"/>
                <a:ext cx="648072"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dirty="0" err="1"/>
                  <a:t>inline</a:t>
                </a:r>
                <a:endParaRPr lang="fr-FR" sz="800" dirty="0"/>
              </a:p>
            </p:txBody>
          </p:sp>
          <p:sp>
            <p:nvSpPr>
              <p:cNvPr id="9" name="Rectangle à coins arrondis 8"/>
              <p:cNvSpPr/>
              <p:nvPr/>
            </p:nvSpPr>
            <p:spPr>
              <a:xfrm>
                <a:off x="7236296" y="2426018"/>
                <a:ext cx="1368152" cy="28290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600" dirty="0"/>
                  <a:t>&lt;</a:t>
                </a:r>
                <a:r>
                  <a:rPr lang="fr-FR" sz="1600" dirty="0" err="1"/>
                  <a:t>fo:block</a:t>
                </a:r>
                <a:r>
                  <a:rPr lang="fr-FR" sz="1600" dirty="0"/>
                  <a:t>/&gt;</a:t>
                </a:r>
              </a:p>
            </p:txBody>
          </p:sp>
          <p:sp>
            <p:nvSpPr>
              <p:cNvPr id="12" name="Rectangle à coins arrondis 11"/>
              <p:cNvSpPr/>
              <p:nvPr/>
            </p:nvSpPr>
            <p:spPr>
              <a:xfrm>
                <a:off x="7236297" y="2783208"/>
                <a:ext cx="356194" cy="2857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900" dirty="0" err="1"/>
                  <a:t>inline</a:t>
                </a:r>
                <a:endParaRPr lang="fr-FR" sz="100" dirty="0"/>
              </a:p>
            </p:txBody>
          </p:sp>
          <p:sp>
            <p:nvSpPr>
              <p:cNvPr id="13" name="Rectangle à coins arrondis 12"/>
              <p:cNvSpPr/>
              <p:nvPr/>
            </p:nvSpPr>
            <p:spPr>
              <a:xfrm>
                <a:off x="7645004" y="2780928"/>
                <a:ext cx="492386"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err="1"/>
                  <a:t>inline</a:t>
                </a:r>
                <a:endParaRPr lang="fr-FR" sz="1000" dirty="0"/>
              </a:p>
            </p:txBody>
          </p:sp>
        </p:grpSp>
        <p:sp>
          <p:nvSpPr>
            <p:cNvPr id="14" name="Rectangle à coins arrondis 13"/>
            <p:cNvSpPr/>
            <p:nvPr/>
          </p:nvSpPr>
          <p:spPr>
            <a:xfrm>
              <a:off x="7643834" y="3286124"/>
              <a:ext cx="714380" cy="2880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000" dirty="0" err="1"/>
                <a:t>inline</a:t>
              </a:r>
              <a:endParaRPr lang="fr-FR" sz="600" dirty="0"/>
            </a:p>
          </p:txBody>
        </p:sp>
      </p:gr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a:t>
            </a:r>
          </a:p>
          <a:p>
            <a:pPr lvl="1"/>
            <a:r>
              <a:rPr lang="fr-FR" sz="1400" dirty="0"/>
              <a:t>Le comportement des balises de tableaux est proche du comportement des balises du html</a:t>
            </a:r>
          </a:p>
          <a:p>
            <a:pPr lvl="1"/>
            <a:r>
              <a:rPr lang="fr-FR" sz="1400" dirty="0"/>
              <a:t>structure</a:t>
            </a:r>
          </a:p>
          <a:p>
            <a:pPr lvl="2"/>
            <a:r>
              <a:rPr lang="fr-FR" sz="1200" b="1" i="1" dirty="0">
                <a:solidFill>
                  <a:srgbClr val="C00000"/>
                </a:solidFill>
              </a:rPr>
              <a:t>table-</a:t>
            </a:r>
            <a:r>
              <a:rPr lang="fr-FR" sz="1200" b="1" i="1" dirty="0" err="1">
                <a:solidFill>
                  <a:srgbClr val="C00000"/>
                </a:solidFill>
              </a:rPr>
              <a:t>column</a:t>
            </a:r>
            <a:r>
              <a:rPr lang="fr-FR" sz="1200" dirty="0"/>
              <a:t>  sert à définir les colonnes et leurs tailles</a:t>
            </a:r>
          </a:p>
          <a:p>
            <a:pPr marL="1706563" lvl="5"/>
            <a:r>
              <a:rPr lang="fr-FR" sz="1100" dirty="0" err="1"/>
              <a:t>column</a:t>
            </a:r>
            <a:r>
              <a:rPr lang="fr-FR" sz="1100" dirty="0"/>
              <a:t>-</a:t>
            </a:r>
            <a:r>
              <a:rPr lang="fr-FR" sz="1100" dirty="0" err="1"/>
              <a:t>width</a:t>
            </a:r>
            <a:r>
              <a:rPr lang="fr-FR" sz="1100" dirty="0"/>
              <a:t>="25mm"</a:t>
            </a:r>
          </a:p>
          <a:p>
            <a:pPr lvl="2"/>
            <a:r>
              <a:rPr lang="fr-FR" sz="1200" b="1" i="1" dirty="0">
                <a:solidFill>
                  <a:srgbClr val="C00000"/>
                </a:solidFill>
              </a:rPr>
              <a:t>Table-header</a:t>
            </a:r>
            <a:r>
              <a:rPr lang="fr-FR" sz="1200" dirty="0"/>
              <a:t> sert à définir l’en tête du tableau </a:t>
            </a:r>
          </a:p>
          <a:p>
            <a:pPr lvl="3"/>
            <a:r>
              <a:rPr lang="fr-FR" sz="1100" dirty="0"/>
              <a:t>répéter sur chaque nouvelle pages physique pour le tableau</a:t>
            </a:r>
          </a:p>
          <a:p>
            <a:pPr marL="1341438" lvl="8"/>
            <a:r>
              <a:rPr lang="fr-FR" sz="1100" dirty="0"/>
              <a:t>On y insère une ou des lignes</a:t>
            </a:r>
            <a:endParaRPr lang="fr-FR" sz="1200" b="1" i="1" dirty="0">
              <a:solidFill>
                <a:srgbClr val="C00000"/>
              </a:solidFill>
            </a:endParaRPr>
          </a:p>
          <a:p>
            <a:pPr lvl="2"/>
            <a:r>
              <a:rPr lang="fr-FR" sz="1200" b="1" i="1" dirty="0">
                <a:solidFill>
                  <a:srgbClr val="C00000"/>
                </a:solidFill>
              </a:rPr>
              <a:t>Table-body</a:t>
            </a:r>
            <a:r>
              <a:rPr lang="fr-FR" sz="1200" dirty="0"/>
              <a:t> sert à définir le corps du tableau</a:t>
            </a:r>
          </a:p>
          <a:p>
            <a:pPr lvl="3"/>
            <a:r>
              <a:rPr lang="fr-FR" sz="1100" b="1" dirty="0"/>
              <a:t>Obligatoire</a:t>
            </a:r>
          </a:p>
          <a:p>
            <a:pPr marL="1341438" lvl="8"/>
            <a:r>
              <a:rPr lang="fr-FR" sz="1100" dirty="0"/>
              <a:t>On y insère une ou des lignes</a:t>
            </a:r>
          </a:p>
          <a:p>
            <a:pPr lvl="2"/>
            <a:r>
              <a:rPr lang="fr-FR" sz="1200" b="1" i="1" dirty="0">
                <a:solidFill>
                  <a:srgbClr val="C00000"/>
                </a:solidFill>
              </a:rPr>
              <a:t>Table-</a:t>
            </a:r>
            <a:r>
              <a:rPr lang="fr-FR" sz="1200" b="1" i="1" dirty="0" err="1">
                <a:solidFill>
                  <a:srgbClr val="C00000"/>
                </a:solidFill>
              </a:rPr>
              <a:t>footer</a:t>
            </a:r>
            <a:r>
              <a:rPr lang="fr-FR" sz="1200" dirty="0"/>
              <a:t> sert a définir le pied du tableau</a:t>
            </a:r>
          </a:p>
          <a:p>
            <a:pPr lvl="3"/>
            <a:r>
              <a:rPr lang="fr-FR" sz="1100" dirty="0"/>
              <a:t>répéter sur chaque nouvelle pages physique pour le tableau</a:t>
            </a:r>
          </a:p>
          <a:p>
            <a:pPr marL="1341438" lvl="8"/>
            <a:r>
              <a:rPr lang="fr-FR" sz="1100" dirty="0"/>
              <a:t>On y insère une ou des lignes</a:t>
            </a:r>
            <a:endParaRPr lang="fr-FR" sz="1400" dirty="0"/>
          </a:p>
          <a:p>
            <a:pPr lvl="1"/>
            <a:endParaRPr lang="fr-FR" sz="1400" dirty="0"/>
          </a:p>
          <a:p>
            <a:pPr lvl="1"/>
            <a:r>
              <a:rPr lang="fr-FR" sz="1400" dirty="0"/>
              <a:t>Création de lignes</a:t>
            </a:r>
          </a:p>
          <a:p>
            <a:pPr lvl="4"/>
            <a:r>
              <a:rPr lang="fr-FR" sz="1100" b="1" i="1" dirty="0">
                <a:solidFill>
                  <a:srgbClr val="C00000"/>
                </a:solidFill>
              </a:rPr>
              <a:t>Table-row</a:t>
            </a:r>
            <a:r>
              <a:rPr lang="fr-FR" sz="1100" dirty="0"/>
              <a:t> : définit une ligne</a:t>
            </a:r>
          </a:p>
          <a:p>
            <a:pPr marL="2149475" lvl="8"/>
            <a:r>
              <a:rPr lang="fr-FR" sz="1100" dirty="0">
                <a:solidFill>
                  <a:prstClr val="black"/>
                </a:solidFill>
              </a:rPr>
              <a:t>On y insère un ou des </a:t>
            </a:r>
            <a:r>
              <a:rPr lang="fr-FR" sz="1100" b="1" dirty="0">
                <a:solidFill>
                  <a:prstClr val="black"/>
                </a:solidFill>
              </a:rPr>
              <a:t>cellules</a:t>
            </a:r>
            <a:endParaRPr lang="fr-FR" sz="1100" b="1" dirty="0"/>
          </a:p>
          <a:p>
            <a:pPr lvl="4"/>
            <a:endParaRPr lang="fr-FR" sz="1100" b="1" i="1" dirty="0">
              <a:solidFill>
                <a:srgbClr val="C00000"/>
              </a:solidFill>
            </a:endParaRPr>
          </a:p>
          <a:p>
            <a:pPr lvl="4"/>
            <a:r>
              <a:rPr lang="fr-FR" sz="1100" b="1" i="1" dirty="0">
                <a:solidFill>
                  <a:srgbClr val="C00000"/>
                </a:solidFill>
              </a:rPr>
              <a:t>Table-</a:t>
            </a:r>
            <a:r>
              <a:rPr lang="fr-FR" sz="1100" b="1" i="1" dirty="0" err="1">
                <a:solidFill>
                  <a:srgbClr val="C00000"/>
                </a:solidFill>
              </a:rPr>
              <a:t>cell</a:t>
            </a:r>
            <a:r>
              <a:rPr lang="fr-FR" sz="1100" dirty="0"/>
              <a:t> : définit une cellule</a:t>
            </a:r>
          </a:p>
          <a:p>
            <a:pPr marL="2149475" lvl="8"/>
            <a:r>
              <a:rPr lang="fr-FR" sz="1100" dirty="0"/>
              <a:t>On y insère un </a:t>
            </a:r>
            <a:r>
              <a:rPr lang="fr-FR" sz="1100" b="1" dirty="0"/>
              <a:t>block</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216</a:t>
            </a:fld>
            <a:endParaRPr lang="fr-FR"/>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b="1" dirty="0" err="1">
                  <a:solidFill>
                    <a:srgbClr val="FFFDDD"/>
                  </a:solidFill>
                </a:rPr>
                <a:t>fo:table</a:t>
              </a:r>
              <a:endParaRPr lang="fr-FR" b="1" dirty="0">
                <a:solidFill>
                  <a:srgbClr val="FFFDDD"/>
                </a:solidFill>
              </a:endParaRPr>
            </a:p>
          </p:txBody>
        </p:sp>
        <p:sp>
          <p:nvSpPr>
            <p:cNvPr id="24" name="Rectangle 23"/>
            <p:cNvSpPr/>
            <p:nvPr/>
          </p:nvSpPr>
          <p:spPr>
            <a:xfrm>
              <a:off x="4752020" y="2132856"/>
              <a:ext cx="3276364" cy="2664296"/>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fo:table-header</a:t>
              </a:r>
              <a:r>
                <a:rPr lang="fr-FR" dirty="0"/>
                <a:t>? ou  </a:t>
              </a:r>
            </a:p>
            <a:p>
              <a:pPr algn="ctr"/>
              <a:r>
                <a:rPr lang="fr-FR" b="1" u="sng" dirty="0" err="1"/>
                <a:t>fo:table-body</a:t>
              </a:r>
              <a:r>
                <a:rPr lang="fr-FR" b="1" dirty="0"/>
                <a:t> </a:t>
              </a:r>
              <a:r>
                <a:rPr lang="fr-FR" dirty="0"/>
                <a:t>ou</a:t>
              </a:r>
            </a:p>
            <a:p>
              <a:pPr algn="ctr"/>
              <a:r>
                <a:rPr lang="fr-FR" b="1" dirty="0" err="1"/>
                <a:t>fo:table-footer</a:t>
              </a:r>
              <a:r>
                <a:rPr lang="fr-FR" dirty="0"/>
                <a:t>? </a:t>
              </a:r>
            </a:p>
          </p:txBody>
        </p:sp>
        <p:grpSp>
          <p:nvGrpSpPr>
            <p:cNvPr id="25" name="Groupe 16"/>
            <p:cNvGrpSpPr/>
            <p:nvPr/>
          </p:nvGrpSpPr>
          <p:grpSpPr>
            <a:xfrm>
              <a:off x="4904420" y="3068960"/>
              <a:ext cx="2916560" cy="1656184"/>
              <a:chOff x="5084440" y="2816932"/>
              <a:chExt cx="2916560" cy="1656184"/>
            </a:xfrm>
          </p:grpSpPr>
          <p:sp>
            <p:nvSpPr>
              <p:cNvPr id="27" name="Rectangle 26"/>
              <p:cNvSpPr/>
              <p:nvPr/>
            </p:nvSpPr>
            <p:spPr>
              <a:xfrm>
                <a:off x="5084440" y="2816932"/>
                <a:ext cx="2916560" cy="1656184"/>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u="sng" dirty="0" err="1"/>
                  <a:t>fo:table-row</a:t>
                </a:r>
                <a:r>
                  <a:rPr lang="fr-FR" dirty="0"/>
                  <a:t>+</a:t>
                </a:r>
              </a:p>
            </p:txBody>
          </p:sp>
          <p:sp>
            <p:nvSpPr>
              <p:cNvPr id="28" name="Rectangle 27"/>
              <p:cNvSpPr/>
              <p:nvPr/>
            </p:nvSpPr>
            <p:spPr>
              <a:xfrm>
                <a:off x="5465004" y="3176973"/>
                <a:ext cx="2383361" cy="1044116"/>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1600" b="1" u="sng" dirty="0" err="1"/>
                  <a:t>fo:table-cell</a:t>
                </a:r>
                <a:r>
                  <a:rPr lang="fr-FR" sz="1600" dirty="0"/>
                  <a:t>+</a:t>
                </a:r>
              </a:p>
            </p:txBody>
          </p:sp>
          <p:sp>
            <p:nvSpPr>
              <p:cNvPr id="29" name="Rectangle 28"/>
              <p:cNvSpPr/>
              <p:nvPr/>
            </p:nvSpPr>
            <p:spPr>
              <a:xfrm>
                <a:off x="6264188" y="3501008"/>
                <a:ext cx="1404156" cy="612068"/>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b="1" u="sng" dirty="0" err="1"/>
                  <a:t>fo:block</a:t>
                </a:r>
                <a:endParaRPr lang="fr-FR" b="1" u="sng" dirty="0"/>
              </a:p>
            </p:txBody>
          </p:sp>
        </p:grpSp>
        <p:sp>
          <p:nvSpPr>
            <p:cNvPr id="26" name="Rectangle 25"/>
            <p:cNvSpPr/>
            <p:nvPr/>
          </p:nvSpPr>
          <p:spPr>
            <a:xfrm>
              <a:off x="4752020" y="1484784"/>
              <a:ext cx="3276364" cy="548610"/>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err="1"/>
                <a:t>fo:table-column</a:t>
              </a:r>
              <a:r>
                <a:rPr lang="fr-FR" dirty="0"/>
                <a:t> *  </a:t>
              </a:r>
            </a:p>
            <a:p>
              <a:pPr algn="ctr"/>
              <a:r>
                <a:rPr lang="fr-FR" sz="1200" dirty="0"/>
                <a:t>@</a:t>
              </a:r>
              <a:r>
                <a:rPr lang="fr-FR" sz="1200" dirty="0" err="1"/>
                <a:t>column</a:t>
              </a:r>
              <a:r>
                <a:rPr lang="fr-FR" sz="1200" dirty="0"/>
                <a:t>-</a:t>
              </a:r>
              <a:r>
                <a:rPr lang="fr-FR" sz="1200" dirty="0" err="1"/>
                <a:t>width</a:t>
              </a:r>
              <a:endParaRPr lang="fr-FR" sz="1200" dirty="0"/>
            </a:p>
          </p:txBody>
        </p:sp>
      </p:gr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Fusion des cellules</a:t>
            </a:r>
          </a:p>
          <a:p>
            <a:pPr lvl="2"/>
            <a:r>
              <a:rPr lang="fr-FR" b="1" i="1" dirty="0" err="1">
                <a:solidFill>
                  <a:srgbClr val="C00000"/>
                </a:solidFill>
              </a:rPr>
              <a:t>number</a:t>
            </a:r>
            <a:r>
              <a:rPr lang="fr-FR" b="1" i="1" dirty="0">
                <a:solidFill>
                  <a:srgbClr val="C00000"/>
                </a:solidFill>
              </a:rPr>
              <a:t>-</a:t>
            </a:r>
            <a:r>
              <a:rPr lang="fr-FR" b="1" i="1" dirty="0" err="1">
                <a:solidFill>
                  <a:srgbClr val="C00000"/>
                </a:solidFill>
              </a:rPr>
              <a:t>columns</a:t>
            </a:r>
            <a:r>
              <a:rPr lang="fr-FR" b="1" i="1" dirty="0">
                <a:solidFill>
                  <a:srgbClr val="C00000"/>
                </a:solidFill>
              </a:rPr>
              <a:t>-</a:t>
            </a:r>
            <a:r>
              <a:rPr lang="fr-FR" b="1" i="1" dirty="0" err="1">
                <a:solidFill>
                  <a:srgbClr val="C00000"/>
                </a:solidFill>
              </a:rPr>
              <a:t>spanned</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fr-FR" b="1" i="1" dirty="0" err="1">
                <a:solidFill>
                  <a:srgbClr val="C00000"/>
                </a:solidFill>
              </a:rPr>
              <a:t>number</a:t>
            </a:r>
            <a:r>
              <a:rPr lang="fr-FR" b="1" i="1" dirty="0">
                <a:solidFill>
                  <a:srgbClr val="C00000"/>
                </a:solidFill>
              </a:rPr>
              <a:t>-</a:t>
            </a:r>
            <a:r>
              <a:rPr lang="fr-FR" b="1" i="1" dirty="0" err="1">
                <a:solidFill>
                  <a:srgbClr val="C00000"/>
                </a:solidFill>
              </a:rPr>
              <a:t>rows</a:t>
            </a:r>
            <a:r>
              <a:rPr lang="fr-FR" b="1" i="1" dirty="0">
                <a:solidFill>
                  <a:srgbClr val="C00000"/>
                </a:solidFill>
              </a:rPr>
              <a:t>-</a:t>
            </a:r>
            <a:r>
              <a:rPr lang="fr-FR" b="1" i="1" dirty="0" err="1">
                <a:solidFill>
                  <a:srgbClr val="C00000"/>
                </a:solidFill>
              </a:rPr>
              <a:t>spanned</a:t>
            </a:r>
            <a:r>
              <a:rPr lang="fr-FR" b="1" i="1" dirty="0">
                <a:solidFill>
                  <a:srgbClr val="C00000"/>
                </a:solidFill>
              </a:rPr>
              <a:t> =""</a:t>
            </a:r>
            <a:r>
              <a:rPr lang="fr-FR" dirty="0"/>
              <a:t> sert à définir le nombre de colonnes pour étendre de la cellule verticalement</a:t>
            </a:r>
          </a:p>
          <a:p>
            <a:pPr marL="1341438" lvl="8"/>
            <a:endParaRPr lang="fr-FR" dirty="0"/>
          </a:p>
          <a:p>
            <a:pPr marL="1341438" lvl="8"/>
            <a:r>
              <a:rPr lang="fr-FR" dirty="0"/>
              <a:t>On y insère un chiffre</a:t>
            </a:r>
          </a:p>
          <a:p>
            <a:pPr lvl="2"/>
            <a:endParaRPr lang="fr-FR" b="1" i="1" dirty="0">
              <a:solidFill>
                <a:srgbClr val="C00000"/>
              </a:solidFill>
            </a:endParaRPr>
          </a:p>
          <a:p>
            <a:pPr lvl="1"/>
            <a:endParaRPr lang="fr-FR" dirty="0"/>
          </a:p>
          <a:p>
            <a:pPr lvl="1"/>
            <a:endParaRPr lang="fr-FR" dirty="0"/>
          </a:p>
          <a:p>
            <a:pPr lvl="1"/>
            <a:r>
              <a:rPr lang="fr-FR" dirty="0"/>
              <a:t>Border placées sur :</a:t>
            </a:r>
          </a:p>
          <a:p>
            <a:pPr marL="1431925" lvl="4"/>
            <a:r>
              <a:rPr lang="fr-FR" b="1" i="1" dirty="0" err="1">
                <a:solidFill>
                  <a:srgbClr val="C00000"/>
                </a:solidFill>
              </a:rPr>
              <a:t>fo:table</a:t>
            </a:r>
            <a:r>
              <a:rPr lang="fr-FR" dirty="0"/>
              <a:t> définit les bordures autour du tableau</a:t>
            </a:r>
          </a:p>
          <a:p>
            <a:pPr marL="1431925" lvl="4"/>
            <a:endParaRPr lang="fr-FR" b="1" i="1" dirty="0">
              <a:solidFill>
                <a:srgbClr val="C00000"/>
              </a:solidFill>
            </a:endParaRPr>
          </a:p>
          <a:p>
            <a:pPr marL="1431925" lvl="4"/>
            <a:r>
              <a:rPr lang="fr-FR" b="1" i="1" dirty="0" err="1">
                <a:solidFill>
                  <a:srgbClr val="C00000"/>
                </a:solidFill>
              </a:rPr>
              <a:t>fo:table-row</a:t>
            </a:r>
            <a:r>
              <a:rPr lang="fr-FR" dirty="0"/>
              <a:t>: définit les bordures autour de la ligne</a:t>
            </a:r>
          </a:p>
          <a:p>
            <a:pPr marL="1431925" lvl="4"/>
            <a:endParaRPr lang="fr-FR" b="1" i="1" dirty="0">
              <a:solidFill>
                <a:srgbClr val="C00000"/>
              </a:solidFill>
            </a:endParaRPr>
          </a:p>
          <a:p>
            <a:pPr marL="1431925" lvl="4"/>
            <a:r>
              <a:rPr lang="fr-FR" b="1" i="1" dirty="0" err="1">
                <a:solidFill>
                  <a:srgbClr val="C00000"/>
                </a:solidFill>
              </a:rPr>
              <a:t>fo:table-cell</a:t>
            </a:r>
            <a:r>
              <a:rPr lang="fr-FR" dirty="0"/>
              <a:t> : définit les bordures autour de la cellule</a:t>
            </a:r>
          </a:p>
          <a:p>
            <a:pPr marL="1431925" lvl="4"/>
            <a:endParaRPr lang="fr-FR" dirty="0"/>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217</a:t>
            </a:fld>
            <a:endParaRPr lang="fr-FR"/>
          </a:p>
        </p:txBody>
      </p:sp>
      <p:graphicFrame>
        <p:nvGraphicFramePr>
          <p:cNvPr id="13" name="Tableau 12"/>
          <p:cNvGraphicFramePr>
            <a:graphicFrameLocks noGrp="1"/>
          </p:cNvGraphicFramePr>
          <p:nvPr/>
        </p:nvGraphicFramePr>
        <p:xfrm>
          <a:off x="5857884" y="1785926"/>
          <a:ext cx="2643206" cy="1214445"/>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04815">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04815">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4815">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graphicFrame>
        <p:nvGraphicFramePr>
          <p:cNvPr id="20" name="Tableau 19"/>
          <p:cNvGraphicFramePr>
            <a:graphicFrameLocks noGrp="1"/>
          </p:cNvGraphicFramePr>
          <p:nvPr/>
        </p:nvGraphicFramePr>
        <p:xfrm>
          <a:off x="5786446" y="3833816"/>
          <a:ext cx="2643206" cy="809630"/>
        </p:xfrm>
        <a:graphic>
          <a:graphicData uri="http://schemas.openxmlformats.org/drawingml/2006/table">
            <a:tbl>
              <a:tblPr firstRow="1" bandRow="1">
                <a:tableStyleId>{BC89EF96-8CEA-46FF-86C4-4CE0E7609802}</a:tableStyleId>
              </a:tblPr>
              <a:tblGrid>
                <a:gridCol w="1428760">
                  <a:extLst>
                    <a:ext uri="{9D8B030D-6E8A-4147-A177-3AD203B41FA5}">
                      <a16:colId xmlns:a16="http://schemas.microsoft.com/office/drawing/2014/main" val="20000"/>
                    </a:ext>
                  </a:extLst>
                </a:gridCol>
                <a:gridCol w="1214446">
                  <a:extLst>
                    <a:ext uri="{9D8B030D-6E8A-4147-A177-3AD203B41FA5}">
                      <a16:colId xmlns:a16="http://schemas.microsoft.com/office/drawing/2014/main" val="20001"/>
                    </a:ext>
                  </a:extLst>
                </a:gridCol>
              </a:tblGrid>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no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row</a:t>
                      </a:r>
                      <a:endParaRPr lang="fr-FR" sz="1400" dirty="0">
                        <a:latin typeface="Permanent Marker" pitchFamily="2" charset="0"/>
                        <a:ea typeface="Permanent Marker" pitchFamily="2" charset="0"/>
                      </a:endParaRPr>
                    </a:p>
                  </a:txBody>
                  <a:tcPr anchor="ctr">
                    <a:lnL w="12700" cap="flat" cmpd="sng" algn="ctr">
                      <a:noFill/>
                      <a:prstDash val="solid"/>
                      <a:round/>
                      <a:headEnd type="none" w="med" len="med"/>
                      <a:tailEnd type="none" w="med" len="med"/>
                    </a:lnL>
                  </a:tcPr>
                </a:tc>
                <a:extLst>
                  <a:ext uri="{0D108BD9-81ED-4DB2-BD59-A6C34878D82A}">
                    <a16:rowId xmlns:a16="http://schemas.microsoft.com/office/drawing/2014/main" val="10000"/>
                  </a:ext>
                </a:extLst>
              </a:tr>
              <a:tr h="404815">
                <a:tc>
                  <a:txBody>
                    <a:bodyPr/>
                    <a:lstStyle/>
                    <a:p>
                      <a:pPr algn="ctr"/>
                      <a:r>
                        <a:rPr lang="fr-FR" sz="1400" dirty="0">
                          <a:latin typeface="Permanent Marker" pitchFamily="2" charset="0"/>
                          <a:ea typeface="Permanent Marker" pitchFamily="2" charset="0"/>
                        </a:rPr>
                        <a:t>border sur </a:t>
                      </a:r>
                    </a:p>
                  </a:txBody>
                  <a:tcPr anchor="ctr">
                    <a:lnR w="12700" cap="flat" cmpd="sng" algn="ctr">
                      <a:solidFill>
                        <a:schemeClr val="tx1"/>
                      </a:solidFill>
                      <a:prstDash val="solid"/>
                      <a:round/>
                      <a:headEnd type="none" w="med" len="med"/>
                      <a:tailEnd type="none" w="med" len="med"/>
                    </a:lnR>
                  </a:tcPr>
                </a:tc>
                <a:tc>
                  <a:txBody>
                    <a:bodyPr/>
                    <a:lstStyle/>
                    <a:p>
                      <a:r>
                        <a:rPr lang="fr-FR" sz="1400" dirty="0">
                          <a:latin typeface="Permanent Marker" pitchFamily="2" charset="0"/>
                          <a:ea typeface="Permanent Marker" pitchFamily="2" charset="0"/>
                        </a:rPr>
                        <a:t>table-</a:t>
                      </a:r>
                      <a:r>
                        <a:rPr lang="fr-FR" sz="1400" dirty="0" err="1">
                          <a:latin typeface="Permanent Marker" pitchFamily="2" charset="0"/>
                          <a:ea typeface="Permanent Marker" pitchFamily="2" charset="0"/>
                        </a:rPr>
                        <a:t>cell</a:t>
                      </a:r>
                      <a:endParaRPr lang="fr-FR" sz="1400" dirty="0">
                        <a:latin typeface="Permanent Marker" pitchFamily="2" charset="0"/>
                        <a:ea typeface="Permanent Marker" pitchFamily="2"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bl>
          </a:graphicData>
        </a:graphic>
      </p:graphicFrame>
      <p:cxnSp>
        <p:nvCxnSpPr>
          <p:cNvPr id="22" name="Connecteur droit avec flèche 21"/>
          <p:cNvCxnSpPr/>
          <p:nvPr/>
        </p:nvCxnSpPr>
        <p:spPr>
          <a:xfrm flipV="1">
            <a:off x="5214942" y="2071678"/>
            <a:ext cx="857256"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p:nvPr/>
        </p:nvCxnSpPr>
        <p:spPr>
          <a:xfrm flipV="1">
            <a:off x="5286380" y="2857496"/>
            <a:ext cx="1214446" cy="64294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Connecteur droit avec flèche 36"/>
          <p:cNvCxnSpPr/>
          <p:nvPr/>
        </p:nvCxnSpPr>
        <p:spPr>
          <a:xfrm flipV="1">
            <a:off x="5000628" y="4572008"/>
            <a:ext cx="2071702" cy="121444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9" name="Connecteur droit avec flèche 38"/>
          <p:cNvCxnSpPr/>
          <p:nvPr/>
        </p:nvCxnSpPr>
        <p:spPr>
          <a:xfrm rot="5400000" flipH="1" flipV="1">
            <a:off x="4714876" y="4286256"/>
            <a:ext cx="1357322" cy="92869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6" name="Espace réservé du contenu 4"/>
          <p:cNvSpPr>
            <a:spLocks noGrp="1"/>
          </p:cNvSpPr>
          <p:nvPr>
            <p:ph sz="quarter" idx="14"/>
          </p:nvPr>
        </p:nvSpPr>
        <p:spPr>
          <a:xfrm rot="160723">
            <a:off x="5652351" y="2766866"/>
            <a:ext cx="2992530" cy="1161791"/>
          </a:xfrm>
        </p:spPr>
        <p:txBody>
          <a:bodyPr>
            <a:normAutofit lnSpcReduction="10000"/>
          </a:bodyPr>
          <a:lstStyle/>
          <a:p>
            <a:endParaRPr lang="fr-FR" dirty="0"/>
          </a:p>
          <a:p>
            <a:pPr algn="ctr">
              <a:buNone/>
            </a:pPr>
            <a:r>
              <a:rPr lang="fr-FR" dirty="0"/>
              <a:t>fusion</a:t>
            </a:r>
          </a:p>
          <a:p>
            <a:pPr algn="ctr">
              <a:buNone/>
            </a:pPr>
            <a:endParaRPr lang="fr-FR" dirty="0"/>
          </a:p>
          <a:p>
            <a:pPr algn="ctr">
              <a:buNone/>
            </a:pPr>
            <a:r>
              <a:rPr lang="fr-FR" dirty="0"/>
              <a:t>border</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Listes, type puces</a:t>
            </a:r>
          </a:p>
        </p:txBody>
      </p:sp>
      <p:sp>
        <p:nvSpPr>
          <p:cNvPr id="3" name="Espace réservé du contenu 2"/>
          <p:cNvSpPr>
            <a:spLocks noGrp="1"/>
          </p:cNvSpPr>
          <p:nvPr>
            <p:ph idx="1"/>
          </p:nvPr>
        </p:nvSpPr>
        <p:spPr/>
        <p:txBody>
          <a:bodyPr>
            <a:normAutofit fontScale="55000" lnSpcReduction="20000"/>
          </a:bodyPr>
          <a:lstStyle/>
          <a:p>
            <a:r>
              <a:rPr lang="fr-FR" dirty="0"/>
              <a:t>Les tableaux :</a:t>
            </a:r>
          </a:p>
          <a:p>
            <a:pPr lvl="1"/>
            <a:r>
              <a:rPr lang="fr-FR" dirty="0"/>
              <a:t>Le comportement des balises de tableaux est proche du comportement des balises du html</a:t>
            </a:r>
          </a:p>
          <a:p>
            <a:pPr lvl="1"/>
            <a:endParaRPr lang="fr-FR" dirty="0"/>
          </a:p>
          <a:p>
            <a:pPr lvl="1"/>
            <a:r>
              <a:rPr lang="fr-FR" dirty="0"/>
              <a:t>structure</a:t>
            </a:r>
          </a:p>
          <a:p>
            <a:pPr lvl="2"/>
            <a:endParaRPr lang="fr-FR" b="1" i="1" dirty="0">
              <a:solidFill>
                <a:srgbClr val="C00000"/>
              </a:solidFill>
            </a:endParaRPr>
          </a:p>
          <a:p>
            <a:pPr lvl="2"/>
            <a:r>
              <a:rPr lang="fr-FR" b="1" i="1" dirty="0" err="1">
                <a:solidFill>
                  <a:srgbClr val="C00000"/>
                </a:solidFill>
              </a:rPr>
              <a:t>list</a:t>
            </a:r>
            <a:r>
              <a:rPr lang="fr-FR" b="1" i="1" dirty="0">
                <a:solidFill>
                  <a:srgbClr val="C00000"/>
                </a:solidFill>
              </a:rPr>
              <a:t>-block </a:t>
            </a:r>
            <a:r>
              <a:rPr lang="fr-FR" dirty="0"/>
              <a:t>sert à définir la structure principale de la liste</a:t>
            </a:r>
          </a:p>
          <a:p>
            <a:pPr marL="1341438" lvl="8"/>
            <a:r>
              <a:rPr lang="fr-FR" i="1" dirty="0"/>
              <a:t>on y insère un ou des </a:t>
            </a:r>
            <a:r>
              <a:rPr lang="fr-FR" b="1" i="1" dirty="0" err="1"/>
              <a:t>fo:list-item</a:t>
            </a:r>
            <a:endParaRPr lang="fr-FR" b="1" dirty="0"/>
          </a:p>
          <a:p>
            <a:pPr lvl="5"/>
            <a:endParaRPr lang="fr-FR" dirty="0"/>
          </a:p>
          <a:p>
            <a:pPr lvl="2"/>
            <a:r>
              <a:rPr lang="fr-FR" b="1" i="1" dirty="0" err="1">
                <a:solidFill>
                  <a:srgbClr val="C00000"/>
                </a:solidFill>
              </a:rPr>
              <a:t>fo:list-item</a:t>
            </a:r>
            <a:r>
              <a:rPr lang="fr-FR" dirty="0"/>
              <a:t> sert à définir la structure d'un seul élément </a:t>
            </a:r>
          </a:p>
          <a:p>
            <a:pPr lvl="3"/>
            <a:r>
              <a:rPr lang="fr-FR" dirty="0"/>
              <a:t>répéter sur chaque nouvelle pages physique pour le tableau</a:t>
            </a:r>
          </a:p>
          <a:p>
            <a:pPr marL="1341438" lvl="8"/>
            <a:r>
              <a:rPr lang="fr-FR" dirty="0"/>
              <a:t>On y insère une un label (ou non) et un body</a:t>
            </a:r>
          </a:p>
          <a:p>
            <a:pPr lvl="2"/>
            <a:endParaRPr lang="fr-FR" b="1" i="1" dirty="0">
              <a:solidFill>
                <a:srgbClr val="C00000"/>
              </a:solidFill>
            </a:endParaRPr>
          </a:p>
          <a:p>
            <a:pPr lvl="1"/>
            <a:endParaRPr lang="fr-FR" dirty="0"/>
          </a:p>
          <a:p>
            <a:pPr lvl="1"/>
            <a:endParaRPr lang="fr-FR" dirty="0"/>
          </a:p>
          <a:p>
            <a:pPr lvl="1"/>
            <a:r>
              <a:rPr lang="fr-FR" dirty="0"/>
              <a:t>Création d'un item</a:t>
            </a:r>
          </a:p>
          <a:p>
            <a:pPr lvl="4"/>
            <a:endParaRPr lang="fr-FR" b="1" i="1" dirty="0">
              <a:solidFill>
                <a:srgbClr val="C00000"/>
              </a:solidFill>
            </a:endParaRPr>
          </a:p>
          <a:p>
            <a:pPr marL="1431925" lvl="4"/>
            <a:r>
              <a:rPr lang="fr-FR" b="1" i="1" dirty="0" err="1">
                <a:solidFill>
                  <a:srgbClr val="C00000"/>
                </a:solidFill>
              </a:rPr>
              <a:t>fo:list-item-label</a:t>
            </a:r>
            <a:r>
              <a:rPr lang="fr-FR" b="1" i="1" dirty="0">
                <a:solidFill>
                  <a:srgbClr val="C00000"/>
                </a:solidFill>
              </a:rPr>
              <a:t> </a:t>
            </a:r>
            <a:r>
              <a:rPr lang="fr-FR" dirty="0"/>
              <a:t>: définit la  puce en elle </a:t>
            </a:r>
            <a:r>
              <a:rPr lang="fr-FR" dirty="0" err="1"/>
              <a:t>meme</a:t>
            </a:r>
            <a:endParaRPr lang="fr-FR" dirty="0"/>
          </a:p>
          <a:p>
            <a:pPr marL="1706563" lvl="8"/>
            <a:r>
              <a:rPr lang="fr-FR" dirty="0"/>
              <a:t>On y insère un </a:t>
            </a:r>
            <a:r>
              <a:rPr lang="fr-FR" b="1" dirty="0"/>
              <a:t>block</a:t>
            </a:r>
          </a:p>
          <a:p>
            <a:pPr marL="1431925" lvl="4"/>
            <a:endParaRPr lang="fr-FR" b="1" i="1" dirty="0">
              <a:solidFill>
                <a:srgbClr val="C00000"/>
              </a:solidFill>
            </a:endParaRPr>
          </a:p>
          <a:p>
            <a:pPr marL="1431925" lvl="4"/>
            <a:r>
              <a:rPr lang="fr-FR" b="1" i="1" dirty="0" err="1">
                <a:solidFill>
                  <a:srgbClr val="C00000"/>
                </a:solidFill>
              </a:rPr>
              <a:t>fo:list-item-body</a:t>
            </a:r>
            <a:r>
              <a:rPr lang="fr-FR" dirty="0"/>
              <a:t>: définit une cellule</a:t>
            </a:r>
          </a:p>
          <a:p>
            <a:pPr marL="1706563" lvl="8" indent="-503238"/>
            <a:r>
              <a:rPr lang="fr-FR" dirty="0"/>
              <a:t>On y insère un </a:t>
            </a:r>
            <a:r>
              <a:rPr lang="fr-FR" b="1" dirty="0"/>
              <a:t>block</a:t>
            </a:r>
          </a:p>
          <a:p>
            <a:pPr marL="1431925" lvl="7"/>
            <a:endParaRPr lang="fr-FR" dirty="0"/>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218</a:t>
            </a:fld>
            <a:endParaRPr lang="fr-FR"/>
          </a:p>
        </p:txBody>
      </p:sp>
      <p:grpSp>
        <p:nvGrpSpPr>
          <p:cNvPr id="31" name="Groupe 30"/>
          <p:cNvGrpSpPr/>
          <p:nvPr/>
        </p:nvGrpSpPr>
        <p:grpSpPr>
          <a:xfrm rot="151865">
            <a:off x="5412888" y="2216234"/>
            <a:ext cx="3368119" cy="2568408"/>
            <a:chOff x="4929190" y="2024844"/>
            <a:chExt cx="3495238" cy="2404288"/>
          </a:xfrm>
        </p:grpSpPr>
        <p:grpSp>
          <p:nvGrpSpPr>
            <p:cNvPr id="13" name="Groupe 12"/>
            <p:cNvGrpSpPr/>
            <p:nvPr/>
          </p:nvGrpSpPr>
          <p:grpSpPr>
            <a:xfrm>
              <a:off x="4929190" y="2024844"/>
              <a:ext cx="3495238" cy="2404288"/>
              <a:chOff x="4101098" y="2456892"/>
              <a:chExt cx="3495238" cy="2404288"/>
            </a:xfrm>
          </p:grpSpPr>
          <p:sp>
            <p:nvSpPr>
              <p:cNvPr id="14" name="Rectangle 13"/>
              <p:cNvSpPr/>
              <p:nvPr/>
            </p:nvSpPr>
            <p:spPr>
              <a:xfrm>
                <a:off x="4101098" y="2456892"/>
                <a:ext cx="3495238" cy="240428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b="1" dirty="0" err="1"/>
                  <a:t>fo:list-block</a:t>
                </a:r>
                <a:endParaRPr lang="fr-FR" b="1" dirty="0"/>
              </a:p>
            </p:txBody>
          </p:sp>
          <p:grpSp>
            <p:nvGrpSpPr>
              <p:cNvPr id="15" name="Groupe 22"/>
              <p:cNvGrpSpPr/>
              <p:nvPr/>
            </p:nvGrpSpPr>
            <p:grpSpPr>
              <a:xfrm>
                <a:off x="4172536" y="2780928"/>
                <a:ext cx="3351792" cy="1937376"/>
                <a:chOff x="4316552" y="2924944"/>
                <a:chExt cx="3351792" cy="1937376"/>
              </a:xfrm>
            </p:grpSpPr>
            <p:sp>
              <p:nvSpPr>
                <p:cNvPr id="16" name="Rectangle 15"/>
                <p:cNvSpPr/>
                <p:nvPr/>
              </p:nvSpPr>
              <p:spPr>
                <a:xfrm>
                  <a:off x="4316552" y="2924944"/>
                  <a:ext cx="3351792" cy="1937376"/>
                </a:xfrm>
                <a:prstGeom prst="rect">
                  <a:avLst/>
                </a:prstGeom>
              </p:spPr>
              <p:style>
                <a:lnRef idx="3">
                  <a:schemeClr val="lt1"/>
                </a:lnRef>
                <a:fillRef idx="1">
                  <a:schemeClr val="accent1"/>
                </a:fillRef>
                <a:effectRef idx="1">
                  <a:schemeClr val="accent1"/>
                </a:effectRef>
                <a:fontRef idx="minor">
                  <a:schemeClr val="lt1"/>
                </a:fontRef>
              </p:style>
              <p:txBody>
                <a:bodyPr rtlCol="0" anchor="t" anchorCtr="0"/>
                <a:lstStyle/>
                <a:p>
                  <a:pPr algn="ctr"/>
                  <a:r>
                    <a:rPr lang="fr-FR" b="1" u="sng" dirty="0" err="1"/>
                    <a:t>fo:list-item</a:t>
                  </a:r>
                  <a:r>
                    <a:rPr lang="fr-FR" b="1" u="sng" dirty="0"/>
                    <a:t> </a:t>
                  </a:r>
                  <a:r>
                    <a:rPr lang="fr-FR" u="sng" dirty="0"/>
                    <a:t>+</a:t>
                  </a:r>
                  <a:endParaRPr lang="fr-FR" dirty="0"/>
                </a:p>
              </p:txBody>
            </p:sp>
            <p:grpSp>
              <p:nvGrpSpPr>
                <p:cNvPr id="18" name="Groupe 21"/>
                <p:cNvGrpSpPr/>
                <p:nvPr/>
              </p:nvGrpSpPr>
              <p:grpSpPr>
                <a:xfrm>
                  <a:off x="4602596" y="3470030"/>
                  <a:ext cx="2928769" cy="1258653"/>
                  <a:chOff x="4926632" y="3650050"/>
                  <a:chExt cx="2928769" cy="1258653"/>
                </a:xfrm>
              </p:grpSpPr>
              <p:sp>
                <p:nvSpPr>
                  <p:cNvPr id="19" name="Rectangle 18"/>
                  <p:cNvSpPr/>
                  <p:nvPr/>
                </p:nvSpPr>
                <p:spPr>
                  <a:xfrm>
                    <a:off x="4926632" y="3650050"/>
                    <a:ext cx="2928769" cy="1258653"/>
                  </a:xfrm>
                  <a:prstGeom prst="rect">
                    <a:avLst/>
                  </a:prstGeom>
                </p:spPr>
                <p:style>
                  <a:lnRef idx="3">
                    <a:schemeClr val="lt1"/>
                  </a:lnRef>
                  <a:fillRef idx="1">
                    <a:schemeClr val="accent2"/>
                  </a:fillRef>
                  <a:effectRef idx="1">
                    <a:schemeClr val="accent2"/>
                  </a:effectRef>
                  <a:fontRef idx="minor">
                    <a:schemeClr val="lt1"/>
                  </a:fontRef>
                </p:style>
                <p:txBody>
                  <a:bodyPr vert="horz" rtlCol="0" anchor="t" anchorCtr="0"/>
                  <a:lstStyle/>
                  <a:p>
                    <a:pPr algn="ctr"/>
                    <a:r>
                      <a:rPr lang="fr-FR" sz="1600" b="1" dirty="0"/>
                      <a:t>                         </a:t>
                    </a:r>
                    <a:r>
                      <a:rPr lang="fr-FR" sz="1600" b="1" u="sng" dirty="0" err="1"/>
                      <a:t>fo:list-item-body</a:t>
                    </a:r>
                    <a:endParaRPr lang="fr-FR" sz="1600" b="1" dirty="0"/>
                  </a:p>
                </p:txBody>
              </p:sp>
              <p:sp>
                <p:nvSpPr>
                  <p:cNvPr id="20" name="Rectangle 19"/>
                  <p:cNvSpPr/>
                  <p:nvPr/>
                </p:nvSpPr>
                <p:spPr>
                  <a:xfrm>
                    <a:off x="6388227" y="4147709"/>
                    <a:ext cx="1245652"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grpSp>
        </p:grpSp>
        <p:sp>
          <p:nvSpPr>
            <p:cNvPr id="25" name="Rectangle 24"/>
            <p:cNvSpPr/>
            <p:nvPr/>
          </p:nvSpPr>
          <p:spPr>
            <a:xfrm>
              <a:off x="5132533" y="2743190"/>
              <a:ext cx="1406436" cy="1292555"/>
            </a:xfrm>
            <a:prstGeom prst="rect">
              <a:avLst/>
            </a:prstGeom>
          </p:spPr>
          <p:style>
            <a:lnRef idx="3">
              <a:schemeClr val="lt1"/>
            </a:lnRef>
            <a:fillRef idx="1">
              <a:schemeClr val="accent4"/>
            </a:fillRef>
            <a:effectRef idx="1">
              <a:schemeClr val="accent4"/>
            </a:effectRef>
            <a:fontRef idx="minor">
              <a:schemeClr val="lt1"/>
            </a:fontRef>
          </p:style>
          <p:txBody>
            <a:bodyPr vert="horz" rtlCol="0" anchor="t" anchorCtr="0"/>
            <a:lstStyle/>
            <a:p>
              <a:pPr algn="ctr"/>
              <a:r>
                <a:rPr lang="fr-FR" sz="1600" b="1" u="sng" dirty="0" err="1"/>
                <a:t>fo:list-item-label</a:t>
              </a:r>
              <a:r>
                <a:rPr lang="fr-FR" sz="1600" u="sng" dirty="0"/>
                <a:t>?</a:t>
              </a:r>
              <a:endParaRPr lang="fr-FR" sz="1600" dirty="0"/>
            </a:p>
          </p:txBody>
        </p:sp>
        <p:sp>
          <p:nvSpPr>
            <p:cNvPr id="30" name="Rectangle 29"/>
            <p:cNvSpPr/>
            <p:nvPr/>
          </p:nvSpPr>
          <p:spPr>
            <a:xfrm>
              <a:off x="5311473" y="3348370"/>
              <a:ext cx="1093046" cy="612068"/>
            </a:xfrm>
            <a:prstGeom prst="rect">
              <a:avLst/>
            </a:prstGeom>
          </p:spPr>
          <p:style>
            <a:lnRef idx="3">
              <a:schemeClr val="lt1"/>
            </a:lnRef>
            <a:fillRef idx="1">
              <a:schemeClr val="accent3"/>
            </a:fillRef>
            <a:effectRef idx="1">
              <a:schemeClr val="accent3"/>
            </a:effectRef>
            <a:fontRef idx="minor">
              <a:schemeClr val="lt1"/>
            </a:fontRef>
          </p:style>
          <p:txBody>
            <a:bodyPr rtlCol="0" anchor="ctr" anchorCtr="0"/>
            <a:lstStyle/>
            <a:p>
              <a:pPr algn="ctr"/>
              <a:r>
                <a:rPr lang="fr-FR" b="1" u="sng" dirty="0" err="1"/>
                <a:t>fo:block</a:t>
              </a:r>
              <a:endParaRPr lang="fr-FR" b="1" u="sng" dirty="0"/>
            </a:p>
          </p:txBody>
        </p:sp>
      </p:grpSp>
      <p:sp>
        <p:nvSpPr>
          <p:cNvPr id="34" name="Étoile à 12 branches 33"/>
          <p:cNvSpPr/>
          <p:nvPr/>
        </p:nvSpPr>
        <p:spPr>
          <a:xfrm rot="21038633">
            <a:off x="4482271" y="4927144"/>
            <a:ext cx="2511911" cy="1738237"/>
          </a:xfrm>
          <a:prstGeom prst="star12">
            <a:avLst/>
          </a:prstGeom>
          <a:ln/>
          <a:effectLst>
            <a:outerShdw blurRad="152400" dist="38100" dir="2700000" sx="107000" sy="107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lIns="0" tIns="36000" rIns="0" bIns="36000" rtlCol="0" anchor="ctr"/>
          <a:lstStyle/>
          <a:p>
            <a:pPr algn="ctr"/>
            <a:r>
              <a:rPr lang="fr-FR" sz="1400" dirty="0"/>
              <a:t>Le </a:t>
            </a:r>
            <a:r>
              <a:rPr lang="fr-FR" sz="1600" b="1" dirty="0"/>
              <a:t>label</a:t>
            </a:r>
            <a:r>
              <a:rPr lang="fr-FR" sz="1600" dirty="0"/>
              <a:t> </a:t>
            </a:r>
            <a:r>
              <a:rPr lang="fr-FR" sz="1400" dirty="0"/>
              <a:t>et le </a:t>
            </a:r>
            <a:r>
              <a:rPr lang="fr-FR" sz="1600" b="1" dirty="0"/>
              <a:t>body</a:t>
            </a:r>
            <a:r>
              <a:rPr lang="fr-FR" sz="1600" dirty="0"/>
              <a:t> </a:t>
            </a:r>
            <a:r>
              <a:rPr lang="fr-FR" sz="1400" dirty="0"/>
              <a:t>sont </a:t>
            </a:r>
          </a:p>
          <a:p>
            <a:pPr algn="ctr"/>
            <a:r>
              <a:rPr lang="fr-FR" sz="1400" dirty="0"/>
              <a:t>par défaut </a:t>
            </a:r>
            <a:r>
              <a:rPr lang="fr-FR" sz="1600" dirty="0"/>
              <a:t>superposés </a:t>
            </a:r>
            <a:endParaRPr lang="fr-FR" sz="1400" dirty="0"/>
          </a:p>
          <a:p>
            <a:pPr algn="ctr"/>
            <a:r>
              <a:rPr lang="fr-FR" sz="1400" dirty="0"/>
              <a:t>l'un sur l'autre </a:t>
            </a:r>
          </a:p>
          <a:p>
            <a:pPr algn="ctr"/>
            <a:r>
              <a:rPr lang="fr-FR" sz="1400" b="1" dirty="0"/>
              <a:t>sur la gauche mais sont </a:t>
            </a:r>
          </a:p>
          <a:p>
            <a:pPr algn="ctr"/>
            <a:r>
              <a:rPr lang="fr-FR" sz="1400" b="1" dirty="0"/>
              <a:t>frères XML</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pPr lvl="0"/>
            <a:br>
              <a:rPr lang="fr-FR" dirty="0"/>
            </a:br>
            <a:r>
              <a:rPr lang="fr-FR" dirty="0"/>
              <a:t>page-</a:t>
            </a:r>
            <a:r>
              <a:rPr lang="fr-FR" dirty="0" err="1"/>
              <a:t>number</a:t>
            </a:r>
            <a:r>
              <a:rPr lang="fr-FR" dirty="0"/>
              <a:t> &amp; citation</a:t>
            </a:r>
            <a:br>
              <a:rPr lang="fr-FR" dirty="0"/>
            </a:br>
            <a:endParaRPr lang="fr-FR" dirty="0"/>
          </a:p>
        </p:txBody>
      </p:sp>
      <p:sp>
        <p:nvSpPr>
          <p:cNvPr id="15" name="Espace réservé du contenu 14"/>
          <p:cNvSpPr>
            <a:spLocks noGrp="1"/>
          </p:cNvSpPr>
          <p:nvPr>
            <p:ph idx="1"/>
          </p:nvPr>
        </p:nvSpPr>
        <p:spPr>
          <a:xfrm>
            <a:off x="285720" y="1142984"/>
            <a:ext cx="8572560" cy="5286412"/>
          </a:xfrm>
        </p:spPr>
        <p:txBody>
          <a:bodyPr>
            <a:normAutofit fontScale="70000" lnSpcReduction="20000"/>
          </a:bodyPr>
          <a:lstStyle/>
          <a:p>
            <a:pPr marL="165100" lvl="3" indent="-165100">
              <a:buFont typeface="Arial" pitchFamily="34" charset="0"/>
              <a:buChar char="•"/>
            </a:pPr>
            <a:r>
              <a:rPr lang="fr-FR" sz="3200" dirty="0"/>
              <a:t>Numéro de la page en courante</a:t>
            </a:r>
            <a:endParaRPr lang="fr-FR" sz="3200" i="1" dirty="0">
              <a:solidFill>
                <a:srgbClr val="002060"/>
              </a:solidFill>
            </a:endParaRPr>
          </a:p>
          <a:p>
            <a:pPr marL="1079500" lvl="5" indent="-165100"/>
            <a:r>
              <a:rPr lang="fr-FR" sz="3200" i="1" dirty="0" err="1">
                <a:solidFill>
                  <a:srgbClr val="002060"/>
                </a:solidFill>
              </a:rPr>
              <a:t>fo:page-number</a:t>
            </a:r>
            <a:endParaRPr lang="fr-FR" sz="3200" i="1" dirty="0">
              <a:solidFill>
                <a:srgbClr val="002060"/>
              </a:solidFill>
            </a:endParaRPr>
          </a:p>
          <a:p>
            <a:pPr marL="165100" lvl="3" indent="-165100">
              <a:buFont typeface="Arial" pitchFamily="34" charset="0"/>
              <a:buChar char="•"/>
            </a:pPr>
            <a:r>
              <a:rPr lang="fr-FR" sz="3200" dirty="0"/>
              <a:t>Numéro de la page de séquence</a:t>
            </a:r>
            <a:endParaRPr lang="fr-FR" sz="3200" i="1" dirty="0">
              <a:solidFill>
                <a:srgbClr val="002060"/>
              </a:solidFill>
            </a:endParaRPr>
          </a:p>
          <a:p>
            <a:pPr marL="1079500" lvl="5" indent="-165100"/>
            <a:r>
              <a:rPr lang="fr-FR" sz="3200" i="1" dirty="0">
                <a:solidFill>
                  <a:srgbClr val="002060"/>
                </a:solidFill>
              </a:rPr>
              <a:t>   </a:t>
            </a:r>
            <a:r>
              <a:rPr lang="fr-FR" sz="3200" i="1" dirty="0" err="1">
                <a:solidFill>
                  <a:srgbClr val="002060"/>
                </a:solidFill>
              </a:rPr>
              <a:t>fo:page-number-citation-last</a:t>
            </a:r>
            <a:endParaRPr lang="fr-FR" sz="3200" i="1" dirty="0">
              <a:solidFill>
                <a:srgbClr val="002060"/>
              </a:solidFill>
            </a:endParaRPr>
          </a:p>
          <a:p>
            <a:pPr marL="622300" lvl="4" indent="-165100">
              <a:buFont typeface="Wingdings" pitchFamily="2" charset="2"/>
              <a:buChar char="§"/>
            </a:pPr>
            <a:r>
              <a:rPr lang="fr-FR" sz="3200" dirty="0"/>
              <a:t>Référence de dernier block</a:t>
            </a:r>
          </a:p>
          <a:p>
            <a:pPr marL="977900" lvl="6" indent="-165100"/>
            <a:endParaRPr lang="fr-FR" sz="3200" i="1" dirty="0"/>
          </a:p>
          <a:p>
            <a:pPr marL="977900" lvl="6" indent="-165100"/>
            <a:endParaRPr lang="fr-FR" sz="3200" i="1"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endParaRPr lang="fr-FR" sz="3200" dirty="0"/>
          </a:p>
          <a:p>
            <a:pPr marL="622300" lvl="4" indent="-165100">
              <a:buFont typeface="Wingdings" pitchFamily="2" charset="2"/>
              <a:buChar char="§"/>
            </a:pPr>
            <a:r>
              <a:rPr lang="fr-FR" sz="3200" dirty="0"/>
              <a:t>Accès a la citation de fin</a:t>
            </a:r>
          </a:p>
          <a:p>
            <a:pPr marL="622300" lvl="4" indent="-165100">
              <a:buFont typeface="Wingdings" pitchFamily="2" charset="2"/>
              <a:buChar char="§"/>
            </a:pPr>
            <a:endParaRPr lang="fr-FR" sz="3200" dirty="0"/>
          </a:p>
          <a:p>
            <a:pPr marL="622300" lvl="4" indent="-165100">
              <a:buNone/>
            </a:pPr>
            <a:endParaRPr lang="fr-FR" sz="3200" dirty="0"/>
          </a:p>
          <a:p>
            <a:pPr marL="622300" lvl="4" indent="-165100">
              <a:buNone/>
            </a:pPr>
            <a:r>
              <a:rPr lang="fr-FR" sz="3200" dirty="0"/>
              <a:t> </a:t>
            </a:r>
          </a:p>
          <a:p>
            <a:pPr marL="622300" lvl="4" indent="-165100">
              <a:buFont typeface="Wingdings" pitchFamily="2" charset="2"/>
              <a:buChar char="§"/>
            </a:pPr>
            <a:endParaRPr lang="fr-FR" sz="3200" dirty="0"/>
          </a:p>
        </p:txBody>
      </p:sp>
      <p:sp>
        <p:nvSpPr>
          <p:cNvPr id="12" name="Rectangle 11"/>
          <p:cNvSpPr/>
          <p:nvPr/>
        </p:nvSpPr>
        <p:spPr>
          <a:xfrm>
            <a:off x="1666100" y="2813512"/>
            <a:ext cx="5691982" cy="10441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sz="1600" dirty="0"/>
              <a:t>&lt;</a:t>
            </a:r>
            <a:r>
              <a:rPr lang="fr-FR" sz="1600" dirty="0" err="1"/>
              <a:t>fo:page-sequence</a:t>
            </a:r>
            <a:r>
              <a:rPr lang="fr-FR" sz="1600" dirty="0"/>
              <a:t> master-</a:t>
            </a:r>
            <a:r>
              <a:rPr lang="fr-FR" sz="1600" dirty="0" err="1"/>
              <a:t>reference</a:t>
            </a:r>
            <a:r>
              <a:rPr lang="fr-FR" sz="1600" dirty="0"/>
              <a:t>="A4P" id="</a:t>
            </a:r>
            <a:r>
              <a:rPr lang="fr-FR" sz="1600" dirty="0" err="1"/>
              <a:t>mainSequence</a:t>
            </a:r>
            <a:r>
              <a:rPr lang="fr-FR" sz="1600" dirty="0"/>
              <a:t>"&gt;</a:t>
            </a:r>
          </a:p>
          <a:p>
            <a:r>
              <a:rPr lang="fr-FR" sz="1600" dirty="0"/>
              <a:t>…</a:t>
            </a:r>
          </a:p>
          <a:p>
            <a:r>
              <a:rPr lang="fr-FR" sz="1600" dirty="0"/>
              <a:t>&lt;/</a:t>
            </a:r>
            <a:r>
              <a:rPr lang="fr-FR" sz="1600" dirty="0" err="1"/>
              <a:t>fo</a:t>
            </a:r>
            <a:r>
              <a:rPr lang="fr-FR" sz="1600" dirty="0"/>
              <a:t>-page-</a:t>
            </a:r>
            <a:r>
              <a:rPr lang="fr-FR" sz="1600" dirty="0" err="1"/>
              <a:t>squence</a:t>
            </a:r>
            <a:r>
              <a:rPr lang="fr-FR" sz="1600" dirty="0"/>
              <a:t>&gt;</a:t>
            </a:r>
          </a:p>
        </p:txBody>
      </p:sp>
      <p:sp>
        <p:nvSpPr>
          <p:cNvPr id="13" name="Rectangle 12"/>
          <p:cNvSpPr/>
          <p:nvPr/>
        </p:nvSpPr>
        <p:spPr>
          <a:xfrm>
            <a:off x="2737600" y="5214950"/>
            <a:ext cx="3548912" cy="10081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sz="1600" dirty="0"/>
              <a:t>&lt;</a:t>
            </a:r>
            <a:r>
              <a:rPr lang="en-US" sz="1600" dirty="0" err="1"/>
              <a:t>fo:page</a:t>
            </a:r>
            <a:r>
              <a:rPr lang="en-US" sz="1600" dirty="0"/>
              <a:t>-number-citation-last </a:t>
            </a:r>
          </a:p>
          <a:p>
            <a:r>
              <a:rPr lang="en-US" sz="1600" dirty="0"/>
              <a:t>	page-citation-strategy="all" </a:t>
            </a:r>
          </a:p>
          <a:p>
            <a:r>
              <a:rPr lang="en-US" sz="1600" dirty="0"/>
              <a:t>	ref-id="</a:t>
            </a:r>
            <a:r>
              <a:rPr lang="en-US" sz="1600" dirty="0" err="1"/>
              <a:t>mainSequence</a:t>
            </a:r>
            <a:r>
              <a:rPr lang="en-US" sz="1600" dirty="0"/>
              <a:t>"/&gt;</a:t>
            </a:r>
            <a:endParaRPr lang="fr-FR" sz="1600" dirty="0"/>
          </a:p>
        </p:txBody>
      </p:sp>
      <p:sp>
        <p:nvSpPr>
          <p:cNvPr id="16" name="Rectangle 15"/>
          <p:cNvSpPr/>
          <p:nvPr/>
        </p:nvSpPr>
        <p:spPr>
          <a:xfrm>
            <a:off x="2928926" y="4027958"/>
            <a:ext cx="3143272" cy="5440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fo:block</a:t>
            </a:r>
            <a:r>
              <a:rPr lang="fr-FR" dirty="0"/>
              <a:t> id="</a:t>
            </a:r>
            <a:r>
              <a:rPr lang="fr-FR" dirty="0" err="1"/>
              <a:t>mainSequence</a:t>
            </a:r>
            <a:r>
              <a:rPr lang="fr-FR" dirty="0"/>
              <a:t>"/&gt;</a:t>
            </a:r>
          </a:p>
        </p:txBody>
      </p:sp>
      <p:sp>
        <p:nvSpPr>
          <p:cNvPr id="17" name="ZoneTexte 16"/>
          <p:cNvSpPr txBox="1"/>
          <p:nvPr/>
        </p:nvSpPr>
        <p:spPr>
          <a:xfrm>
            <a:off x="2285984" y="4071942"/>
            <a:ext cx="571504" cy="400110"/>
          </a:xfrm>
          <a:prstGeom prst="rect">
            <a:avLst/>
          </a:prstGeom>
          <a:noFill/>
        </p:spPr>
        <p:txBody>
          <a:bodyPr wrap="square" rtlCol="0">
            <a:spAutoFit/>
          </a:bodyPr>
          <a:lstStyle/>
          <a:p>
            <a:r>
              <a:rPr lang="fr-FR" sz="2000" dirty="0"/>
              <a:t>o</a:t>
            </a:r>
            <a:r>
              <a:rPr lang="fr-FR" dirty="0"/>
              <a:t>u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AutoShape 2"/>
          <p:cNvSpPr>
            <a:spLocks noGrp="1" noChangeArrowheads="1"/>
          </p:cNvSpPr>
          <p:nvPr>
            <p:ph type="title"/>
          </p:nvPr>
        </p:nvSpPr>
        <p:spPr/>
        <p:txBody>
          <a:bodyPr>
            <a:normAutofit/>
          </a:bodyPr>
          <a:lstStyle/>
          <a:p>
            <a:r>
              <a:rPr lang="fr-FR" dirty="0"/>
              <a:t>Panorama des éditeurs XML</a:t>
            </a:r>
          </a:p>
        </p:txBody>
      </p:sp>
      <p:sp>
        <p:nvSpPr>
          <p:cNvPr id="41988" name="Rectangle 3"/>
          <p:cNvSpPr>
            <a:spLocks noGrp="1" noChangeArrowheads="1"/>
          </p:cNvSpPr>
          <p:nvPr>
            <p:ph idx="1"/>
          </p:nvPr>
        </p:nvSpPr>
        <p:spPr/>
        <p:txBody>
          <a:bodyPr>
            <a:normAutofit fontScale="70000" lnSpcReduction="20000"/>
          </a:bodyPr>
          <a:lstStyle/>
          <a:p>
            <a:r>
              <a:rPr lang="fr-FR" dirty="0"/>
              <a:t>Les éditeurs XML</a:t>
            </a:r>
          </a:p>
          <a:p>
            <a:pPr lvl="1"/>
            <a:r>
              <a:rPr lang="fr-FR" dirty="0"/>
              <a:t> </a:t>
            </a:r>
            <a:r>
              <a:rPr lang="fr-FR" b="1" dirty="0" err="1"/>
              <a:t>Altova</a:t>
            </a:r>
            <a:r>
              <a:rPr lang="fr-FR" b="1" dirty="0"/>
              <a:t> </a:t>
            </a:r>
            <a:r>
              <a:rPr lang="fr-FR" b="1" dirty="0" err="1"/>
              <a:t>XMLSpy</a:t>
            </a:r>
            <a:r>
              <a:rPr lang="fr-FR" b="1" dirty="0"/>
              <a:t> </a:t>
            </a:r>
            <a:r>
              <a:rPr lang="fr-FR" dirty="0"/>
              <a:t>est l'un des meilleurs outils de production XML</a:t>
            </a:r>
          </a:p>
          <a:p>
            <a:pPr lvl="1"/>
            <a:r>
              <a:rPr lang="fr-FR" dirty="0"/>
              <a:t> </a:t>
            </a:r>
            <a:r>
              <a:rPr lang="fr-FR" b="1" dirty="0" err="1"/>
              <a:t>oXygen</a:t>
            </a:r>
            <a:r>
              <a:rPr lang="fr-FR" dirty="0"/>
              <a:t> est un éditeur multiplateformes XML supportant aussi Relax NG, les </a:t>
            </a:r>
            <a:r>
              <a:rPr lang="fr-FR" dirty="0" err="1"/>
              <a:t>Schematrons</a:t>
            </a:r>
            <a:r>
              <a:rPr lang="fr-FR" dirty="0"/>
              <a:t>, SOAP, WSDL et permettant le débogage de XSL-T et </a:t>
            </a:r>
            <a:r>
              <a:rPr lang="fr-FR" dirty="0" err="1"/>
              <a:t>XQuery</a:t>
            </a:r>
            <a:endParaRPr lang="fr-FR" dirty="0"/>
          </a:p>
          <a:p>
            <a:pPr lvl="1"/>
            <a:r>
              <a:rPr lang="fr-FR" dirty="0"/>
              <a:t> </a:t>
            </a:r>
            <a:r>
              <a:rPr lang="fr-FR" b="1" dirty="0" err="1"/>
              <a:t>EditiX</a:t>
            </a:r>
            <a:r>
              <a:rPr lang="fr-FR" dirty="0"/>
              <a:t> est un éditeur similaire à </a:t>
            </a:r>
            <a:r>
              <a:rPr lang="fr-FR" dirty="0" err="1"/>
              <a:t>oXygen</a:t>
            </a:r>
            <a:r>
              <a:rPr lang="fr-FR" dirty="0"/>
              <a:t> orienté purement XML</a:t>
            </a:r>
          </a:p>
          <a:p>
            <a:pPr lvl="1"/>
            <a:r>
              <a:rPr lang="fr-FR" b="1" dirty="0"/>
              <a:t> </a:t>
            </a:r>
            <a:r>
              <a:rPr lang="fr-FR" b="1" dirty="0" err="1"/>
              <a:t>Liquid</a:t>
            </a:r>
            <a:r>
              <a:rPr lang="fr-FR" b="1" dirty="0"/>
              <a:t> XML Studio </a:t>
            </a:r>
            <a:r>
              <a:rPr lang="fr-FR" dirty="0"/>
              <a:t>propose une version libre et une payante très orientée programmation avec facilité d'intégration de composants Microsoft Visual Studio</a:t>
            </a:r>
          </a:p>
          <a:p>
            <a:pPr lvl="1"/>
            <a:r>
              <a:rPr lang="fr-FR" b="1" dirty="0"/>
              <a:t> Adobe </a:t>
            </a:r>
            <a:r>
              <a:rPr lang="fr-FR" b="1" dirty="0" err="1"/>
              <a:t>Dreamweaver</a:t>
            </a:r>
            <a:r>
              <a:rPr lang="fr-FR" b="1" dirty="0"/>
              <a:t> CS3+ </a:t>
            </a:r>
            <a:r>
              <a:rPr lang="fr-FR" dirty="0"/>
              <a:t>dispose de fonctionnalités avancées de XML (génération XSL-T, intégration de fichiers XML via son </a:t>
            </a:r>
            <a:r>
              <a:rPr lang="fr-FR" dirty="0" err="1"/>
              <a:t>framework</a:t>
            </a:r>
            <a:r>
              <a:rPr lang="fr-FR" dirty="0"/>
              <a:t> Ajax, interpréteur XPath… mais ces outils souffrent de quelques carences)</a:t>
            </a:r>
          </a:p>
          <a:p>
            <a:pPr lvl="1"/>
            <a:r>
              <a:rPr lang="fr-FR" dirty="0"/>
              <a:t> On note aussi l'existence d'éditeurs plus basics tels que "</a:t>
            </a:r>
            <a:r>
              <a:rPr lang="fr-FR" b="1" dirty="0" err="1"/>
              <a:t>Antenna</a:t>
            </a:r>
            <a:r>
              <a:rPr lang="fr-FR" b="1" dirty="0"/>
              <a:t> House XML Editor</a:t>
            </a:r>
            <a:r>
              <a:rPr lang="fr-FR" dirty="0"/>
              <a:t>", "</a:t>
            </a:r>
            <a:r>
              <a:rPr lang="fr-FR" b="1" dirty="0"/>
              <a:t>Open XML Editor</a:t>
            </a:r>
            <a:r>
              <a:rPr lang="fr-FR" dirty="0"/>
              <a:t>", "</a:t>
            </a:r>
            <a:r>
              <a:rPr lang="fr-FR" b="1" dirty="0"/>
              <a:t>XML Notepad</a:t>
            </a:r>
            <a:r>
              <a:rPr lang="fr-FR" dirty="0"/>
              <a:t>", "</a:t>
            </a:r>
            <a:r>
              <a:rPr lang="fr-FR" b="1" dirty="0"/>
              <a:t>Notepad++</a:t>
            </a:r>
            <a:r>
              <a:rPr lang="fr-FR" dirty="0"/>
              <a:t>" qui offrent une gamme de fonctionnalités de la simple coloration syntaxique XML à l'auto-complétion en passant par la validation et la génération de schémas et DTD</a:t>
            </a:r>
          </a:p>
        </p:txBody>
      </p:sp>
      <p:sp>
        <p:nvSpPr>
          <p:cNvPr id="7" name="Rectangle 13"/>
          <p:cNvSpPr>
            <a:spLocks noGrp="1" noChangeArrowheads="1"/>
          </p:cNvSpPr>
          <p:nvPr>
            <p:ph type="sldNum" sz="quarter" idx="12"/>
          </p:nvPr>
        </p:nvSpPr>
        <p:spPr>
          <a:noFill/>
        </p:spPr>
        <p:txBody>
          <a:bodyPr>
            <a:normAutofit/>
          </a:bodyPr>
          <a:lstStyle/>
          <a:p>
            <a:fld id="{D0E731D8-F5EB-4F9B-86C1-C3C0F6B5B5FB}" type="slidenum">
              <a:rPr lang="fr-FR" smtClean="0"/>
              <a:pPr/>
              <a:t>22</a:t>
            </a:fld>
            <a:endParaRPr lang="fr-F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a:t>Le langage XSL-Fo</a:t>
            </a:r>
            <a:br>
              <a:rPr lang="fr-FR"/>
            </a:br>
            <a:r>
              <a:rPr lang="fr-FR"/>
              <a:t>IVb) Enregistrement Fonts </a:t>
            </a:r>
            <a:endParaRPr lang="fr-FR" dirty="0"/>
          </a:p>
        </p:txBody>
      </p:sp>
      <p:sp>
        <p:nvSpPr>
          <p:cNvPr id="13" name="Espace réservé du contenu 12"/>
          <p:cNvSpPr>
            <a:spLocks noGrp="1"/>
          </p:cNvSpPr>
          <p:nvPr>
            <p:ph idx="1"/>
          </p:nvPr>
        </p:nvSpPr>
        <p:spPr/>
        <p:txBody>
          <a:bodyPr>
            <a:normAutofit fontScale="92500" lnSpcReduction="10000"/>
          </a:bodyPr>
          <a:lstStyle/>
          <a:p>
            <a:r>
              <a:rPr lang="fr-FR" dirty="0"/>
              <a:t>Fichier de config FOP</a:t>
            </a:r>
          </a:p>
          <a:p>
            <a:pPr lvl="1"/>
            <a:r>
              <a:rPr lang="fr-FR" b="1" dirty="0" err="1"/>
              <a:t>fop.xconf</a:t>
            </a:r>
            <a:endParaRPr lang="fr-FR" b="1" dirty="0"/>
          </a:p>
          <a:p>
            <a:pPr lvl="2"/>
            <a:r>
              <a:rPr lang="fr-FR" dirty="0"/>
              <a:t>Fichier de config FOP</a:t>
            </a:r>
          </a:p>
          <a:p>
            <a:pPr lvl="1"/>
            <a:r>
              <a:rPr lang="fr-FR" b="1" dirty="0"/>
              <a:t>Auto-</a:t>
            </a:r>
            <a:r>
              <a:rPr lang="fr-FR" b="1" dirty="0" err="1"/>
              <a:t>detect</a:t>
            </a:r>
            <a:endParaRPr lang="fr-FR" b="1" dirty="0"/>
          </a:p>
          <a:p>
            <a:pPr lvl="2"/>
            <a:r>
              <a:rPr lang="fr-FR" dirty="0"/>
              <a:t>permet l'auto-</a:t>
            </a:r>
            <a:r>
              <a:rPr lang="fr-FR" dirty="0" err="1"/>
              <a:t>detection</a:t>
            </a:r>
            <a:r>
              <a:rPr lang="fr-FR" dirty="0"/>
              <a:t> </a:t>
            </a:r>
          </a:p>
          <a:p>
            <a:pPr lvl="2"/>
            <a:r>
              <a:rPr lang="fr-FR" dirty="0"/>
              <a:t>des fonts sur le </a:t>
            </a:r>
            <a:r>
              <a:rPr lang="fr-FR" b="1" dirty="0"/>
              <a:t>system </a:t>
            </a:r>
          </a:p>
          <a:p>
            <a:pPr lvl="2">
              <a:buNone/>
            </a:pPr>
            <a:r>
              <a:rPr lang="fr-FR" dirty="0"/>
              <a:t>exécutant </a:t>
            </a:r>
            <a:r>
              <a:rPr lang="fr-FR" dirty="0" err="1"/>
              <a:t>fop</a:t>
            </a:r>
            <a:endParaRPr lang="fr-FR" dirty="0"/>
          </a:p>
          <a:p>
            <a:pPr lvl="1"/>
            <a:r>
              <a:rPr lang="fr-FR" dirty="0"/>
              <a:t>déclaration de fonts lambda</a:t>
            </a:r>
          </a:p>
          <a:p>
            <a:pPr lvl="2"/>
            <a:r>
              <a:rPr lang="fr-FR" dirty="0"/>
              <a:t>Nécessite la </a:t>
            </a:r>
            <a:r>
              <a:rPr lang="fr-FR" b="1" dirty="0"/>
              <a:t>métrique</a:t>
            </a:r>
            <a:r>
              <a:rPr lang="fr-FR" dirty="0"/>
              <a:t> </a:t>
            </a:r>
            <a:r>
              <a:rPr lang="fr-FR" b="1" dirty="0"/>
              <a:t>XML</a:t>
            </a:r>
            <a:r>
              <a:rPr lang="fr-FR" dirty="0"/>
              <a:t> de la font </a:t>
            </a:r>
          </a:p>
          <a:p>
            <a:pPr lvl="3"/>
            <a:r>
              <a:rPr lang="fr-FR" dirty="0"/>
              <a:t>&lt;font </a:t>
            </a:r>
            <a:r>
              <a:rPr lang="fr-FR" dirty="0" err="1"/>
              <a:t>metrics</a:t>
            </a:r>
            <a:r>
              <a:rPr lang="fr-FR" dirty="0"/>
              <a:t>-url="file:///c:/xml/fonts/garamond-bold.xml" </a:t>
            </a:r>
            <a:r>
              <a:rPr lang="fr-FR" dirty="0" err="1"/>
              <a:t>kerning</a:t>
            </a:r>
            <a:r>
              <a:rPr lang="fr-FR" dirty="0"/>
              <a:t>="</a:t>
            </a:r>
            <a:r>
              <a:rPr lang="fr-FR" dirty="0" err="1"/>
              <a:t>yes</a:t>
            </a:r>
            <a:r>
              <a:rPr lang="fr-FR" dirty="0"/>
              <a:t>" </a:t>
            </a:r>
            <a:r>
              <a:rPr lang="fr-FR" dirty="0" err="1"/>
              <a:t>embed</a:t>
            </a:r>
            <a:r>
              <a:rPr lang="fr-FR" dirty="0"/>
              <a:t>-url="file://c:/Windows/fonts/GARABD.TTF"&gt; </a:t>
            </a:r>
          </a:p>
          <a:p>
            <a:pPr lvl="3"/>
            <a:r>
              <a:rPr lang="fr-FR" dirty="0"/>
              <a:t>        &lt;font-triplet </a:t>
            </a:r>
            <a:r>
              <a:rPr lang="fr-FR" dirty="0" err="1"/>
              <a:t>name</a:t>
            </a:r>
            <a:r>
              <a:rPr lang="fr-FR" dirty="0"/>
              <a:t>="Garamond" style="normal" </a:t>
            </a:r>
            <a:r>
              <a:rPr lang="fr-FR" dirty="0" err="1"/>
              <a:t>weight</a:t>
            </a:r>
            <a:r>
              <a:rPr lang="fr-FR" dirty="0"/>
              <a:t>="bold"/&gt; </a:t>
            </a:r>
          </a:p>
          <a:p>
            <a:pPr lvl="3"/>
            <a:r>
              <a:rPr lang="fr-FR" dirty="0"/>
              <a:t>&lt;/font&gt;</a:t>
            </a:r>
          </a:p>
        </p:txBody>
      </p:sp>
      <p:sp>
        <p:nvSpPr>
          <p:cNvPr id="16" name="Rectangle 15"/>
          <p:cNvSpPr/>
          <p:nvPr/>
        </p:nvSpPr>
        <p:spPr>
          <a:xfrm>
            <a:off x="4357686" y="1428736"/>
            <a:ext cx="4248472" cy="216024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b="1" dirty="0"/>
              <a:t>&lt;</a:t>
            </a:r>
            <a:r>
              <a:rPr lang="fr-FR" b="1" dirty="0" err="1"/>
              <a:t>renderers</a:t>
            </a:r>
            <a:r>
              <a:rPr lang="fr-FR" b="1" dirty="0"/>
              <a:t>&gt;</a:t>
            </a:r>
            <a:r>
              <a:rPr lang="fr-FR" dirty="0"/>
              <a:t> </a:t>
            </a:r>
          </a:p>
          <a:p>
            <a:r>
              <a:rPr lang="fr-FR" b="1" dirty="0"/>
              <a:t>  &lt;</a:t>
            </a:r>
            <a:r>
              <a:rPr lang="fr-FR" b="1" dirty="0" err="1"/>
              <a:t>renderer</a:t>
            </a:r>
            <a:r>
              <a:rPr lang="fr-FR" dirty="0"/>
              <a:t> mime="application/</a:t>
            </a:r>
            <a:r>
              <a:rPr lang="fr-FR" dirty="0" err="1"/>
              <a:t>pdf</a:t>
            </a:r>
            <a:r>
              <a:rPr lang="fr-FR" dirty="0"/>
              <a:t>"</a:t>
            </a:r>
            <a:r>
              <a:rPr lang="fr-FR" b="1" dirty="0"/>
              <a:t>&gt;</a:t>
            </a:r>
            <a:r>
              <a:rPr lang="fr-FR" dirty="0"/>
              <a:t> </a:t>
            </a:r>
          </a:p>
          <a:p>
            <a:r>
              <a:rPr lang="fr-FR" b="1" dirty="0"/>
              <a:t>     &lt;fonts&gt;</a:t>
            </a:r>
            <a:r>
              <a:rPr lang="fr-FR" dirty="0"/>
              <a:t> </a:t>
            </a:r>
          </a:p>
          <a:p>
            <a:r>
              <a:rPr lang="fr-FR" b="1" dirty="0"/>
              <a:t>	&lt;!--</a:t>
            </a:r>
            <a:r>
              <a:rPr lang="fr-FR" b="1" dirty="0" err="1"/>
              <a:t>declaration</a:t>
            </a:r>
            <a:r>
              <a:rPr lang="fr-FR" b="1" dirty="0"/>
              <a:t> des fonts--&gt;</a:t>
            </a:r>
          </a:p>
          <a:p>
            <a:r>
              <a:rPr lang="fr-FR" b="1" dirty="0"/>
              <a:t>        &lt;auto-</a:t>
            </a:r>
            <a:r>
              <a:rPr lang="fr-FR" b="1" dirty="0" err="1"/>
              <a:t>detect</a:t>
            </a:r>
            <a:r>
              <a:rPr lang="fr-FR" b="1" dirty="0"/>
              <a:t>/&gt;</a:t>
            </a:r>
          </a:p>
          <a:p>
            <a:r>
              <a:rPr lang="fr-FR" b="1" dirty="0"/>
              <a:t>     &lt;/fonts&gt;</a:t>
            </a:r>
          </a:p>
          <a:p>
            <a:r>
              <a:rPr lang="fr-FR" dirty="0"/>
              <a:t>   </a:t>
            </a:r>
            <a:r>
              <a:rPr lang="fr-FR" b="1" dirty="0"/>
              <a:t>&lt;/</a:t>
            </a:r>
            <a:r>
              <a:rPr lang="fr-FR" b="1" dirty="0" err="1"/>
              <a:t>renderer</a:t>
            </a:r>
            <a:r>
              <a:rPr lang="fr-FR" b="1" dirty="0"/>
              <a:t>&gt;</a:t>
            </a:r>
            <a:r>
              <a:rPr lang="fr-FR" dirty="0"/>
              <a:t> </a:t>
            </a:r>
          </a:p>
          <a:p>
            <a:r>
              <a:rPr lang="fr-FR" b="1" dirty="0"/>
              <a:t>&lt;/</a:t>
            </a:r>
            <a:r>
              <a:rPr lang="fr-FR" b="1" dirty="0" err="1"/>
              <a:t>renderers</a:t>
            </a:r>
            <a:r>
              <a:rPr lang="fr-FR" b="1" dirty="0"/>
              <a:t>&gt;</a:t>
            </a:r>
            <a:endParaRPr lang="fr-FR" dirty="0"/>
          </a:p>
        </p:txBody>
      </p:sp>
      <p:sp>
        <p:nvSpPr>
          <p:cNvPr id="2049" name="Rectangle 1"/>
          <p:cNvSpPr>
            <a:spLocks noChangeArrowheads="1"/>
          </p:cNvSpPr>
          <p:nvPr/>
        </p:nvSpPr>
        <p:spPr bwMode="auto">
          <a:xfrm>
            <a:off x="-3640238" y="6357958"/>
            <a:ext cx="6426288"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mime="application/</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pdf</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-url="/System/Library/Fonts/Arial.ttf"</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embedding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-mode="</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subset</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	&lt;font-triplet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="Arial"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="normal"</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lvl="1" eaLnBrk="1" hangingPunct="1"/>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kerning</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yes</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embed</a:t>
            </a:r>
            <a:r>
              <a:rPr kumimoji="0" lang="fr-FR" sz="1000" b="0" i="0" u="none" strike="noStrike" cap="none" normalizeH="0" baseline="0" dirty="0">
                <a:ln>
                  <a:noFill/>
                </a:ln>
                <a:solidFill>
                  <a:srgbClr val="4070A0"/>
                </a:solidFill>
                <a:effectLst/>
                <a:latin typeface="Arial Unicode MS" pitchFamily="34" charset="-128"/>
                <a:cs typeface="Arial" pitchFamily="34" charset="0"/>
              </a:rPr>
              <a:t>-url="/System/Library/Fonts/AEHO____.PFB"</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lang="fr-FR" sz="1000" dirty="0">
                <a:solidFill>
                  <a:srgbClr val="333333"/>
                </a:solidFill>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&lt;font-triplet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name</a:t>
            </a:r>
            <a:r>
              <a:rPr kumimoji="0" lang="fr-FR" sz="1000" b="0" i="0" u="none" strike="noStrike" cap="none" normalizeH="0" baseline="0" dirty="0">
                <a:ln>
                  <a:noFill/>
                </a:ln>
                <a:solidFill>
                  <a:srgbClr val="4070A0"/>
                </a:solidFill>
                <a:effectLst/>
                <a:latin typeface="Arial Unicode MS" pitchFamily="34" charset="-128"/>
                <a:cs typeface="Arial" pitchFamily="34" charset="0"/>
              </a:rPr>
              <a:t>="Avenir-</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HeavyOblique</a:t>
            </a:r>
            <a:r>
              <a:rPr kumimoji="0" lang="fr-FR" sz="1000" b="0" i="0" u="none" strike="noStrike" cap="none" normalizeH="0" baseline="0" dirty="0">
                <a:ln>
                  <a:noFill/>
                </a:ln>
                <a:solidFill>
                  <a:srgbClr val="4070A0"/>
                </a:solidFill>
                <a:effectLst/>
                <a:latin typeface="Arial Unicode MS" pitchFamily="34" charset="-128"/>
                <a:cs typeface="Arial" pitchFamily="34" charset="0"/>
              </a:rPr>
              <a: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a:ln>
                  <a:noFill/>
                </a:ln>
                <a:solidFill>
                  <a:srgbClr val="4070A0"/>
                </a:solidFill>
                <a:effectLst/>
                <a:latin typeface="Arial Unicode MS" pitchFamily="34" charset="-128"/>
                <a:cs typeface="Arial" pitchFamily="34" charset="0"/>
              </a:rPr>
              <a:t>style="normal"</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0" i="0" u="none" strike="noStrike" cap="none" normalizeH="0" baseline="0" dirty="0" err="1">
                <a:ln>
                  <a:noFill/>
                </a:ln>
                <a:solidFill>
                  <a:srgbClr val="4070A0"/>
                </a:solidFill>
                <a:effectLst/>
                <a:latin typeface="Arial Unicode MS" pitchFamily="34" charset="-128"/>
                <a:cs typeface="Arial" pitchFamily="34" charset="0"/>
              </a:rPr>
              <a:t>weight</a:t>
            </a:r>
            <a:r>
              <a:rPr kumimoji="0" lang="fr-FR" sz="1000" b="0" i="0" u="none" strike="noStrike" cap="none" normalizeH="0" baseline="0" dirty="0">
                <a:ln>
                  <a:noFill/>
                </a:ln>
                <a:solidFill>
                  <a:srgbClr val="4070A0"/>
                </a:solidFill>
                <a:effectLst/>
                <a:latin typeface="Arial Unicode MS" pitchFamily="34" charset="-128"/>
                <a:cs typeface="Arial" pitchFamily="34" charset="0"/>
              </a:rPr>
              <a:t>="bold"</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p>
          <a:p>
            <a:pPr marL="0" marR="0" lvl="0" indent="0" defTabSz="914400" rtl="0" eaLnBrk="1" fontAlgn="base" latinLnBrk="0" hangingPunct="1">
              <a:lnSpc>
                <a:spcPct val="100000"/>
              </a:lnSpc>
              <a:spcBef>
                <a:spcPct val="0"/>
              </a:spcBef>
              <a:spcAft>
                <a:spcPct val="0"/>
              </a:spcAft>
              <a:buClrTx/>
              <a:buSzTx/>
              <a:buFontTx/>
              <a:buNone/>
              <a:tabLst/>
            </a:pPr>
            <a:r>
              <a:rPr lang="fr-FR" sz="1000" b="1" dirty="0">
                <a:solidFill>
                  <a:srgbClr val="062873"/>
                </a:solidFill>
                <a:latin typeface="Arial Unicode MS" pitchFamily="34" charset="-128"/>
                <a:cs typeface="Arial" pitchFamily="34" charset="0"/>
              </a:rPr>
              <a:t>          </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r>
              <a:rPr kumimoji="0" lang="fr-FR" sz="1000" b="1" i="0" u="none" strike="noStrike" cap="none" normalizeH="0" baseline="0" dirty="0">
                <a:ln>
                  <a:noFill/>
                </a:ln>
                <a:solidFill>
                  <a:srgbClr val="062873"/>
                </a:solidFill>
                <a:effectLst/>
                <a:latin typeface="Arial Unicode MS" pitchFamily="34" charset="-128"/>
                <a:cs typeface="Arial" pitchFamily="34" charset="0"/>
              </a:rPr>
              <a:t>&lt;/font&gt;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endParaRPr lang="fr-FR" sz="1000" dirty="0">
              <a:solidFill>
                <a:srgbClr val="333333"/>
              </a:solidFill>
              <a:latin typeface="Arial Unicode MS" pitchFamily="34" charset="-128"/>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&lt;/fonts&gt;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1000" b="0" i="0" u="none" strike="noStrike" cap="none" normalizeH="0" baseline="0" dirty="0">
                <a:ln>
                  <a:noFill/>
                </a:ln>
                <a:solidFill>
                  <a:srgbClr val="333333"/>
                </a:solidFill>
                <a:effectLst/>
                <a:latin typeface="Arial Unicode MS" pitchFamily="34" charset="-128"/>
                <a:cs typeface="Arial" pitchFamily="34" charset="0"/>
              </a:rPr>
              <a:t> </a:t>
            </a:r>
          </a:p>
          <a:p>
            <a:pPr marL="0" marR="0" lvl="0" indent="0"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a:ln>
                  <a:noFill/>
                </a:ln>
                <a:solidFill>
                  <a:srgbClr val="062873"/>
                </a:solidFill>
                <a:effectLst/>
                <a:latin typeface="Arial Unicode MS" pitchFamily="34" charset="-128"/>
                <a:cs typeface="Arial" pitchFamily="34" charset="0"/>
              </a:rPr>
              <a:t>&lt;/</a:t>
            </a:r>
            <a:r>
              <a:rPr kumimoji="0" lang="fr-FR" sz="1000" b="1" i="0" u="none" strike="noStrike" cap="none" normalizeH="0" baseline="0" dirty="0" err="1">
                <a:ln>
                  <a:noFill/>
                </a:ln>
                <a:solidFill>
                  <a:srgbClr val="062873"/>
                </a:solidFill>
                <a:effectLst/>
                <a:latin typeface="Arial Unicode MS" pitchFamily="34" charset="-128"/>
                <a:cs typeface="Arial" pitchFamily="34" charset="0"/>
              </a:rPr>
              <a:t>renderers</a:t>
            </a:r>
            <a:r>
              <a:rPr kumimoji="0" lang="fr-FR" sz="1000" b="1" i="0" u="none" strike="noStrike" cap="none" normalizeH="0" baseline="0" dirty="0">
                <a:ln>
                  <a:noFill/>
                </a:ln>
                <a:solidFill>
                  <a:srgbClr val="062873"/>
                </a:solidFill>
                <a:effectLst/>
                <a:latin typeface="Arial Unicode MS" pitchFamily="34" charset="-128"/>
                <a:cs typeface="Arial" pitchFamily="34" charset="0"/>
              </a:rPr>
              <a:t>&gt;</a:t>
            </a:r>
            <a:r>
              <a:rPr kumimoji="0" lang="fr-FR" sz="800" b="0" i="0" u="none" strike="noStrike" cap="none" normalizeH="0" baseline="0" dirty="0">
                <a:ln>
                  <a:noFill/>
                </a:ln>
                <a:solidFill>
                  <a:schemeClr val="tx1"/>
                </a:solidFill>
                <a:effectLst/>
                <a:latin typeface="Arial" pitchFamily="34" charset="0"/>
                <a:cs typeface="Arial" pitchFamily="34" charset="0"/>
              </a:rPr>
              <a:t> </a:t>
            </a:r>
            <a:endParaRPr kumimoji="0" lang="fr-FR"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AutoShape 2"/>
          <p:cNvSpPr>
            <a:spLocks noGrp="1" noChangeArrowheads="1"/>
          </p:cNvSpPr>
          <p:nvPr>
            <p:ph type="title"/>
          </p:nvPr>
        </p:nvSpPr>
        <p:spPr/>
        <p:txBody>
          <a:bodyPr>
            <a:normAutofit/>
          </a:bodyPr>
          <a:lstStyle/>
          <a:p>
            <a:r>
              <a:rPr lang="fr-FR" dirty="0"/>
              <a:t>Apache FOP </a:t>
            </a:r>
          </a:p>
        </p:txBody>
      </p:sp>
      <p:sp>
        <p:nvSpPr>
          <p:cNvPr id="160772" name="Rectangle 3"/>
          <p:cNvSpPr>
            <a:spLocks noGrp="1" noChangeArrowheads="1"/>
          </p:cNvSpPr>
          <p:nvPr>
            <p:ph idx="1"/>
          </p:nvPr>
        </p:nvSpPr>
        <p:spPr/>
        <p:txBody>
          <a:bodyPr>
            <a:normAutofit fontScale="70000" lnSpcReduction="20000"/>
          </a:bodyPr>
          <a:lstStyle/>
          <a:p>
            <a:r>
              <a:rPr lang="fr-FR" dirty="0"/>
              <a:t>FOP</a:t>
            </a:r>
          </a:p>
          <a:p>
            <a:pPr lvl="1"/>
            <a:r>
              <a:rPr lang="fr-FR" dirty="0"/>
              <a:t>Pour générer le fichier, on peut ensuite utiliser FOP ou autre (ex: XEP…)</a:t>
            </a:r>
          </a:p>
          <a:p>
            <a:pPr lvl="1"/>
            <a:r>
              <a:rPr lang="fr-FR" dirty="0"/>
              <a:t>Pour cela, il faut installer une Java Virtual Machine (ex: JVM de Sun)</a:t>
            </a:r>
          </a:p>
          <a:p>
            <a:pPr lvl="1"/>
            <a:r>
              <a:rPr lang="fr-FR" dirty="0"/>
              <a:t>Puis télécharger FOP et l'installer</a:t>
            </a:r>
          </a:p>
          <a:p>
            <a:pPr lvl="1"/>
            <a:r>
              <a:rPr lang="fr-FR" dirty="0"/>
              <a:t>Puis ouvrir une fenêtre de commande et lancer la commande :</a:t>
            </a:r>
          </a:p>
          <a:p>
            <a:pPr lvl="2">
              <a:buNone/>
            </a:pPr>
            <a:endParaRPr lang="fr-FR" dirty="0"/>
          </a:p>
          <a:p>
            <a:pPr lvl="2">
              <a:buNone/>
            </a:pPr>
            <a:endParaRPr lang="fr-FR" dirty="0"/>
          </a:p>
          <a:p>
            <a:pPr lvl="2">
              <a:buNone/>
            </a:pPr>
            <a:endParaRPr lang="fr-FR" dirty="0"/>
          </a:p>
          <a:p>
            <a:pPr lvl="2">
              <a:buNone/>
            </a:pPr>
            <a:r>
              <a:rPr lang="fr-FR" dirty="0"/>
              <a:t>	ou avec les options de fusion </a:t>
            </a:r>
            <a:r>
              <a:rPr lang="fr-FR" dirty="0" err="1"/>
              <a:t>xml</a:t>
            </a:r>
            <a:r>
              <a:rPr lang="fr-FR" dirty="0"/>
              <a:t>, </a:t>
            </a:r>
            <a:r>
              <a:rPr lang="fr-FR" dirty="0" err="1"/>
              <a:t>xsl</a:t>
            </a:r>
            <a:r>
              <a:rPr lang="fr-FR" dirty="0"/>
              <a:t> et </a:t>
            </a:r>
            <a:r>
              <a:rPr lang="fr-FR" dirty="0" err="1"/>
              <a:t>pdf</a:t>
            </a:r>
            <a:r>
              <a:rPr lang="fr-FR" dirty="0"/>
              <a:t> </a:t>
            </a:r>
          </a:p>
          <a:p>
            <a:pPr lvl="2">
              <a:buNone/>
            </a:pPr>
            <a:endParaRPr lang="fr-FR" dirty="0"/>
          </a:p>
          <a:p>
            <a:pPr lvl="2">
              <a:buNone/>
            </a:pPr>
            <a:endParaRPr lang="fr-FR" dirty="0"/>
          </a:p>
          <a:p>
            <a:pPr>
              <a:buNone/>
            </a:pPr>
            <a:endParaRPr lang="fr-FR" dirty="0"/>
          </a:p>
          <a:p>
            <a:r>
              <a:rPr lang="fr-FR" dirty="0"/>
              <a:t>Intégration sur le site Internet</a:t>
            </a:r>
          </a:p>
          <a:p>
            <a:pPr lvl="1"/>
            <a:r>
              <a:rPr lang="fr-FR" dirty="0"/>
              <a:t>On peut lancer un appel de FOP sur un site en PHP avec system() (éventuellement </a:t>
            </a:r>
            <a:r>
              <a:rPr lang="fr-FR" dirty="0" err="1"/>
              <a:t>execute</a:t>
            </a:r>
            <a:r>
              <a:rPr lang="fr-FR" dirty="0"/>
              <a:t>(), </a:t>
            </a:r>
            <a:r>
              <a:rPr lang="fr-FR" dirty="0" err="1"/>
              <a:t>exec</a:t>
            </a:r>
            <a:r>
              <a:rPr lang="fr-FR" dirty="0"/>
              <a:t>()…)</a:t>
            </a:r>
          </a:p>
          <a:p>
            <a:pPr lvl="1"/>
            <a:r>
              <a:rPr lang="fr-FR" dirty="0"/>
              <a:t>Ou utiliser des fonctions spécifiquement conçues pour PHP</a:t>
            </a:r>
          </a:p>
          <a:p>
            <a:pPr lvl="1"/>
            <a:r>
              <a:rPr lang="fr-FR" dirty="0"/>
              <a:t>Voire si vous utilisez Java, faire l'installation des composants FOP pour Java</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221</a:t>
            </a:fld>
            <a:endParaRPr lang="fr-FR"/>
          </a:p>
        </p:txBody>
      </p:sp>
      <p:sp>
        <p:nvSpPr>
          <p:cNvPr id="160770" name="Rectangle 13"/>
          <p:cNvSpPr>
            <a:spLocks noGrp="1" noChangeArrowheads="1"/>
          </p:cNvSpPr>
          <p:nvPr>
            <p:ph type="sldNum" sz="quarter" idx="4294967295"/>
          </p:nvPr>
        </p:nvSpPr>
        <p:spPr>
          <a:xfrm>
            <a:off x="0" y="6362700"/>
            <a:ext cx="762000" cy="488950"/>
          </a:xfrm>
          <a:prstGeom prst="rect">
            <a:avLst/>
          </a:prstGeom>
          <a:noFill/>
        </p:spPr>
        <p:txBody>
          <a:bodyPr/>
          <a:lstStyle/>
          <a:p>
            <a:fld id="{D480737D-759E-42AD-8BE7-EF6C1F2FC979}" type="slidenum">
              <a:rPr lang="fr-FR" smtClean="0"/>
              <a:pPr/>
              <a:t>221</a:t>
            </a:fld>
            <a:endParaRPr lang="fr-FR"/>
          </a:p>
        </p:txBody>
      </p:sp>
      <p:sp>
        <p:nvSpPr>
          <p:cNvPr id="7" name="Rectangle 6"/>
          <p:cNvSpPr/>
          <p:nvPr/>
        </p:nvSpPr>
        <p:spPr>
          <a:xfrm>
            <a:off x="3025743" y="2857496"/>
            <a:ext cx="2629246" cy="369332"/>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b="1" dirty="0" err="1"/>
              <a:t>fop</a:t>
            </a:r>
            <a:r>
              <a:rPr lang="fr-FR" dirty="0"/>
              <a:t> myfile.fo myfile.pdf</a:t>
            </a:r>
          </a:p>
        </p:txBody>
      </p:sp>
      <p:sp>
        <p:nvSpPr>
          <p:cNvPr id="8" name="Rectangle 7"/>
          <p:cNvSpPr/>
          <p:nvPr/>
        </p:nvSpPr>
        <p:spPr>
          <a:xfrm>
            <a:off x="2286000" y="3916924"/>
            <a:ext cx="4572000" cy="369332"/>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marL="95250" lvl="2">
              <a:buNone/>
            </a:pPr>
            <a:r>
              <a:rPr lang="fr-FR" b="1" dirty="0" err="1"/>
              <a:t>fop</a:t>
            </a:r>
            <a:r>
              <a:rPr lang="fr-FR" dirty="0"/>
              <a:t> –</a:t>
            </a:r>
            <a:r>
              <a:rPr lang="fr-FR" b="1" dirty="0" err="1"/>
              <a:t>xml</a:t>
            </a:r>
            <a:r>
              <a:rPr lang="fr-FR" dirty="0"/>
              <a:t> x.xml –</a:t>
            </a:r>
            <a:r>
              <a:rPr lang="fr-FR" b="1" dirty="0" err="1"/>
              <a:t>xsl</a:t>
            </a:r>
            <a:r>
              <a:rPr lang="fr-FR" dirty="0"/>
              <a:t> x.xsl –</a:t>
            </a:r>
            <a:r>
              <a:rPr lang="fr-FR" b="1" dirty="0" err="1"/>
              <a:t>pdf</a:t>
            </a:r>
            <a:r>
              <a:rPr lang="fr-FR" dirty="0"/>
              <a:t> x.pdf </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FOP alternatives</a:t>
            </a:r>
          </a:p>
        </p:txBody>
      </p:sp>
      <p:sp>
        <p:nvSpPr>
          <p:cNvPr id="6" name="Espace réservé du contenu 5"/>
          <p:cNvSpPr>
            <a:spLocks noGrp="1"/>
          </p:cNvSpPr>
          <p:nvPr>
            <p:ph idx="1"/>
          </p:nvPr>
        </p:nvSpPr>
        <p:spPr/>
        <p:txBody>
          <a:bodyPr/>
          <a:lstStyle/>
          <a:p>
            <a:r>
              <a:rPr lang="fr-FR" dirty="0" err="1"/>
              <a:t>Antenna</a:t>
            </a:r>
            <a:r>
              <a:rPr lang="fr-FR" dirty="0"/>
              <a:t> HOUSE </a:t>
            </a:r>
          </a:p>
          <a:p>
            <a:pPr lvl="2"/>
            <a:endParaRPr lang="fr-FR" dirty="0"/>
          </a:p>
          <a:p>
            <a:r>
              <a:rPr lang="fr-FR" dirty="0" err="1"/>
              <a:t>Ecrion</a:t>
            </a:r>
            <a:r>
              <a:rPr lang="fr-FR" dirty="0"/>
              <a:t> </a:t>
            </a:r>
            <a:r>
              <a:rPr lang="fr-FR" dirty="0" err="1"/>
              <a:t>xf</a:t>
            </a:r>
            <a:r>
              <a:rPr lang="fr-FR" dirty="0"/>
              <a:t> servant</a:t>
            </a:r>
          </a:p>
          <a:p>
            <a:pPr lvl="1"/>
            <a:r>
              <a:rPr lang="fr-FR" dirty="0"/>
              <a:t>Partie </a:t>
            </a:r>
            <a:r>
              <a:rPr lang="fr-FR" dirty="0" err="1"/>
              <a:t>integrante</a:t>
            </a:r>
            <a:r>
              <a:rPr lang="fr-FR" dirty="0"/>
              <a:t> de XF designer</a:t>
            </a:r>
          </a:p>
          <a:p>
            <a:r>
              <a:rPr lang="fr-FR" dirty="0" err="1"/>
              <a:t>nFop</a:t>
            </a:r>
            <a:endParaRPr lang="fr-FR" dirty="0"/>
          </a:p>
          <a:p>
            <a:pPr lvl="1"/>
            <a:r>
              <a:rPr lang="fr-FR" dirty="0"/>
              <a:t>Moteur FOP en C# </a:t>
            </a:r>
          </a:p>
          <a:p>
            <a:pPr lvl="2"/>
            <a:r>
              <a:rPr lang="fr-FR" dirty="0"/>
              <a:t>https://www.codeproject.com/Articles/12682/Creating-PDF-with-nFOP</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222</a:t>
            </a:fld>
            <a:endParaRPr lang="fr-FR"/>
          </a:p>
        </p:txBody>
      </p:sp>
    </p:spTree>
    <p:extLst>
      <p:ext uri="{BB962C8B-B14F-4D97-AF65-F5344CB8AC3E}">
        <p14:creationId xmlns:p14="http://schemas.microsoft.com/office/powerpoint/2010/main" val="11178613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normAutofit fontScale="92500" lnSpcReduction="20000"/>
          </a:bodyPr>
          <a:lstStyle/>
          <a:p>
            <a:r>
              <a:rPr lang="fr-FR" dirty="0"/>
              <a:t>Dans cette partie vous avez pu voir comment à partir de données et de </a:t>
            </a:r>
            <a:r>
              <a:rPr lang="fr-FR" dirty="0" err="1"/>
              <a:t>xsl</a:t>
            </a:r>
            <a:r>
              <a:rPr lang="fr-FR" dirty="0"/>
              <a:t>, fabriquer un fichier </a:t>
            </a:r>
            <a:r>
              <a:rPr lang="fr-FR" dirty="0" err="1"/>
              <a:t>pdf</a:t>
            </a:r>
            <a:r>
              <a:rPr lang="fr-FR" dirty="0"/>
              <a:t>, </a:t>
            </a:r>
            <a:r>
              <a:rPr lang="fr-FR" dirty="0" err="1"/>
              <a:t>rtf</a:t>
            </a:r>
            <a:r>
              <a:rPr lang="fr-FR" dirty="0"/>
              <a:t>, ...</a:t>
            </a:r>
          </a:p>
          <a:p>
            <a:pPr lvl="1"/>
            <a:endParaRPr lang="fr-FR" dirty="0"/>
          </a:p>
          <a:p>
            <a:pPr lvl="1"/>
            <a:r>
              <a:rPr lang="fr-FR" dirty="0"/>
              <a:t>sa syntaxe, sa structure </a:t>
            </a:r>
          </a:p>
          <a:p>
            <a:pPr lvl="1"/>
            <a:endParaRPr lang="fr-FR" dirty="0"/>
          </a:p>
          <a:p>
            <a:pPr lvl="1"/>
            <a:r>
              <a:rPr lang="fr-FR" dirty="0"/>
              <a:t>Les différents concepts de Formatage de pages	 </a:t>
            </a:r>
          </a:p>
          <a:p>
            <a:pPr lvl="1"/>
            <a:endParaRPr lang="fr-FR" dirty="0"/>
          </a:p>
          <a:p>
            <a:pPr lvl="1"/>
            <a:r>
              <a:rPr lang="fr-FR" dirty="0"/>
              <a:t>Tableaux, les listes 	                 </a:t>
            </a:r>
          </a:p>
          <a:p>
            <a:pPr lvl="1"/>
            <a:endParaRPr lang="fr-FR" dirty="0"/>
          </a:p>
          <a:p>
            <a:pPr lvl="1"/>
            <a:r>
              <a:rPr lang="fr-FR" dirty="0"/>
              <a:t>APACHE FOP	                 </a:t>
            </a:r>
          </a:p>
          <a:p>
            <a:pPr lvl="1"/>
            <a:endParaRPr lang="fr-FR" dirty="0"/>
          </a:p>
          <a:p>
            <a:pPr lvl="1"/>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223</a:t>
            </a:fld>
            <a:endParaRPr lang="fr-F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224</a:t>
            </a:fld>
            <a:endParaRPr lang="fr-F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225</a:t>
            </a:fld>
            <a:endParaRPr lang="fr-F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226</a:t>
            </a:fld>
            <a:endParaRPr lang="fr-F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594" name="AutoShape 2"/>
          <p:cNvSpPr>
            <a:spLocks noGrp="1" noChangeArrowheads="1"/>
          </p:cNvSpPr>
          <p:nvPr>
            <p:ph type="title"/>
          </p:nvPr>
        </p:nvSpPr>
        <p:spPr/>
        <p:txBody>
          <a:bodyPr/>
          <a:lstStyle/>
          <a:p>
            <a:r>
              <a:rPr lang="fr-FR"/>
              <a:t>SVG et animations SMIL</a:t>
            </a:r>
          </a:p>
        </p:txBody>
      </p:sp>
      <p:sp>
        <p:nvSpPr>
          <p:cNvPr id="2030595" name="Rectangle 3"/>
          <p:cNvSpPr>
            <a:spLocks noGrp="1" noChangeArrowheads="1"/>
          </p:cNvSpPr>
          <p:nvPr>
            <p:ph idx="1"/>
          </p:nvPr>
        </p:nvSpPr>
        <p:spPr/>
        <p:txBody>
          <a:bodyPr/>
          <a:lstStyle/>
          <a:p>
            <a:r>
              <a:rPr lang="fr-FR" dirty="0"/>
              <a:t>SMIL 2.0 pour les animations</a:t>
            </a:r>
          </a:p>
          <a:p>
            <a:pPr lvl="1"/>
            <a:r>
              <a:rPr lang="fr-FR" dirty="0"/>
              <a:t> SVG intègre la syntaxe SMIL 2.0 pour la gestion des animations</a:t>
            </a:r>
          </a:p>
        </p:txBody>
      </p:sp>
      <p:sp>
        <p:nvSpPr>
          <p:cNvPr id="5" name="Rectangle 13"/>
          <p:cNvSpPr>
            <a:spLocks noGrp="1" noChangeArrowheads="1"/>
          </p:cNvSpPr>
          <p:nvPr>
            <p:ph type="sldNum" sz="quarter" idx="12"/>
          </p:nvPr>
        </p:nvSpPr>
        <p:spPr/>
        <p:txBody>
          <a:bodyPr/>
          <a:lstStyle/>
          <a:p>
            <a:fld id="{BBC552CA-B8A2-4072-B964-393F9242276B}" type="slidenum">
              <a:rPr lang="fr-FR" smtClean="0"/>
              <a:pPr/>
              <a:t>227</a:t>
            </a:fld>
            <a:endParaRPr lang="fr-F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228</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229</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L’IDE </a:t>
            </a:r>
            <a:r>
              <a:rPr lang="fr-FR" dirty="0" err="1"/>
              <a:t>eclipse</a:t>
            </a:r>
            <a:endParaRPr lang="fr-FR" dirty="0"/>
          </a:p>
        </p:txBody>
      </p:sp>
      <p:sp>
        <p:nvSpPr>
          <p:cNvPr id="5" name="Espace réservé du contenu 4"/>
          <p:cNvSpPr>
            <a:spLocks noGrp="1"/>
          </p:cNvSpPr>
          <p:nvPr>
            <p:ph idx="1"/>
          </p:nvPr>
        </p:nvSpPr>
        <p:spPr/>
        <p:txBody>
          <a:bodyPr>
            <a:normAutofit fontScale="77500" lnSpcReduction="20000"/>
          </a:bodyPr>
          <a:lstStyle/>
          <a:p>
            <a:r>
              <a:rPr lang="fr-FR" dirty="0"/>
              <a:t>Gratuit &amp; Open-Source</a:t>
            </a:r>
          </a:p>
          <a:p>
            <a:endParaRPr lang="fr-FR" dirty="0"/>
          </a:p>
          <a:p>
            <a:r>
              <a:rPr lang="fr-FR" dirty="0"/>
              <a:t>Auto-</a:t>
            </a:r>
            <a:r>
              <a:rPr lang="fr-FR" dirty="0" err="1"/>
              <a:t>completion</a:t>
            </a:r>
            <a:endParaRPr lang="fr-FR" dirty="0"/>
          </a:p>
          <a:p>
            <a:endParaRPr lang="fr-FR" dirty="0"/>
          </a:p>
          <a:p>
            <a:r>
              <a:rPr lang="fr-FR" dirty="0"/>
              <a:t>Version PHP</a:t>
            </a:r>
          </a:p>
          <a:p>
            <a:pPr lvl="1"/>
            <a:r>
              <a:rPr lang="fr-FR" dirty="0"/>
              <a:t>Prise en charge composants Web / html / </a:t>
            </a:r>
            <a:r>
              <a:rPr lang="fr-FR" dirty="0" err="1"/>
              <a:t>css</a:t>
            </a:r>
            <a:r>
              <a:rPr lang="fr-FR" dirty="0"/>
              <a:t> / </a:t>
            </a:r>
            <a:r>
              <a:rPr lang="fr-FR" dirty="0" err="1"/>
              <a:t>dtd</a:t>
            </a:r>
            <a:r>
              <a:rPr lang="fr-FR" dirty="0"/>
              <a:t>, déjà intégré</a:t>
            </a:r>
          </a:p>
          <a:p>
            <a:endParaRPr lang="fr-FR" dirty="0"/>
          </a:p>
          <a:p>
            <a:r>
              <a:rPr lang="fr-FR" dirty="0"/>
              <a:t>Plugins XML</a:t>
            </a:r>
          </a:p>
          <a:p>
            <a:endParaRPr lang="fr-FR" dirty="0"/>
          </a:p>
          <a:p>
            <a:endParaRPr lang="fr-FR" dirty="0"/>
          </a:p>
          <a:p>
            <a:endParaRPr lang="fr-FR" dirty="0"/>
          </a:p>
          <a:p>
            <a:r>
              <a:rPr lang="fr-FR" dirty="0"/>
              <a:t>Debugger XSL</a:t>
            </a:r>
          </a:p>
          <a:p>
            <a:r>
              <a:rPr lang="fr-FR" dirty="0"/>
              <a:t>FOP</a:t>
            </a:r>
          </a:p>
          <a:p>
            <a:pPr lvl="1"/>
            <a:endParaRPr lang="fr-FR" dirty="0"/>
          </a:p>
          <a:p>
            <a:pPr lvl="1"/>
            <a:endParaRPr lang="fr-FR" dirty="0"/>
          </a:p>
        </p:txBody>
      </p:sp>
      <p:grpSp>
        <p:nvGrpSpPr>
          <p:cNvPr id="2" name="Groupe 8"/>
          <p:cNvGrpSpPr/>
          <p:nvPr/>
        </p:nvGrpSpPr>
        <p:grpSpPr>
          <a:xfrm>
            <a:off x="1428728" y="4143380"/>
            <a:ext cx="5739383" cy="793998"/>
            <a:chOff x="1187624" y="4653136"/>
            <a:chExt cx="5739383" cy="793998"/>
          </a:xfrm>
        </p:grpSpPr>
        <p:pic>
          <p:nvPicPr>
            <p:cNvPr id="1027" name="Picture 3"/>
            <p:cNvPicPr>
              <a:picLocks noChangeAspect="1" noChangeArrowheads="1"/>
            </p:cNvPicPr>
            <p:nvPr/>
          </p:nvPicPr>
          <p:blipFill>
            <a:blip r:embed="rId3" cstate="print"/>
            <a:srcRect/>
            <a:stretch>
              <a:fillRect/>
            </a:stretch>
          </p:blipFill>
          <p:spPr bwMode="auto">
            <a:xfrm>
              <a:off x="1187624" y="4653136"/>
              <a:ext cx="5648325" cy="3714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259632" y="5085184"/>
              <a:ext cx="5667375" cy="361950"/>
            </a:xfrm>
            <a:prstGeom prst="rect">
              <a:avLst/>
            </a:prstGeom>
            <a:noFill/>
            <a:ln w="9525">
              <a:noFill/>
              <a:miter lim="800000"/>
              <a:headEnd/>
              <a:tailEnd/>
            </a:ln>
          </p:spPr>
        </p:pic>
      </p:grpSp>
      <p:pic>
        <p:nvPicPr>
          <p:cNvPr id="3" name="Picture 3"/>
          <p:cNvPicPr>
            <a:picLocks noChangeAspect="1" noChangeArrowheads="1"/>
          </p:cNvPicPr>
          <p:nvPr/>
        </p:nvPicPr>
        <p:blipFill>
          <a:blip r:embed="rId5" cstate="print"/>
          <a:srcRect/>
          <a:stretch>
            <a:fillRect/>
          </a:stretch>
        </p:blipFill>
        <p:spPr bwMode="auto">
          <a:xfrm>
            <a:off x="5143504" y="5643578"/>
            <a:ext cx="2250831" cy="390525"/>
          </a:xfrm>
          <a:prstGeom prst="rect">
            <a:avLst/>
          </a:prstGeom>
          <a:noFill/>
          <a:ln w="9525">
            <a:noFill/>
            <a:miter lim="800000"/>
            <a:headEnd/>
            <a:tailEnd/>
          </a:ln>
        </p:spPr>
      </p:pic>
      <p:pic>
        <p:nvPicPr>
          <p:cNvPr id="6" name="Picture 4"/>
          <p:cNvPicPr>
            <a:picLocks noChangeAspect="1" noChangeArrowheads="1"/>
          </p:cNvPicPr>
          <p:nvPr/>
        </p:nvPicPr>
        <p:blipFill>
          <a:blip r:embed="rId6" cstate="print"/>
          <a:srcRect/>
          <a:stretch>
            <a:fillRect/>
          </a:stretch>
        </p:blipFill>
        <p:spPr bwMode="auto">
          <a:xfrm>
            <a:off x="1714480" y="5715016"/>
            <a:ext cx="2347546" cy="361950"/>
          </a:xfrm>
          <a:prstGeom prst="rect">
            <a:avLst/>
          </a:prstGeom>
          <a:noFill/>
          <a:ln w="9525">
            <a:noFill/>
            <a:miter lim="800000"/>
            <a:headEnd/>
            <a:tailEnd/>
          </a:ln>
        </p:spPr>
      </p:pic>
      <p:pic>
        <p:nvPicPr>
          <p:cNvPr id="1029" name="Picture 5"/>
          <p:cNvPicPr>
            <a:picLocks noChangeAspect="1" noChangeArrowheads="1"/>
          </p:cNvPicPr>
          <p:nvPr/>
        </p:nvPicPr>
        <p:blipFill>
          <a:blip r:embed="rId7" cstate="print"/>
          <a:srcRect/>
          <a:stretch>
            <a:fillRect/>
          </a:stretch>
        </p:blipFill>
        <p:spPr bwMode="auto">
          <a:xfrm>
            <a:off x="4040249" y="6165305"/>
            <a:ext cx="281354" cy="390525"/>
          </a:xfrm>
          <a:prstGeom prst="rect">
            <a:avLst/>
          </a:prstGeom>
          <a:noFill/>
          <a:ln w="9525">
            <a:noFill/>
            <a:miter lim="800000"/>
            <a:headEnd/>
            <a:tailEnd/>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230</a:t>
            </a:fld>
            <a:endParaRPr lang="fr-F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231</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232</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233</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234</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235</a:t>
            </a:fld>
            <a:endParaRPr lang="fr-F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236</a:t>
            </a:fld>
            <a:endParaRPr lang="fr-F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237</a:t>
            </a:fld>
            <a:endParaRPr lang="fr-F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238</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239</a:t>
            </a:fld>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Conclusion</a:t>
            </a:r>
          </a:p>
        </p:txBody>
      </p:sp>
      <p:sp>
        <p:nvSpPr>
          <p:cNvPr id="7" name="Espace réservé du contenu 6"/>
          <p:cNvSpPr>
            <a:spLocks noGrp="1"/>
          </p:cNvSpPr>
          <p:nvPr>
            <p:ph idx="1"/>
          </p:nvPr>
        </p:nvSpPr>
        <p:spPr/>
        <p:txBody>
          <a:bodyPr/>
          <a:lstStyle/>
          <a:p>
            <a:r>
              <a:rPr lang="fr-FR" dirty="0"/>
              <a:t>dans cette partie nous aurons vus </a:t>
            </a:r>
          </a:p>
          <a:p>
            <a:pPr lvl="1"/>
            <a:endParaRPr lang="fr-FR" dirty="0"/>
          </a:p>
          <a:p>
            <a:pPr lvl="1"/>
            <a:r>
              <a:rPr lang="fr-FR" dirty="0"/>
              <a:t>Qu'est-ce que le XML &amp; où l'utiliser?</a:t>
            </a:r>
          </a:p>
          <a:p>
            <a:pPr lvl="1"/>
            <a:r>
              <a:rPr lang="fr-FR" dirty="0"/>
              <a:t>Ses rapports avec le web et ses usages</a:t>
            </a:r>
          </a:p>
          <a:p>
            <a:pPr lvl="1"/>
            <a:r>
              <a:rPr lang="fr-FR" dirty="0"/>
              <a:t>Qu'il étais important de laisser une accessibilité minimum</a:t>
            </a:r>
          </a:p>
          <a:p>
            <a:pPr lvl="1"/>
            <a:r>
              <a:rPr lang="fr-FR" dirty="0"/>
              <a:t>Comment il étais parcourus par les Parseurs          	    </a:t>
            </a:r>
          </a:p>
          <a:p>
            <a:pPr lvl="1"/>
            <a:r>
              <a:rPr lang="fr-FR" dirty="0"/>
              <a:t>et les outils pour l'éditer	    </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24</a:t>
            </a:fld>
            <a:endParaRPr lang="fr-F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240</a:t>
            </a:fld>
            <a:endParaRPr lang="fr-F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241</a:t>
            </a:fld>
            <a:endParaRPr lang="fr-F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242</a:t>
            </a:fld>
            <a:endParaRPr lang="fr-FR" sz="1400" b="1" dirty="0">
              <a:solidFill>
                <a:schemeClr val="bg1"/>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Intégration SVG</a:t>
            </a:r>
          </a:p>
        </p:txBody>
      </p:sp>
      <p:sp>
        <p:nvSpPr>
          <p:cNvPr id="4"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HTML+ SVG</a:t>
            </a:r>
          </a:p>
          <a:p>
            <a:pPr marL="400050" indent="-400050">
              <a:buFont typeface="Wingdings" pitchFamily="2" charset="2"/>
              <a:buChar char="q"/>
            </a:pPr>
            <a:r>
              <a:rPr lang="fr-FR" dirty="0"/>
              <a:t>SVG + XSL (web)</a:t>
            </a:r>
            <a:endParaRPr lang="fr-FR" i="1" dirty="0"/>
          </a:p>
          <a:p>
            <a:pPr marL="400050" indent="-400050">
              <a:buFont typeface="Wingdings" pitchFamily="2" charset="2"/>
              <a:buChar char="q"/>
            </a:pPr>
            <a:r>
              <a:rPr lang="fr-FR" dirty="0"/>
              <a:t>SVG + XSL-FO	</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243</a:t>
            </a:fld>
            <a:endParaRPr lang="fr-F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Intégration SVG html</a:t>
            </a:r>
          </a:p>
        </p:txBody>
      </p:sp>
      <p:sp>
        <p:nvSpPr>
          <p:cNvPr id="3" name="Espace réservé du contenu 2"/>
          <p:cNvSpPr>
            <a:spLocks noGrp="1"/>
          </p:cNvSpPr>
          <p:nvPr>
            <p:ph idx="1"/>
          </p:nvPr>
        </p:nvSpPr>
        <p:spPr/>
        <p:txBody>
          <a:bodyPr>
            <a:normAutofit fontScale="85000" lnSpcReduction="20000"/>
          </a:bodyPr>
          <a:lstStyle/>
          <a:p>
            <a:r>
              <a:rPr lang="fr-FR" dirty="0"/>
              <a:t>Intégration dans une page HTML</a:t>
            </a:r>
          </a:p>
          <a:p>
            <a:pPr lvl="1"/>
            <a:r>
              <a:rPr lang="fr-FR" dirty="0"/>
              <a:t> On utilise pour intégrer un fichier SVG  </a:t>
            </a:r>
            <a:r>
              <a:rPr lang="fr-FR" b="1" i="1" dirty="0" err="1"/>
              <a:t>embed</a:t>
            </a:r>
            <a:endParaRPr lang="fr-FR" b="1" i="1" dirty="0"/>
          </a:p>
          <a:p>
            <a:pPr lvl="1"/>
            <a:endParaRPr lang="fr-FR" b="1" i="1" dirty="0"/>
          </a:p>
          <a:p>
            <a:pPr lvl="1"/>
            <a:endParaRPr lang="fr-FR" b="1" i="1" dirty="0"/>
          </a:p>
          <a:p>
            <a:pPr lvl="3"/>
            <a:r>
              <a:rPr lang="fr-FR" dirty="0"/>
              <a:t>dans ce cas le SVG est scriptable !</a:t>
            </a:r>
          </a:p>
          <a:p>
            <a:pPr lvl="1">
              <a:buNone/>
            </a:pPr>
            <a:r>
              <a:rPr lang="fr-FR" dirty="0"/>
              <a:t> </a:t>
            </a:r>
          </a:p>
          <a:p>
            <a:pPr lvl="1"/>
            <a:r>
              <a:rPr lang="fr-FR" dirty="0"/>
              <a:t>Ou </a:t>
            </a:r>
            <a:r>
              <a:rPr lang="fr-FR" b="1" i="1" dirty="0" err="1"/>
              <a:t>object</a:t>
            </a:r>
            <a:r>
              <a:rPr lang="fr-FR" dirty="0"/>
              <a:t> </a:t>
            </a:r>
            <a:endParaRPr lang="fr-FR" b="1" i="1" dirty="0">
              <a:solidFill>
                <a:srgbClr val="C00000"/>
              </a:solidFill>
            </a:endParaRPr>
          </a:p>
          <a:p>
            <a:pPr lvl="1"/>
            <a:endParaRPr lang="fr-FR" b="1" i="1" dirty="0">
              <a:solidFill>
                <a:srgbClr val="C00000"/>
              </a:solidFill>
            </a:endParaRPr>
          </a:p>
          <a:p>
            <a:pPr lvl="1"/>
            <a:endParaRPr lang="fr-FR" b="1" i="1" dirty="0">
              <a:solidFill>
                <a:srgbClr val="C00000"/>
              </a:solidFill>
            </a:endParaRPr>
          </a:p>
          <a:p>
            <a:pPr lvl="3"/>
            <a:r>
              <a:rPr lang="fr-FR" dirty="0"/>
              <a:t>non-scriptable!</a:t>
            </a:r>
          </a:p>
          <a:p>
            <a:endParaRPr lang="fr-FR" dirty="0"/>
          </a:p>
          <a:p>
            <a:r>
              <a:rPr lang="fr-FR" dirty="0"/>
              <a:t>Intégration dans des pages FO </a:t>
            </a:r>
          </a:p>
          <a:p>
            <a:pPr lvl="1"/>
            <a:r>
              <a:rPr lang="fr-FR" dirty="0"/>
              <a:t>On utilise la balise </a:t>
            </a:r>
            <a:r>
              <a:rPr lang="fr-FR" i="1" dirty="0">
                <a:solidFill>
                  <a:srgbClr val="C00000"/>
                </a:solidFill>
              </a:rPr>
              <a:t>&lt;</a:t>
            </a:r>
            <a:r>
              <a:rPr lang="fr-FR" i="1" dirty="0" err="1">
                <a:solidFill>
                  <a:srgbClr val="C00000"/>
                </a:solidFill>
              </a:rPr>
              <a:t>fo:instream-foreign-object</a:t>
            </a:r>
            <a:r>
              <a:rPr lang="fr-FR" i="1" dirty="0">
                <a:solidFill>
                  <a:srgbClr val="C00000"/>
                </a:solidFill>
              </a:rPr>
              <a:t> &gt;</a:t>
            </a:r>
          </a:p>
          <a:p>
            <a:pPr lvl="1">
              <a:buNone/>
            </a:pPr>
            <a:r>
              <a:rPr lang="fr-FR" i="1" dirty="0">
                <a:solidFill>
                  <a:srgbClr val="C00000"/>
                </a:solidFill>
              </a:rPr>
              <a:t>								 *</a:t>
            </a:r>
            <a:r>
              <a:rPr lang="fr-FR" sz="1600" dirty="0"/>
              <a:t>cf. chapitre FO</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244</a:t>
            </a:fld>
            <a:endParaRPr lang="fr-FR"/>
          </a:p>
        </p:txBody>
      </p:sp>
      <p:sp>
        <p:nvSpPr>
          <p:cNvPr id="6" name="Rectangle 5"/>
          <p:cNvSpPr/>
          <p:nvPr/>
        </p:nvSpPr>
        <p:spPr>
          <a:xfrm>
            <a:off x="1475656" y="2564904"/>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&lt;embed</a:t>
            </a:r>
            <a:r>
              <a:rPr lang="en-US" sz="2000" dirty="0"/>
              <a:t> </a:t>
            </a:r>
            <a:r>
              <a:rPr lang="en-US" sz="2000" b="1" dirty="0"/>
              <a:t>type</a:t>
            </a:r>
            <a:r>
              <a:rPr lang="en-US" sz="2000" dirty="0"/>
              <a:t>="image/</a:t>
            </a:r>
            <a:r>
              <a:rPr lang="en-US" sz="2000" dirty="0" err="1"/>
              <a:t>svg+xml</a:t>
            </a:r>
            <a:r>
              <a:rPr lang="en-US" sz="2000" dirty="0"/>
              <a:t>" </a:t>
            </a:r>
            <a:r>
              <a:rPr lang="en-US" sz="2000" b="1" dirty="0" err="1"/>
              <a:t>src</a:t>
            </a:r>
            <a:r>
              <a:rPr lang="en-US" sz="2000" dirty="0"/>
              <a:t>="file.svg"</a:t>
            </a:r>
            <a:r>
              <a:rPr lang="en-US" sz="2000" b="1" dirty="0"/>
              <a:t>&gt;</a:t>
            </a:r>
            <a:endParaRPr lang="fr-FR" sz="2000" b="1" dirty="0"/>
          </a:p>
        </p:txBody>
      </p:sp>
      <p:sp>
        <p:nvSpPr>
          <p:cNvPr id="7" name="Rectangle 6"/>
          <p:cNvSpPr/>
          <p:nvPr/>
        </p:nvSpPr>
        <p:spPr>
          <a:xfrm>
            <a:off x="1547664" y="4221088"/>
            <a:ext cx="6102424" cy="40011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b="1" dirty="0"/>
              <a:t>&lt;object type</a:t>
            </a:r>
            <a:r>
              <a:rPr lang="en-US" sz="2000" dirty="0"/>
              <a:t>="image/</a:t>
            </a:r>
            <a:r>
              <a:rPr lang="en-US" sz="2000" dirty="0" err="1"/>
              <a:t>svg+xml</a:t>
            </a:r>
            <a:r>
              <a:rPr lang="en-US" sz="2000" dirty="0"/>
              <a:t>" </a:t>
            </a:r>
            <a:r>
              <a:rPr lang="en-US" sz="2000" b="1" dirty="0"/>
              <a:t>data</a:t>
            </a:r>
            <a:r>
              <a:rPr lang="en-US" sz="2000" dirty="0"/>
              <a:t>="file.svg"&gt;</a:t>
            </a:r>
            <a:endParaRPr lang="fr-FR" sz="2000"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p:cNvSpPr>
            <a:spLocks noGrp="1"/>
          </p:cNvSpPr>
          <p:nvPr>
            <p:ph idx="1"/>
          </p:nvPr>
        </p:nvSpPr>
        <p:spPr>
          <a:xfrm>
            <a:off x="285720" y="1571612"/>
            <a:ext cx="5000660" cy="4857784"/>
          </a:xfrm>
        </p:spPr>
        <p:txBody>
          <a:bodyPr>
            <a:normAutofit fontScale="77500" lnSpcReduction="20000"/>
          </a:bodyPr>
          <a:lstStyle/>
          <a:p>
            <a:r>
              <a:rPr lang="fr-FR" dirty="0"/>
              <a:t>Voici un exemple d’intégration </a:t>
            </a:r>
            <a:r>
              <a:rPr lang="fr-FR" dirty="0" err="1"/>
              <a:t>svg</a:t>
            </a:r>
            <a:endParaRPr lang="fr-FR" dirty="0"/>
          </a:p>
          <a:p>
            <a:pPr lvl="1"/>
            <a:endParaRPr lang="fr-FR" dirty="0"/>
          </a:p>
          <a:p>
            <a:pPr lvl="1"/>
            <a:r>
              <a:rPr lang="fr-FR" dirty="0"/>
              <a:t>Création de </a:t>
            </a:r>
            <a:r>
              <a:rPr lang="fr-FR" dirty="0" err="1"/>
              <a:t>reporting</a:t>
            </a:r>
            <a:r>
              <a:rPr lang="fr-FR" dirty="0"/>
              <a:t> graphique</a:t>
            </a:r>
          </a:p>
          <a:p>
            <a:pPr lvl="1"/>
            <a:r>
              <a:rPr lang="fr-FR" dirty="0"/>
              <a:t>Conception graphique modulaire,… </a:t>
            </a:r>
          </a:p>
          <a:p>
            <a:pPr lvl="1"/>
            <a:endParaRPr lang="fr-FR" dirty="0"/>
          </a:p>
          <a:p>
            <a:pPr lvl="1"/>
            <a:r>
              <a:rPr lang="fr-FR" dirty="0"/>
              <a:t>Valeur provenant de XML</a:t>
            </a:r>
          </a:p>
          <a:p>
            <a:pPr lvl="1">
              <a:buNone/>
            </a:pPr>
            <a:r>
              <a:rPr lang="fr-FR" dirty="0"/>
              <a:t>			</a:t>
            </a:r>
            <a:r>
              <a:rPr lang="fr-FR" sz="2000" dirty="0"/>
              <a:t>(et / ou </a:t>
            </a:r>
            <a:r>
              <a:rPr lang="fr-FR" sz="2000" dirty="0" err="1"/>
              <a:t>json</a:t>
            </a:r>
            <a:r>
              <a:rPr lang="fr-FR" sz="2000" dirty="0"/>
              <a:t>  en version xsl3.0)</a:t>
            </a:r>
          </a:p>
          <a:p>
            <a:pPr lvl="1"/>
            <a:endParaRPr lang="fr-FR" dirty="0"/>
          </a:p>
          <a:p>
            <a:pPr lvl="1"/>
            <a:r>
              <a:rPr lang="fr-FR" dirty="0"/>
              <a:t>Exportation FO (</a:t>
            </a:r>
            <a:r>
              <a:rPr lang="fr-FR" dirty="0" err="1"/>
              <a:t>pdf</a:t>
            </a:r>
            <a:r>
              <a:rPr lang="fr-FR" dirty="0"/>
              <a:t>) / web</a:t>
            </a:r>
          </a:p>
          <a:p>
            <a:pPr lvl="1"/>
            <a:endParaRPr lang="fr-FR" dirty="0"/>
          </a:p>
          <a:p>
            <a:pPr lvl="1"/>
            <a:r>
              <a:rPr lang="fr-FR" dirty="0"/>
              <a:t>Mise a jour a chaque transformation</a:t>
            </a:r>
          </a:p>
          <a:p>
            <a:pPr lvl="1"/>
            <a:endParaRPr lang="fr-FR" dirty="0"/>
          </a:p>
          <a:p>
            <a:pPr lvl="1"/>
            <a:r>
              <a:rPr lang="fr-FR" dirty="0" err="1"/>
              <a:t>Anim</a:t>
            </a:r>
            <a:r>
              <a:rPr lang="fr-FR" dirty="0"/>
              <a:t>-able </a:t>
            </a:r>
            <a:r>
              <a:rPr lang="fr-FR" sz="1800" dirty="0"/>
              <a:t>(pour les fichiers compatibles)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245</a:t>
            </a:fld>
            <a:endParaRPr lang="fr-FR"/>
          </a:p>
        </p:txBody>
      </p:sp>
      <p:pic>
        <p:nvPicPr>
          <p:cNvPr id="1026" name="Picture 2"/>
          <p:cNvPicPr>
            <a:picLocks noChangeAspect="1" noChangeArrowheads="1"/>
          </p:cNvPicPr>
          <p:nvPr/>
        </p:nvPicPr>
        <p:blipFill>
          <a:blip r:embed="rId3" cstate="print"/>
          <a:srcRect/>
          <a:stretch>
            <a:fillRect/>
          </a:stretch>
        </p:blipFill>
        <p:spPr bwMode="auto">
          <a:xfrm rot="184081">
            <a:off x="5758478" y="1931858"/>
            <a:ext cx="2680375" cy="2567912"/>
          </a:xfrm>
          <a:prstGeom prst="rect">
            <a:avLst/>
          </a:prstGeom>
          <a:noFill/>
          <a:ln w="9525">
            <a:noFill/>
            <a:miter lim="800000"/>
            <a:headEnd/>
            <a:tailEnd/>
          </a:ln>
        </p:spPr>
      </p:pic>
      <p:sp>
        <p:nvSpPr>
          <p:cNvPr id="8" name="Titre 4"/>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Intégration SVG + XSL</a:t>
            </a:r>
            <a:br>
              <a:rPr kumimoji="0" lang="fr-FR" sz="3200" b="0" i="0" u="none" strike="noStrike" kern="1200" cap="none" spc="0" normalizeH="0" baseline="0" noProof="0" dirty="0">
                <a:ln>
                  <a:noFill/>
                </a:ln>
                <a:solidFill>
                  <a:schemeClr val="bg1"/>
                </a:solidFill>
                <a:effectLst/>
                <a:uLnTx/>
                <a:uFillTx/>
                <a:latin typeface="+mj-lt"/>
                <a:ea typeface="+mj-ea"/>
                <a:cs typeface="+mj-cs"/>
              </a:rPr>
            </a:br>
            <a:r>
              <a:rPr kumimoji="0" lang="fr-FR" sz="3200" b="0" i="0" u="none" strike="noStrike" kern="1200" cap="none" spc="0" normalizeH="0" baseline="0" noProof="0" dirty="0">
                <a:ln>
                  <a:noFill/>
                </a:ln>
                <a:solidFill>
                  <a:schemeClr val="bg1"/>
                </a:solidFill>
                <a:effectLst/>
                <a:uLnTx/>
                <a:uFillTx/>
                <a:latin typeface="+mj-lt"/>
                <a:ea typeface="+mj-ea"/>
                <a:cs typeface="+mj-cs"/>
              </a:rPr>
              <a:t>génération de graphiques</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 Le langage SVG + XSL (web)</a:t>
            </a:r>
          </a:p>
        </p:txBody>
      </p:sp>
      <p:sp>
        <p:nvSpPr>
          <p:cNvPr id="3" name="Espace réservé du contenu 2"/>
          <p:cNvSpPr>
            <a:spLocks noGrp="1"/>
          </p:cNvSpPr>
          <p:nvPr>
            <p:ph idx="1"/>
          </p:nvPr>
        </p:nvSpPr>
        <p:spPr/>
        <p:txBody>
          <a:bodyPr>
            <a:normAutofit fontScale="92500" lnSpcReduction="20000"/>
          </a:bodyPr>
          <a:lstStyle/>
          <a:p>
            <a:r>
              <a:rPr lang="fr-FR" dirty="0"/>
              <a:t>Pour la génération html aucune balise n’est nécessaire pour l’import de SVG si le navigateur possède un interpréteur SVG intégré (</a:t>
            </a:r>
            <a:r>
              <a:rPr lang="fr-FR" dirty="0" err="1"/>
              <a:t>MFF,Chrome</a:t>
            </a:r>
            <a:r>
              <a:rPr lang="fr-FR" dirty="0"/>
              <a:t>,IE9)</a:t>
            </a:r>
          </a:p>
          <a:p>
            <a:pPr lvl="2"/>
            <a:endParaRPr lang="fr-FR" dirty="0"/>
          </a:p>
          <a:p>
            <a:pPr>
              <a:buNone/>
            </a:pPr>
            <a:r>
              <a:rPr lang="en-US" sz="1400" dirty="0"/>
              <a:t>	</a:t>
            </a:r>
            <a:r>
              <a:rPr lang="en-US" sz="1400" b="1" i="1" dirty="0">
                <a:solidFill>
                  <a:srgbClr val="C00000"/>
                </a:solidFill>
              </a:rPr>
              <a:t>	</a:t>
            </a: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en-US" sz="1400" b="1" i="1" dirty="0">
              <a:solidFill>
                <a:srgbClr val="C00000"/>
              </a:solidFill>
            </a:endParaRPr>
          </a:p>
          <a:p>
            <a:pPr>
              <a:buNone/>
            </a:pPr>
            <a:endParaRPr lang="fr-FR" dirty="0"/>
          </a:p>
          <a:p>
            <a:r>
              <a:rPr lang="fr-FR" dirty="0"/>
              <a:t>Pour les navigateurs nécessitant un plugin externe (ex: IE5/6/7/8) une balise est nécessaire pour que le navigateur  ait connaissance qu’un interpréteur est nécessaire </a:t>
            </a:r>
          </a:p>
          <a:p>
            <a:pPr lvl="3"/>
            <a:r>
              <a:rPr lang="fr-FR" b="1" i="1" dirty="0">
                <a:solidFill>
                  <a:srgbClr val="C00000"/>
                </a:solidFill>
              </a:rPr>
              <a:t>&lt;</a:t>
            </a:r>
            <a:r>
              <a:rPr lang="fr-FR" b="1" i="1" dirty="0" err="1">
                <a:solidFill>
                  <a:srgbClr val="C00000"/>
                </a:solidFill>
              </a:rPr>
              <a:t>object</a:t>
            </a:r>
            <a:r>
              <a:rPr lang="fr-FR" b="1" i="1" dirty="0">
                <a:solidFill>
                  <a:srgbClr val="C00000"/>
                </a:solidFill>
              </a:rPr>
              <a:t> …&gt;&lt;</a:t>
            </a:r>
            <a:r>
              <a:rPr lang="fr-FR" b="1" i="1" dirty="0" err="1">
                <a:solidFill>
                  <a:srgbClr val="C00000"/>
                </a:solidFill>
              </a:rPr>
              <a:t>svg</a:t>
            </a:r>
            <a:r>
              <a:rPr lang="fr-FR" b="1" i="1" dirty="0">
                <a:solidFill>
                  <a:srgbClr val="C00000"/>
                </a:solidFill>
              </a:rPr>
              <a:t> …&gt;[…]&lt;/</a:t>
            </a:r>
            <a:r>
              <a:rPr lang="fr-FR" b="1" i="1" dirty="0" err="1">
                <a:solidFill>
                  <a:srgbClr val="C00000"/>
                </a:solidFill>
              </a:rPr>
              <a:t>svg</a:t>
            </a:r>
            <a:r>
              <a:rPr lang="fr-FR" b="1" i="1" dirty="0">
                <a:solidFill>
                  <a:srgbClr val="C00000"/>
                </a:solidFill>
              </a:rPr>
              <a:t>&gt;&lt;/</a:t>
            </a:r>
            <a:r>
              <a:rPr lang="fr-FR" b="1" i="1" dirty="0" err="1">
                <a:solidFill>
                  <a:srgbClr val="C00000"/>
                </a:solidFill>
              </a:rPr>
              <a:t>object</a:t>
            </a:r>
            <a:r>
              <a:rPr lang="fr-FR" b="1" i="1" dirty="0">
                <a:solidFill>
                  <a:srgbClr val="C00000"/>
                </a:solidFill>
              </a:rPr>
              <a:t>&gt;</a:t>
            </a: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246</a:t>
            </a:fld>
            <a:endParaRPr lang="fr-FR"/>
          </a:p>
        </p:txBody>
      </p:sp>
      <p:sp>
        <p:nvSpPr>
          <p:cNvPr id="7" name="Rectangle 6"/>
          <p:cNvSpPr/>
          <p:nvPr/>
        </p:nvSpPr>
        <p:spPr>
          <a:xfrm>
            <a:off x="827584" y="2870484"/>
            <a:ext cx="7632848" cy="1415772"/>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sz="1200" b="1" u="sng" dirty="0"/>
              <a:t>Code html :</a:t>
            </a:r>
          </a:p>
          <a:p>
            <a:r>
              <a:rPr lang="fr-FR" dirty="0"/>
              <a:t>&lt;</a:t>
            </a:r>
            <a:r>
              <a:rPr lang="fr-FR" b="1" dirty="0" err="1"/>
              <a:t>div</a:t>
            </a:r>
            <a:r>
              <a:rPr lang="fr-FR" dirty="0"/>
              <a:t>&gt;</a:t>
            </a:r>
          </a:p>
          <a:p>
            <a:r>
              <a:rPr lang="en-US" dirty="0"/>
              <a:t>    &lt;</a:t>
            </a:r>
            <a:r>
              <a:rPr lang="en-US" b="1" dirty="0" err="1"/>
              <a:t>svg</a:t>
            </a:r>
            <a:r>
              <a:rPr lang="en-US" dirty="0"/>
              <a:t> </a:t>
            </a:r>
            <a:r>
              <a:rPr lang="en-US" b="1" dirty="0" err="1"/>
              <a:t>xmlns</a:t>
            </a:r>
            <a:r>
              <a:rPr lang="en-US" dirty="0"/>
              <a:t>="http://www.w3.org/2000/svg"  </a:t>
            </a:r>
            <a:r>
              <a:rPr lang="en-US" b="1" dirty="0"/>
              <a:t>width</a:t>
            </a:r>
            <a:r>
              <a:rPr lang="en-US" dirty="0"/>
              <a:t>="100%" 		                 </a:t>
            </a:r>
            <a:r>
              <a:rPr lang="en-US" b="1" dirty="0"/>
              <a:t>height</a:t>
            </a:r>
            <a:r>
              <a:rPr lang="en-US" dirty="0"/>
              <a:t>="100%" </a:t>
            </a:r>
            <a:r>
              <a:rPr lang="en-US" b="1" dirty="0" err="1"/>
              <a:t>viewBox</a:t>
            </a:r>
            <a:r>
              <a:rPr lang="en-US" dirty="0"/>
              <a:t>="0 0 580 310"&gt;[…]&lt;/</a:t>
            </a:r>
            <a:r>
              <a:rPr lang="en-US" b="1" dirty="0" err="1"/>
              <a:t>svg</a:t>
            </a:r>
            <a:r>
              <a:rPr lang="en-US" dirty="0"/>
              <a:t>&gt;</a:t>
            </a:r>
          </a:p>
          <a:p>
            <a:r>
              <a:rPr lang="fr-FR" dirty="0"/>
              <a:t>&lt;</a:t>
            </a:r>
            <a:r>
              <a:rPr lang="fr-FR" b="1" dirty="0" err="1"/>
              <a:t>div</a:t>
            </a:r>
            <a:r>
              <a:rPr lang="fr-FR" dirty="0"/>
              <a:t>&gt;</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Intégration SVG+XSL</a:t>
            </a:r>
            <a:br>
              <a:rPr lang="fr-FR" dirty="0"/>
            </a:br>
            <a:r>
              <a:rPr lang="fr-FR" dirty="0"/>
              <a:t>Le langage SVG + XSL-FO</a:t>
            </a:r>
          </a:p>
        </p:txBody>
      </p:sp>
      <p:sp>
        <p:nvSpPr>
          <p:cNvPr id="3" name="Espace réservé du contenu 2"/>
          <p:cNvSpPr>
            <a:spLocks noGrp="1"/>
          </p:cNvSpPr>
          <p:nvPr>
            <p:ph idx="1"/>
          </p:nvPr>
        </p:nvSpPr>
        <p:spPr/>
        <p:txBody>
          <a:bodyPr>
            <a:normAutofit fontScale="85000" lnSpcReduction="20000"/>
          </a:bodyPr>
          <a:lstStyle/>
          <a:p>
            <a:r>
              <a:rPr lang="fr-FR" dirty="0"/>
              <a:t>Pour la génération de documents FO une balise est nécessaire a la déclaration d’un bloc SVG : </a:t>
            </a:r>
          </a:p>
          <a:p>
            <a:endParaRPr lang="fr-FR" b="1" i="1" dirty="0">
              <a:solidFill>
                <a:srgbClr val="C00000"/>
              </a:solidFill>
            </a:endParaRPr>
          </a:p>
          <a:p>
            <a:pPr lvl="1"/>
            <a:endParaRPr lang="fr-FR" dirty="0"/>
          </a:p>
          <a:p>
            <a:pPr lvl="1"/>
            <a:endParaRPr lang="fr-FR" dirty="0"/>
          </a:p>
          <a:p>
            <a:pPr lvl="1"/>
            <a:endParaRPr lang="fr-FR" dirty="0"/>
          </a:p>
          <a:p>
            <a:pPr lvl="1"/>
            <a:r>
              <a:rPr lang="fr-FR" dirty="0"/>
              <a:t>En plus des balises de mise en forme habituelles, cette balise propose les attributs suivants pour la mise en forme dans le bloc "</a:t>
            </a:r>
            <a:r>
              <a:rPr lang="fr-FR" dirty="0" err="1"/>
              <a:t>instream</a:t>
            </a:r>
            <a:r>
              <a:rPr lang="fr-FR" dirty="0"/>
              <a:t>" :</a:t>
            </a:r>
          </a:p>
          <a:p>
            <a:pPr lvl="1"/>
            <a:endParaRPr lang="fr-FR" dirty="0"/>
          </a:p>
          <a:p>
            <a:pPr lvl="3"/>
            <a:endParaRPr lang="en-US" dirty="0"/>
          </a:p>
          <a:p>
            <a:pPr lvl="3"/>
            <a:endParaRPr lang="en-US" dirty="0"/>
          </a:p>
          <a:p>
            <a:pPr lvl="3"/>
            <a:endParaRPr lang="en-US" dirty="0"/>
          </a:p>
          <a:p>
            <a:pPr lvl="3"/>
            <a:endParaRPr lang="en-US" dirty="0"/>
          </a:p>
          <a:p>
            <a:pPr lvl="3"/>
            <a:endParaRPr lang="en-US" dirty="0"/>
          </a:p>
          <a:p>
            <a:pPr lvl="3"/>
            <a:r>
              <a:rPr lang="en-US" dirty="0"/>
              <a:t>(memes </a:t>
            </a:r>
            <a:r>
              <a:rPr lang="en-US" dirty="0" err="1"/>
              <a:t>valeurs</a:t>
            </a:r>
            <a:r>
              <a:rPr lang="en-US" dirty="0"/>
              <a:t> </a:t>
            </a:r>
            <a:r>
              <a:rPr lang="en-US" dirty="0" err="1"/>
              <a:t>que</a:t>
            </a:r>
            <a:r>
              <a:rPr lang="en-US" dirty="0"/>
              <a:t> height)</a:t>
            </a:r>
            <a:endParaRPr lang="fr-FR" dirty="0"/>
          </a:p>
          <a:p>
            <a:endParaRPr lang="fr-FR" i="1" dirty="0">
              <a:solidFill>
                <a:srgbClr val="C00000"/>
              </a:solidFill>
            </a:endParaRPr>
          </a:p>
          <a:p>
            <a:pPr lvl="2"/>
            <a:endParaRPr lang="fr-FR" b="1" i="1" dirty="0">
              <a:solidFill>
                <a:srgbClr val="C00000"/>
              </a:solidFill>
            </a:endParaRPr>
          </a:p>
        </p:txBody>
      </p:sp>
      <p:sp>
        <p:nvSpPr>
          <p:cNvPr id="4" name="Rectangle 13"/>
          <p:cNvSpPr>
            <a:spLocks noGrp="1" noChangeArrowheads="1"/>
          </p:cNvSpPr>
          <p:nvPr>
            <p:ph type="sldNum" sz="quarter" idx="12"/>
          </p:nvPr>
        </p:nvSpPr>
        <p:spPr>
          <a:noFill/>
        </p:spPr>
        <p:txBody>
          <a:bodyPr>
            <a:normAutofit/>
          </a:bodyPr>
          <a:lstStyle/>
          <a:p>
            <a:fld id="{D0E731D8-F5EB-4F9B-86C1-C3C0F6B5B5FB}" type="slidenum">
              <a:rPr lang="fr-FR" smtClean="0"/>
              <a:pPr/>
              <a:t>247</a:t>
            </a:fld>
            <a:endParaRPr lang="fr-FR"/>
          </a:p>
        </p:txBody>
      </p:sp>
      <p:sp>
        <p:nvSpPr>
          <p:cNvPr id="5" name="Rectangle 4"/>
          <p:cNvSpPr/>
          <p:nvPr/>
        </p:nvSpPr>
        <p:spPr>
          <a:xfrm>
            <a:off x="2286000" y="2071678"/>
            <a:ext cx="4572000" cy="923330"/>
          </a:xfrm>
          <a:prstGeom prst="rect">
            <a:avLst/>
          </a:prstGeom>
        </p:spPr>
        <p:style>
          <a:lnRef idx="1">
            <a:schemeClr val="dk1"/>
          </a:lnRef>
          <a:fillRef idx="2">
            <a:schemeClr val="dk1"/>
          </a:fillRef>
          <a:effectRef idx="1">
            <a:schemeClr val="dk1"/>
          </a:effectRef>
          <a:fontRef idx="minor">
            <a:schemeClr val="dk1"/>
          </a:fontRef>
        </p:style>
        <p:txBody>
          <a:bodyPr>
            <a:spAutoFit/>
          </a:bodyPr>
          <a:lstStyle/>
          <a:p>
            <a:pPr>
              <a:buNone/>
            </a:pPr>
            <a:r>
              <a:rPr lang="fr-FR" i="1" dirty="0">
                <a:solidFill>
                  <a:schemeClr val="tx1"/>
                </a:solidFill>
              </a:rPr>
              <a:t>&lt;</a:t>
            </a:r>
            <a:r>
              <a:rPr lang="fr-FR" b="1" i="1" dirty="0" err="1">
                <a:solidFill>
                  <a:schemeClr val="tx1"/>
                </a:solidFill>
              </a:rPr>
              <a:t>fo:instream-foreign-object</a:t>
            </a:r>
            <a:r>
              <a:rPr lang="fr-FR" b="1" i="1" dirty="0">
                <a:solidFill>
                  <a:schemeClr val="tx1"/>
                </a:solidFill>
              </a:rPr>
              <a:t> </a:t>
            </a:r>
            <a:r>
              <a:rPr lang="fr-FR" i="1" dirty="0">
                <a:solidFill>
                  <a:schemeClr val="tx1"/>
                </a:solidFill>
              </a:rPr>
              <a:t>…&gt;</a:t>
            </a:r>
          </a:p>
          <a:p>
            <a:pPr>
              <a:buNone/>
            </a:pPr>
            <a:r>
              <a:rPr lang="fr-FR" i="1" dirty="0">
                <a:solidFill>
                  <a:schemeClr val="tx1"/>
                </a:solidFill>
              </a:rPr>
              <a:t>	&lt;</a:t>
            </a:r>
            <a:r>
              <a:rPr lang="fr-FR" b="1" i="1" dirty="0" err="1">
                <a:solidFill>
                  <a:schemeClr val="tx1"/>
                </a:solidFill>
              </a:rPr>
              <a:t>svg</a:t>
            </a:r>
            <a:r>
              <a:rPr lang="fr-FR" i="1" dirty="0">
                <a:solidFill>
                  <a:schemeClr val="tx1"/>
                </a:solidFill>
              </a:rPr>
              <a:t> …/&gt;</a:t>
            </a:r>
          </a:p>
          <a:p>
            <a:pPr>
              <a:buNone/>
            </a:pPr>
            <a:r>
              <a:rPr lang="fr-FR" i="1" dirty="0">
                <a:solidFill>
                  <a:schemeClr val="tx1"/>
                </a:solidFill>
              </a:rPr>
              <a:t>&lt;/</a:t>
            </a:r>
            <a:r>
              <a:rPr lang="fr-FR" b="1" i="1" dirty="0" err="1">
                <a:solidFill>
                  <a:schemeClr val="tx1"/>
                </a:solidFill>
              </a:rPr>
              <a:t>fo:instream-foreign_object</a:t>
            </a:r>
            <a:r>
              <a:rPr lang="fr-FR" i="1" dirty="0">
                <a:solidFill>
                  <a:schemeClr val="tx1"/>
                </a:solidFill>
              </a:rPr>
              <a:t>&gt;</a:t>
            </a:r>
          </a:p>
        </p:txBody>
      </p:sp>
      <p:sp>
        <p:nvSpPr>
          <p:cNvPr id="6" name="Rectangle 5"/>
          <p:cNvSpPr/>
          <p:nvPr/>
        </p:nvSpPr>
        <p:spPr>
          <a:xfrm>
            <a:off x="539552" y="4586125"/>
            <a:ext cx="828092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0" lvl="3">
              <a:buNone/>
            </a:pPr>
            <a:r>
              <a:rPr lang="en-US" b="1" i="1" dirty="0"/>
              <a:t>&lt;</a:t>
            </a:r>
            <a:r>
              <a:rPr lang="en-US" b="1" i="1" dirty="0" err="1"/>
              <a:t>fo:instream</a:t>
            </a:r>
            <a:r>
              <a:rPr lang="en-US" b="1" i="1" dirty="0"/>
              <a:t>-foreign-object </a:t>
            </a:r>
          </a:p>
          <a:p>
            <a:pPr marL="0" lvl="3">
              <a:buNone/>
            </a:pPr>
            <a:r>
              <a:rPr lang="en-US" b="1" i="1" dirty="0"/>
              <a:t>	scaling</a:t>
            </a:r>
            <a:r>
              <a:rPr lang="en-US" i="1" dirty="0"/>
              <a:t>="uniform | non-uniform | inherit”</a:t>
            </a:r>
          </a:p>
          <a:p>
            <a:pPr marL="0" lvl="3">
              <a:buNone/>
            </a:pPr>
            <a:r>
              <a:rPr lang="en-US" b="1" i="1" dirty="0"/>
              <a:t>	content-height</a:t>
            </a:r>
            <a:r>
              <a:rPr lang="en-US" i="1" dirty="0"/>
              <a:t>="scale-to-fit | </a:t>
            </a:r>
            <a:r>
              <a:rPr lang="fr-FR" i="1" dirty="0" err="1"/>
              <a:t>scale</a:t>
            </a:r>
            <a:r>
              <a:rPr lang="fr-FR" i="1" dirty="0"/>
              <a:t>-down-to-fit | </a:t>
            </a:r>
            <a:r>
              <a:rPr lang="fr-FR" i="1" dirty="0" err="1"/>
              <a:t>scale</a:t>
            </a:r>
            <a:r>
              <a:rPr lang="fr-FR" i="1" dirty="0"/>
              <a:t>-up-to-fit"</a:t>
            </a:r>
            <a:endParaRPr lang="en-US" i="1" dirty="0"/>
          </a:p>
          <a:p>
            <a:pPr marL="0" lvl="3">
              <a:buNone/>
            </a:pPr>
            <a:r>
              <a:rPr lang="en-US" b="1" i="1" dirty="0"/>
              <a:t>	content-width</a:t>
            </a:r>
            <a:r>
              <a:rPr lang="en-US" i="1" dirty="0"/>
              <a:t>="scale-to-fit | </a:t>
            </a:r>
            <a:r>
              <a:rPr lang="fr-FR" i="1" dirty="0" err="1"/>
              <a:t>scale</a:t>
            </a:r>
            <a:r>
              <a:rPr lang="fr-FR" i="1" dirty="0"/>
              <a:t>-down-to-fit | </a:t>
            </a:r>
            <a:r>
              <a:rPr lang="fr-FR" i="1" dirty="0" err="1"/>
              <a:t>scale</a:t>
            </a:r>
            <a:r>
              <a:rPr lang="fr-FR" i="1" dirty="0"/>
              <a:t>-up-to-fit"</a:t>
            </a:r>
            <a:r>
              <a:rPr lang="en-US" dirty="0"/>
              <a:t> /&gt;</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92500" lnSpcReduction="20000"/>
          </a:bodyPr>
          <a:lstStyle/>
          <a:p>
            <a:r>
              <a:rPr lang="fr-FR" dirty="0">
                <a:ea typeface="MS Mincho" pitchFamily="49" charset="-128"/>
              </a:rPr>
              <a:t>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ou dynamisé avec </a:t>
            </a:r>
            <a:r>
              <a:rPr lang="fr-FR" dirty="0" err="1">
                <a:ea typeface="MS Mincho" pitchFamily="49" charset="-128"/>
              </a:rPr>
              <a:t>xsl</a:t>
            </a:r>
            <a:r>
              <a:rPr lang="fr-FR" dirty="0">
                <a:ea typeface="MS Mincho" pitchFamily="49" charset="-128"/>
              </a:rPr>
              <a:t> :</a:t>
            </a:r>
          </a:p>
          <a:p>
            <a:pPr lvl="1"/>
            <a:endParaRPr lang="fr-FR" dirty="0">
              <a:ea typeface="MS Mincho" pitchFamily="49" charset="-128"/>
            </a:endParaRPr>
          </a:p>
          <a:p>
            <a:pPr lvl="1"/>
            <a:r>
              <a:rPr lang="fr-FR" dirty="0"/>
              <a:t>HTML+ SVG pour l'intégration statique pour le web</a:t>
            </a:r>
          </a:p>
          <a:p>
            <a:pPr lvl="1"/>
            <a:endParaRPr lang="fr-FR" dirty="0"/>
          </a:p>
          <a:p>
            <a:pPr lvl="1"/>
            <a:r>
              <a:rPr lang="fr-FR" dirty="0"/>
              <a:t>SVG + XSL pour la dynamisation du </a:t>
            </a:r>
            <a:r>
              <a:rPr lang="fr-FR" dirty="0" err="1"/>
              <a:t>svg</a:t>
            </a:r>
            <a:r>
              <a:rPr lang="fr-FR" dirty="0"/>
              <a:t> pour le web</a:t>
            </a:r>
          </a:p>
          <a:p>
            <a:pPr lvl="1"/>
            <a:endParaRPr lang="fr-FR" dirty="0"/>
          </a:p>
          <a:p>
            <a:pPr lvl="1"/>
            <a:r>
              <a:rPr lang="fr-FR" dirty="0"/>
              <a:t>SVG+FO + XSL pour la dynamisation de </a:t>
            </a:r>
            <a:r>
              <a:rPr lang="fr-FR" dirty="0" err="1"/>
              <a:t>svg</a:t>
            </a:r>
            <a:r>
              <a:rPr lang="fr-FR" dirty="0"/>
              <a:t> pour FO	</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248</a:t>
            </a:fld>
            <a:endParaRPr lang="fr-FR" sz="1400" b="1" dirty="0">
              <a:solidFill>
                <a:schemeClr val="bg1"/>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XSL </a:t>
            </a:r>
          </a:p>
        </p:txBody>
      </p:sp>
      <p:sp>
        <p:nvSpPr>
          <p:cNvPr id="8" name="Espace réservé du texte 2"/>
          <p:cNvSpPr>
            <a:spLocks noGrp="1"/>
          </p:cNvSpPr>
          <p:nvPr>
            <p:ph type="body" idx="1"/>
          </p:nvPr>
        </p:nvSpPr>
        <p:spPr/>
        <p:txBody>
          <a:bodyPr>
            <a:normAutofit/>
          </a:bodyPr>
          <a:lstStyle/>
          <a:p>
            <a:pPr marL="400050" indent="-400050">
              <a:buFont typeface="Wingdings" pitchFamily="2" charset="2"/>
              <a:buChar char="q"/>
            </a:pPr>
            <a:r>
              <a:rPr lang="fr-FR" dirty="0"/>
              <a:t>Côté client</a:t>
            </a:r>
            <a:endParaRPr lang="fr-FR" i="1" dirty="0"/>
          </a:p>
          <a:p>
            <a:pPr marL="400050" indent="-400050">
              <a:buFont typeface="Wingdings" pitchFamily="2" charset="2"/>
              <a:buChar char="q"/>
            </a:pPr>
            <a:r>
              <a:rPr lang="fr-FR" dirty="0"/>
              <a:t>Côté Serveur</a:t>
            </a:r>
          </a:p>
          <a:p>
            <a:pPr marL="400050" indent="-400050">
              <a:buFont typeface="Wingdings" pitchFamily="2" charset="2"/>
              <a:buChar char="q"/>
            </a:pPr>
            <a:r>
              <a:rPr lang="fr-FR" dirty="0"/>
              <a:t>Coté </a:t>
            </a:r>
            <a:r>
              <a:rPr lang="fr-FR" dirty="0" err="1"/>
              <a:t>excel</a:t>
            </a:r>
            <a:endParaRPr lang="fr-FR" dirty="0"/>
          </a:p>
          <a:p>
            <a:pPr marL="400050" indent="-400050">
              <a:buFont typeface="Wingdings" pitchFamily="2" charset="2"/>
              <a:buChar char="q"/>
            </a:pPr>
            <a:r>
              <a:rPr lang="fr-FR" dirty="0"/>
              <a:t>Coté Application</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249</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p:txBody>
          <a:bodyPr/>
          <a:lstStyle/>
          <a:p>
            <a:r>
              <a:rPr lang="fr-FR"/>
              <a:t>Validation de documents</a:t>
            </a:r>
          </a:p>
        </p:txBody>
      </p:sp>
      <p:sp>
        <p:nvSpPr>
          <p:cNvPr id="5" name="Espace réservé du texte 4"/>
          <p:cNvSpPr>
            <a:spLocks noGrp="1"/>
          </p:cNvSpPr>
          <p:nvPr>
            <p:ph type="body" idx="1"/>
          </p:nvPr>
        </p:nvSpPr>
        <p:spPr/>
        <p:txBody>
          <a:bodyPr>
            <a:normAutofit lnSpcReduction="10000"/>
          </a:bodyPr>
          <a:lstStyle/>
          <a:p>
            <a:r>
              <a:rPr lang="fr-FR" dirty="0"/>
              <a:t> Penser c'est bien, </a:t>
            </a:r>
          </a:p>
          <a:p>
            <a:r>
              <a:rPr lang="fr-FR" dirty="0"/>
              <a:t>être sur c'est mieux !!!</a:t>
            </a:r>
          </a:p>
        </p:txBody>
      </p:sp>
      <p:sp>
        <p:nvSpPr>
          <p:cNvPr id="3" name="Rectangle 23"/>
          <p:cNvSpPr>
            <a:spLocks noGrp="1" noChangeArrowheads="1"/>
          </p:cNvSpPr>
          <p:nvPr>
            <p:ph type="ftr" sz="quarter" idx="11"/>
          </p:nvPr>
        </p:nvSpPr>
        <p:spPr/>
        <p:txBody>
          <a:bodyPr/>
          <a:lstStyle/>
          <a:p>
            <a:endParaRPr lang="fr-FR" dirty="0"/>
          </a:p>
        </p:txBody>
      </p:sp>
      <p:sp>
        <p:nvSpPr>
          <p:cNvPr id="4" name="Rectangle 11"/>
          <p:cNvSpPr>
            <a:spLocks noGrp="1" noChangeArrowheads="1"/>
          </p:cNvSpPr>
          <p:nvPr>
            <p:ph type="sldNum" sz="quarter" idx="12"/>
          </p:nvPr>
        </p:nvSpPr>
        <p:spPr/>
        <p:txBody>
          <a:bodyPr/>
          <a:lstStyle/>
          <a:p>
            <a:fld id="{3D00292E-B875-4926-83E7-E1924E99C49B}" type="slidenum">
              <a:rPr lang="fr-FR" smtClean="0"/>
              <a:pPr/>
              <a:t>25</a:t>
            </a:fld>
            <a:endParaRPr lang="fr-F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99922"/>
            <a:ext cx="9144000" cy="685872"/>
          </a:xfrm>
        </p:spPr>
        <p:txBody>
          <a:bodyPr/>
          <a:lstStyle/>
          <a:p>
            <a:r>
              <a:rPr lang="fr-FR"/>
              <a:t>Serveur ou Client</a:t>
            </a:r>
          </a:p>
        </p:txBody>
      </p:sp>
      <p:pic>
        <p:nvPicPr>
          <p:cNvPr id="1028" name="Picture 4"/>
          <p:cNvPicPr>
            <a:picLocks noGrp="1" noChangeAspect="1" noChangeArrowheads="1"/>
          </p:cNvPicPr>
          <p:nvPr>
            <p:ph idx="1"/>
          </p:nvPr>
        </p:nvPicPr>
        <p:blipFill>
          <a:blip r:embed="rId3" cstate="print"/>
          <a:srcRect/>
          <a:stretch>
            <a:fillRect/>
          </a:stretch>
        </p:blipFill>
        <p:spPr bwMode="auto">
          <a:xfrm>
            <a:off x="324546" y="885825"/>
            <a:ext cx="8423470" cy="5903913"/>
          </a:xfrm>
          <a:prstGeom prst="rect">
            <a:avLst/>
          </a:prstGeom>
          <a:noFill/>
          <a:ln w="9525">
            <a:noFill/>
            <a:miter lim="800000"/>
            <a:headEnd/>
            <a:tailEnd/>
          </a:ln>
        </p:spPr>
      </p:pic>
      <p:sp>
        <p:nvSpPr>
          <p:cNvPr id="78" name="Rectangle à coins arrondis 77"/>
          <p:cNvSpPr/>
          <p:nvPr/>
        </p:nvSpPr>
        <p:spPr>
          <a:xfrm>
            <a:off x="6516216" y="5157192"/>
            <a:ext cx="1907704" cy="17008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à coins arrondis 76"/>
          <p:cNvSpPr/>
          <p:nvPr/>
        </p:nvSpPr>
        <p:spPr>
          <a:xfrm>
            <a:off x="0" y="1340768"/>
            <a:ext cx="1907704" cy="2376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avec flèche 5"/>
          <p:cNvCxnSpPr/>
          <p:nvPr/>
        </p:nvCxnSpPr>
        <p:spPr>
          <a:xfrm flipV="1">
            <a:off x="3347864" y="4221088"/>
            <a:ext cx="360040"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ZoneTexte 6"/>
          <p:cNvSpPr txBox="1"/>
          <p:nvPr/>
        </p:nvSpPr>
        <p:spPr>
          <a:xfrm rot="17353517">
            <a:off x="3029449" y="4761602"/>
            <a:ext cx="1254702" cy="369332"/>
          </a:xfrm>
          <a:prstGeom prst="rect">
            <a:avLst/>
          </a:prstGeom>
          <a:noFill/>
        </p:spPr>
        <p:txBody>
          <a:bodyPr wrap="none" rtlCol="0">
            <a:spAutoFit/>
          </a:bodyPr>
          <a:lstStyle/>
          <a:p>
            <a:r>
              <a:rPr lang="fr-FR"/>
              <a:t>?fichier.xml</a:t>
            </a:r>
          </a:p>
        </p:txBody>
      </p:sp>
      <p:cxnSp>
        <p:nvCxnSpPr>
          <p:cNvPr id="9" name="Connecteur droit avec flèche 8"/>
          <p:cNvCxnSpPr/>
          <p:nvPr/>
        </p:nvCxnSpPr>
        <p:spPr>
          <a:xfrm flipH="1" flipV="1">
            <a:off x="2699792" y="2060848"/>
            <a:ext cx="792088"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rot="2863278">
            <a:off x="2487099" y="2104539"/>
            <a:ext cx="1254702" cy="369332"/>
          </a:xfrm>
          <a:prstGeom prst="rect">
            <a:avLst/>
          </a:prstGeom>
          <a:noFill/>
        </p:spPr>
        <p:txBody>
          <a:bodyPr wrap="none" rtlCol="0">
            <a:spAutoFit/>
          </a:bodyPr>
          <a:lstStyle/>
          <a:p>
            <a:r>
              <a:rPr lang="fr-FR"/>
              <a:t>?fichier.xml</a:t>
            </a:r>
          </a:p>
        </p:txBody>
      </p:sp>
      <p:cxnSp>
        <p:nvCxnSpPr>
          <p:cNvPr id="13" name="Connecteur droit avec flèche 12"/>
          <p:cNvCxnSpPr/>
          <p:nvPr/>
        </p:nvCxnSpPr>
        <p:spPr>
          <a:xfrm>
            <a:off x="1475656" y="3140968"/>
            <a:ext cx="1728192"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Connecteur droit avec flèche 13"/>
          <p:cNvCxnSpPr/>
          <p:nvPr/>
        </p:nvCxnSpPr>
        <p:spPr>
          <a:xfrm flipH="1">
            <a:off x="2987824" y="4149080"/>
            <a:ext cx="360040"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ZoneTexte 16"/>
          <p:cNvSpPr txBox="1"/>
          <p:nvPr/>
        </p:nvSpPr>
        <p:spPr>
          <a:xfrm rot="17353517">
            <a:off x="2408148" y="4401562"/>
            <a:ext cx="1201163" cy="369332"/>
          </a:xfrm>
          <a:prstGeom prst="rect">
            <a:avLst/>
          </a:prstGeom>
          <a:noFill/>
        </p:spPr>
        <p:txBody>
          <a:bodyPr wrap="none" rtlCol="0">
            <a:spAutoFit/>
          </a:bodyPr>
          <a:lstStyle/>
          <a:p>
            <a:r>
              <a:rPr lang="fr-FR"/>
              <a:t>&lt;-</a:t>
            </a:r>
            <a:r>
              <a:rPr lang="fr-FR" err="1"/>
              <a:t>retourxsl</a:t>
            </a:r>
            <a:endParaRPr lang="fr-FR"/>
          </a:p>
        </p:txBody>
      </p:sp>
      <p:sp>
        <p:nvSpPr>
          <p:cNvPr id="18" name="ZoneTexte 17"/>
          <p:cNvSpPr txBox="1"/>
          <p:nvPr/>
        </p:nvSpPr>
        <p:spPr>
          <a:xfrm rot="579924">
            <a:off x="1713848" y="2810815"/>
            <a:ext cx="1245021" cy="369332"/>
          </a:xfrm>
          <a:prstGeom prst="rect">
            <a:avLst/>
          </a:prstGeom>
          <a:noFill/>
        </p:spPr>
        <p:txBody>
          <a:bodyPr wrap="none" rtlCol="0">
            <a:spAutoFit/>
          </a:bodyPr>
          <a:lstStyle/>
          <a:p>
            <a:r>
              <a:rPr lang="fr-FR" err="1"/>
              <a:t>Retourxsl</a:t>
            </a:r>
            <a:r>
              <a:rPr lang="fr-FR"/>
              <a:t>-&gt;</a:t>
            </a:r>
          </a:p>
        </p:txBody>
      </p:sp>
      <p:cxnSp>
        <p:nvCxnSpPr>
          <p:cNvPr id="19" name="Connecteur droit avec flèche 18"/>
          <p:cNvCxnSpPr/>
          <p:nvPr/>
        </p:nvCxnSpPr>
        <p:spPr>
          <a:xfrm flipH="1" flipV="1">
            <a:off x="4860032" y="4509120"/>
            <a:ext cx="36004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rot="15217023">
            <a:off x="4310612" y="5127254"/>
            <a:ext cx="1254702" cy="369332"/>
          </a:xfrm>
          <a:prstGeom prst="rect">
            <a:avLst/>
          </a:prstGeom>
          <a:noFill/>
        </p:spPr>
        <p:txBody>
          <a:bodyPr wrap="none" rtlCol="0">
            <a:spAutoFit/>
          </a:bodyPr>
          <a:lstStyle/>
          <a:p>
            <a:r>
              <a:rPr lang="fr-FR"/>
              <a:t>?fichier.xml</a:t>
            </a:r>
          </a:p>
        </p:txBody>
      </p:sp>
      <p:cxnSp>
        <p:nvCxnSpPr>
          <p:cNvPr id="21" name="Connecteur droit avec flèche 20"/>
          <p:cNvCxnSpPr/>
          <p:nvPr/>
        </p:nvCxnSpPr>
        <p:spPr>
          <a:xfrm flipV="1">
            <a:off x="6012160" y="1844824"/>
            <a:ext cx="144016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rot="20514877">
            <a:off x="6027269" y="1793920"/>
            <a:ext cx="1254702" cy="369332"/>
          </a:xfrm>
          <a:prstGeom prst="rect">
            <a:avLst/>
          </a:prstGeom>
          <a:noFill/>
        </p:spPr>
        <p:txBody>
          <a:bodyPr wrap="none" rtlCol="0">
            <a:spAutoFit/>
          </a:bodyPr>
          <a:lstStyle/>
          <a:p>
            <a:r>
              <a:rPr lang="fr-FR"/>
              <a:t>?fichier.xml</a:t>
            </a:r>
          </a:p>
        </p:txBody>
      </p:sp>
      <p:cxnSp>
        <p:nvCxnSpPr>
          <p:cNvPr id="23" name="Connecteur droit avec flèche 22"/>
          <p:cNvCxnSpPr/>
          <p:nvPr/>
        </p:nvCxnSpPr>
        <p:spPr>
          <a:xfrm flipH="1">
            <a:off x="6444208" y="2276872"/>
            <a:ext cx="1368152" cy="10081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Connecteur droit avec flèche 23"/>
          <p:cNvCxnSpPr/>
          <p:nvPr/>
        </p:nvCxnSpPr>
        <p:spPr>
          <a:xfrm>
            <a:off x="5148064" y="4509120"/>
            <a:ext cx="360040" cy="10801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5" name="ZoneTexte 24"/>
          <p:cNvSpPr txBox="1"/>
          <p:nvPr/>
        </p:nvSpPr>
        <p:spPr>
          <a:xfrm rot="15529232">
            <a:off x="5722179" y="4655085"/>
            <a:ext cx="1237326" cy="369332"/>
          </a:xfrm>
          <a:prstGeom prst="rect">
            <a:avLst/>
          </a:prstGeom>
          <a:noFill/>
        </p:spPr>
        <p:txBody>
          <a:bodyPr wrap="none" rtlCol="0">
            <a:spAutoFit/>
          </a:bodyPr>
          <a:lstStyle/>
          <a:p>
            <a:r>
              <a:rPr lang="fr-FR"/>
              <a:t>&lt;-fichier.xsl</a:t>
            </a:r>
          </a:p>
        </p:txBody>
      </p:sp>
      <p:sp>
        <p:nvSpPr>
          <p:cNvPr id="26" name="ZoneTexte 25"/>
          <p:cNvSpPr txBox="1"/>
          <p:nvPr/>
        </p:nvSpPr>
        <p:spPr>
          <a:xfrm rot="19321035">
            <a:off x="6786861" y="2690508"/>
            <a:ext cx="1237326" cy="369332"/>
          </a:xfrm>
          <a:prstGeom prst="rect">
            <a:avLst/>
          </a:prstGeom>
          <a:noFill/>
        </p:spPr>
        <p:txBody>
          <a:bodyPr wrap="none" rtlCol="0">
            <a:spAutoFit/>
          </a:bodyPr>
          <a:lstStyle/>
          <a:p>
            <a:r>
              <a:rPr lang="fr-FR"/>
              <a:t>&lt;-fichier.xsl</a:t>
            </a:r>
          </a:p>
        </p:txBody>
      </p:sp>
      <p:cxnSp>
        <p:nvCxnSpPr>
          <p:cNvPr id="27" name="Connecteur droit avec flèche 26"/>
          <p:cNvCxnSpPr/>
          <p:nvPr/>
        </p:nvCxnSpPr>
        <p:spPr>
          <a:xfrm flipH="1" flipV="1">
            <a:off x="5940152" y="4221088"/>
            <a:ext cx="72008"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rot="15745182">
            <a:off x="5317303" y="4757245"/>
            <a:ext cx="1158779" cy="369332"/>
          </a:xfrm>
          <a:prstGeom prst="rect">
            <a:avLst/>
          </a:prstGeom>
          <a:noFill/>
        </p:spPr>
        <p:txBody>
          <a:bodyPr wrap="none" rtlCol="0">
            <a:spAutoFit/>
          </a:bodyPr>
          <a:lstStyle/>
          <a:p>
            <a:r>
              <a:rPr lang="fr-FR"/>
              <a:t>?fichier.xsl</a:t>
            </a:r>
          </a:p>
        </p:txBody>
      </p:sp>
      <p:cxnSp>
        <p:nvCxnSpPr>
          <p:cNvPr id="29" name="Connecteur droit avec flèche 28"/>
          <p:cNvCxnSpPr/>
          <p:nvPr/>
        </p:nvCxnSpPr>
        <p:spPr>
          <a:xfrm flipV="1">
            <a:off x="6300192" y="2204864"/>
            <a:ext cx="1296144"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rot="19832381">
            <a:off x="6604130" y="2393934"/>
            <a:ext cx="1158779" cy="369332"/>
          </a:xfrm>
          <a:prstGeom prst="rect">
            <a:avLst/>
          </a:prstGeom>
          <a:noFill/>
        </p:spPr>
        <p:txBody>
          <a:bodyPr wrap="none" rtlCol="0">
            <a:spAutoFit/>
          </a:bodyPr>
          <a:lstStyle/>
          <a:p>
            <a:r>
              <a:rPr lang="fr-FR"/>
              <a:t>?fichier.xsl</a:t>
            </a:r>
          </a:p>
        </p:txBody>
      </p:sp>
      <p:cxnSp>
        <p:nvCxnSpPr>
          <p:cNvPr id="31" name="Connecteur droit avec flèche 30"/>
          <p:cNvCxnSpPr/>
          <p:nvPr/>
        </p:nvCxnSpPr>
        <p:spPr>
          <a:xfrm flipH="1">
            <a:off x="6228184" y="1988840"/>
            <a:ext cx="1296144" cy="57606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2" name="Connecteur droit avec flèche 31"/>
          <p:cNvCxnSpPr/>
          <p:nvPr/>
        </p:nvCxnSpPr>
        <p:spPr>
          <a:xfrm>
            <a:off x="6084168" y="4077072"/>
            <a:ext cx="288032" cy="158417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3" name="ZoneTexte 32"/>
          <p:cNvSpPr txBox="1"/>
          <p:nvPr/>
        </p:nvSpPr>
        <p:spPr>
          <a:xfrm rot="15069324">
            <a:off x="4811429" y="4858049"/>
            <a:ext cx="1333250" cy="369332"/>
          </a:xfrm>
          <a:prstGeom prst="rect">
            <a:avLst/>
          </a:prstGeom>
          <a:noFill/>
        </p:spPr>
        <p:txBody>
          <a:bodyPr wrap="none" rtlCol="0">
            <a:spAutoFit/>
          </a:bodyPr>
          <a:lstStyle/>
          <a:p>
            <a:r>
              <a:rPr lang="fr-FR"/>
              <a:t>&lt;-fichier.xml</a:t>
            </a:r>
          </a:p>
        </p:txBody>
      </p:sp>
      <p:sp>
        <p:nvSpPr>
          <p:cNvPr id="34" name="ZoneTexte 33"/>
          <p:cNvSpPr txBox="1"/>
          <p:nvPr/>
        </p:nvSpPr>
        <p:spPr>
          <a:xfrm rot="20024603">
            <a:off x="6252864" y="2139095"/>
            <a:ext cx="1333250" cy="369332"/>
          </a:xfrm>
          <a:prstGeom prst="rect">
            <a:avLst/>
          </a:prstGeom>
          <a:noFill/>
        </p:spPr>
        <p:txBody>
          <a:bodyPr wrap="none" rtlCol="0">
            <a:spAutoFit/>
          </a:bodyPr>
          <a:lstStyle/>
          <a:p>
            <a:r>
              <a:rPr lang="fr-FR" dirty="0"/>
              <a:t>&lt;-fichier.xml</a:t>
            </a:r>
          </a:p>
        </p:txBody>
      </p:sp>
      <p:pic>
        <p:nvPicPr>
          <p:cNvPr id="63" name="Picture 3" descr="C:\Users\itis\Downloads\xsl(1).png"/>
          <p:cNvPicPr>
            <a:picLocks noChangeAspect="1" noChangeArrowheads="1"/>
          </p:cNvPicPr>
          <p:nvPr/>
        </p:nvPicPr>
        <p:blipFill>
          <a:blip r:embed="rId4" cstate="print"/>
          <a:srcRect/>
          <a:stretch>
            <a:fillRect/>
          </a:stretch>
        </p:blipFill>
        <p:spPr bwMode="auto">
          <a:xfrm>
            <a:off x="0" y="1628800"/>
            <a:ext cx="674910" cy="674910"/>
          </a:xfrm>
          <a:prstGeom prst="rect">
            <a:avLst/>
          </a:prstGeom>
          <a:noFill/>
        </p:spPr>
      </p:pic>
      <p:pic>
        <p:nvPicPr>
          <p:cNvPr id="64" name="Picture 4" descr="C:\Users\itis\Downloads\xml.png"/>
          <p:cNvPicPr>
            <a:picLocks noChangeAspect="1" noChangeArrowheads="1"/>
          </p:cNvPicPr>
          <p:nvPr/>
        </p:nvPicPr>
        <p:blipFill>
          <a:blip r:embed="rId5" cstate="print"/>
          <a:srcRect/>
          <a:stretch>
            <a:fillRect/>
          </a:stretch>
        </p:blipFill>
        <p:spPr bwMode="auto">
          <a:xfrm>
            <a:off x="971600" y="1628800"/>
            <a:ext cx="639688" cy="639688"/>
          </a:xfrm>
          <a:prstGeom prst="rect">
            <a:avLst/>
          </a:prstGeom>
          <a:noFill/>
        </p:spPr>
      </p:pic>
      <p:pic>
        <p:nvPicPr>
          <p:cNvPr id="65" name="Picture 4" descr="C:\Users\itis\Downloads\xml.png"/>
          <p:cNvPicPr>
            <a:picLocks noChangeAspect="1" noChangeArrowheads="1"/>
          </p:cNvPicPr>
          <p:nvPr/>
        </p:nvPicPr>
        <p:blipFill>
          <a:blip r:embed="rId5" cstate="print"/>
          <a:srcRect/>
          <a:stretch>
            <a:fillRect/>
          </a:stretch>
        </p:blipFill>
        <p:spPr bwMode="auto">
          <a:xfrm>
            <a:off x="683568" y="2708920"/>
            <a:ext cx="639688" cy="639688"/>
          </a:xfrm>
          <a:prstGeom prst="rect">
            <a:avLst/>
          </a:prstGeom>
          <a:noFill/>
        </p:spPr>
      </p:pic>
      <p:sp>
        <p:nvSpPr>
          <p:cNvPr id="67" name="ZoneTexte 66"/>
          <p:cNvSpPr txBox="1"/>
          <p:nvPr/>
        </p:nvSpPr>
        <p:spPr>
          <a:xfrm>
            <a:off x="683568" y="1700808"/>
            <a:ext cx="360040" cy="523220"/>
          </a:xfrm>
          <a:prstGeom prst="rect">
            <a:avLst/>
          </a:prstGeom>
          <a:noFill/>
        </p:spPr>
        <p:txBody>
          <a:bodyPr wrap="square" rtlCol="0">
            <a:spAutoFit/>
          </a:bodyPr>
          <a:lstStyle/>
          <a:p>
            <a:r>
              <a:rPr lang="fr-FR" sz="2800" b="1"/>
              <a:t>+</a:t>
            </a:r>
          </a:p>
        </p:txBody>
      </p:sp>
      <p:cxnSp>
        <p:nvCxnSpPr>
          <p:cNvPr id="69" name="Connecteur droit 68"/>
          <p:cNvCxnSpPr/>
          <p:nvPr/>
        </p:nvCxnSpPr>
        <p:spPr>
          <a:xfrm flipH="1">
            <a:off x="179512" y="2420888"/>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2" name="Picture 3" descr="C:\Users\itis\Downloads\xsl(1).png"/>
          <p:cNvPicPr>
            <a:picLocks noChangeAspect="1" noChangeArrowheads="1"/>
          </p:cNvPicPr>
          <p:nvPr/>
        </p:nvPicPr>
        <p:blipFill>
          <a:blip r:embed="rId4" cstate="print"/>
          <a:srcRect/>
          <a:stretch>
            <a:fillRect/>
          </a:stretch>
        </p:blipFill>
        <p:spPr bwMode="auto">
          <a:xfrm>
            <a:off x="6552728" y="5445224"/>
            <a:ext cx="674910" cy="674910"/>
          </a:xfrm>
          <a:prstGeom prst="rect">
            <a:avLst/>
          </a:prstGeom>
          <a:noFill/>
        </p:spPr>
      </p:pic>
      <p:pic>
        <p:nvPicPr>
          <p:cNvPr id="73" name="Picture 4" descr="C:\Users\itis\Downloads\xml.png"/>
          <p:cNvPicPr>
            <a:picLocks noChangeAspect="1" noChangeArrowheads="1"/>
          </p:cNvPicPr>
          <p:nvPr/>
        </p:nvPicPr>
        <p:blipFill>
          <a:blip r:embed="rId5" cstate="print"/>
          <a:srcRect/>
          <a:stretch>
            <a:fillRect/>
          </a:stretch>
        </p:blipFill>
        <p:spPr bwMode="auto">
          <a:xfrm>
            <a:off x="7524328" y="5445224"/>
            <a:ext cx="639688" cy="639688"/>
          </a:xfrm>
          <a:prstGeom prst="rect">
            <a:avLst/>
          </a:prstGeom>
          <a:noFill/>
        </p:spPr>
      </p:pic>
      <p:sp>
        <p:nvSpPr>
          <p:cNvPr id="74" name="ZoneTexte 73"/>
          <p:cNvSpPr txBox="1"/>
          <p:nvPr/>
        </p:nvSpPr>
        <p:spPr>
          <a:xfrm>
            <a:off x="7236296" y="5517232"/>
            <a:ext cx="360040" cy="523220"/>
          </a:xfrm>
          <a:prstGeom prst="rect">
            <a:avLst/>
          </a:prstGeom>
          <a:noFill/>
        </p:spPr>
        <p:txBody>
          <a:bodyPr wrap="square" rtlCol="0">
            <a:spAutoFit/>
          </a:bodyPr>
          <a:lstStyle/>
          <a:p>
            <a:r>
              <a:rPr lang="fr-FR" sz="2800" b="1"/>
              <a:t>+</a:t>
            </a:r>
          </a:p>
        </p:txBody>
      </p:sp>
      <p:cxnSp>
        <p:nvCxnSpPr>
          <p:cNvPr id="75" name="Connecteur droit 74"/>
          <p:cNvCxnSpPr/>
          <p:nvPr/>
        </p:nvCxnSpPr>
        <p:spPr>
          <a:xfrm flipH="1">
            <a:off x="6732240" y="6237312"/>
            <a:ext cx="1440160" cy="0"/>
          </a:xfrm>
          <a:prstGeom prst="line">
            <a:avLst/>
          </a:prstGeom>
          <a:ln w="38100"/>
        </p:spPr>
        <p:style>
          <a:lnRef idx="1">
            <a:schemeClr val="dk1"/>
          </a:lnRef>
          <a:fillRef idx="0">
            <a:schemeClr val="dk1"/>
          </a:fillRef>
          <a:effectRef idx="0">
            <a:schemeClr val="dk1"/>
          </a:effectRef>
          <a:fontRef idx="minor">
            <a:schemeClr val="tx1"/>
          </a:fontRef>
        </p:style>
      </p:cxnSp>
      <p:pic>
        <p:nvPicPr>
          <p:cNvPr id="76" name="Picture 4" descr="C:\Users\itis\Downloads\xml.png"/>
          <p:cNvPicPr>
            <a:picLocks noChangeAspect="1" noChangeArrowheads="1"/>
          </p:cNvPicPr>
          <p:nvPr/>
        </p:nvPicPr>
        <p:blipFill>
          <a:blip r:embed="rId5" cstate="print"/>
          <a:srcRect/>
          <a:stretch>
            <a:fillRect/>
          </a:stretch>
        </p:blipFill>
        <p:spPr bwMode="auto">
          <a:xfrm>
            <a:off x="7020272" y="6218312"/>
            <a:ext cx="639688" cy="639688"/>
          </a:xfrm>
          <a:prstGeom prst="rect">
            <a:avLst/>
          </a:prstGeom>
          <a:noFill/>
        </p:spPr>
      </p:pic>
      <p:sp>
        <p:nvSpPr>
          <p:cNvPr id="41" name="ZoneTexte 40"/>
          <p:cNvSpPr txBox="1"/>
          <p:nvPr/>
        </p:nvSpPr>
        <p:spPr>
          <a:xfrm>
            <a:off x="6286512" y="928670"/>
            <a:ext cx="428628" cy="207749"/>
          </a:xfrm>
          <a:prstGeom prst="rect">
            <a:avLst/>
          </a:prstGeom>
          <a:solidFill>
            <a:schemeClr val="bg1"/>
          </a:solidFill>
        </p:spPr>
        <p:txBody>
          <a:bodyPr wrap="square" lIns="0" tIns="0" rIns="0" rtlCol="0">
            <a:spAutoFit/>
          </a:bodyPr>
          <a:lstStyle/>
          <a:p>
            <a:r>
              <a:rPr lang="fr-FR" sz="1050" dirty="0"/>
              <a:t>client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fontScale="55000" lnSpcReduction="20000"/>
          </a:bodyPr>
          <a:lstStyle/>
          <a:p>
            <a:pPr eaLnBrk="1" hangingPunct="1"/>
            <a:r>
              <a:rPr lang="fr-FR" dirty="0">
                <a:ea typeface="MS Mincho" pitchFamily="49" charset="-128"/>
              </a:rPr>
              <a:t>Visualisation dynamique côté client</a:t>
            </a:r>
          </a:p>
          <a:p>
            <a:pPr lvl="1" eaLnBrk="1" hangingPunct="1"/>
            <a:endParaRPr lang="fr-FR" dirty="0">
              <a:ea typeface="MS Mincho" pitchFamily="49" charset="-128"/>
            </a:endParaRPr>
          </a:p>
          <a:p>
            <a:pPr lvl="1" eaLnBrk="1" hangingPunct="1"/>
            <a:r>
              <a:rPr lang="fr-FR" dirty="0">
                <a:ea typeface="MS Mincho" pitchFamily="49" charset="-128"/>
              </a:rPr>
              <a:t> Enfin, on peut lier directement 2 fichiers (XML + XSL) dynamiquement via le DOM (normalement </a:t>
            </a:r>
            <a:r>
              <a:rPr lang="fr-FR"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eaLnBrk="1" hangingPunct="1"/>
            <a:r>
              <a:rPr lang="fr-FR" dirty="0">
                <a:ea typeface="MS Mincho" pitchFamily="49" charset="-128"/>
              </a:rPr>
              <a:t> Pour créer une interface DOM comprenant XML on utilise donc soit :</a:t>
            </a:r>
            <a:br>
              <a:rPr lang="fr-FR" dirty="0">
                <a:ea typeface="MS Mincho" pitchFamily="49" charset="-128"/>
              </a:rPr>
            </a:b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xsl via un processeur XSLT</a:t>
            </a:r>
            <a:br>
              <a:rPr lang="fr-FR" dirty="0">
                <a:ea typeface="MS Mincho" pitchFamily="49" charset="-128"/>
              </a:rPr>
            </a:br>
            <a:r>
              <a:rPr lang="fr-FR" dirty="0">
                <a:ea typeface="MS Mincho" pitchFamily="49" charset="-128"/>
              </a:rPr>
              <a:t>		            </a:t>
            </a: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xsl</a:t>
            </a:r>
            <a:r>
              <a:rPr lang="fr-FR" dirty="0">
                <a:ea typeface="MS Mincho" pitchFamily="49" charset="-128"/>
              </a:rPr>
              <a:t>) </a:t>
            </a:r>
          </a:p>
          <a:p>
            <a:pPr lvl="2"/>
            <a:endParaRPr lang="fr-FR" dirty="0">
              <a:ea typeface="MS Mincho" pitchFamily="49" charset="-128"/>
            </a:endParaRPr>
          </a:p>
          <a:p>
            <a:pPr lvl="2"/>
            <a:r>
              <a:rPr lang="fr-FR" dirty="0">
                <a:ea typeface="MS Mincho" pitchFamily="49" charset="-128"/>
              </a:rPr>
              <a:t>et on affecte le DOM avec </a:t>
            </a: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endParaRPr lang="fr-FR" dirty="0">
              <a:ea typeface="MS Mincho" pitchFamily="49" charset="-128"/>
            </a:endParaRPr>
          </a:p>
          <a:p>
            <a:pPr lvl="2"/>
            <a:r>
              <a:rPr lang="fr-FR"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251</a:t>
            </a:fld>
            <a:endParaRPr lang="fr-FR"/>
          </a:p>
        </p:txBody>
      </p:sp>
      <p:sp>
        <p:nvSpPr>
          <p:cNvPr id="5" name="ZoneTexte 4"/>
          <p:cNvSpPr txBox="1"/>
          <p:nvPr/>
        </p:nvSpPr>
        <p:spPr>
          <a:xfrm>
            <a:off x="428596" y="2571744"/>
            <a:ext cx="8341603" cy="107721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600" i="1" dirty="0" err="1">
                <a:ea typeface="MS Mincho" pitchFamily="49" charset="-128"/>
              </a:rPr>
              <a:t>xml</a:t>
            </a:r>
            <a:r>
              <a:rPr lang="fr-FR" sz="1600" i="1" dirty="0">
                <a:ea typeface="MS Mincho" pitchFamily="49" charset="-128"/>
              </a:rPr>
              <a:t> = </a:t>
            </a:r>
            <a:r>
              <a:rPr lang="fr-FR" sz="1600" b="1" i="1" dirty="0">
                <a:ea typeface="MS Mincho" pitchFamily="49" charset="-128"/>
              </a:rPr>
              <a:t>new</a:t>
            </a:r>
            <a:r>
              <a:rPr lang="fr-FR" sz="1600" i="1" dirty="0">
                <a:ea typeface="MS Mincho" pitchFamily="49" charset="-128"/>
              </a:rPr>
              <a:t> </a:t>
            </a:r>
            <a:r>
              <a:rPr lang="fr-FR" sz="1600" i="1" dirty="0" err="1">
                <a:ea typeface="MS Mincho" pitchFamily="49" charset="-128"/>
              </a:rPr>
              <a:t>ActiveXObject</a:t>
            </a:r>
            <a:r>
              <a:rPr lang="fr-FR" sz="1600" i="1" dirty="0">
                <a:ea typeface="MS Mincho" pitchFamily="49" charset="-128"/>
              </a:rPr>
              <a:t>( ‘</a:t>
            </a:r>
            <a:r>
              <a:rPr lang="fr-FR" sz="1600" i="1" dirty="0" err="1">
                <a:ea typeface="MS Mincho" pitchFamily="49" charset="-128"/>
              </a:rPr>
              <a:t>Microsoft.XMLDOM</a:t>
            </a:r>
            <a:r>
              <a:rPr lang="fr-FR" sz="1600" i="1" dirty="0">
                <a:ea typeface="MS Mincho" pitchFamily="49" charset="-128"/>
              </a:rPr>
              <a:t>’)</a:t>
            </a:r>
            <a:r>
              <a:rPr lang="fr-FR" sz="1600" dirty="0">
                <a:ea typeface="MS Mincho" pitchFamily="49" charset="-128"/>
              </a:rPr>
              <a:t>; </a:t>
            </a:r>
          </a:p>
          <a:p>
            <a:r>
              <a:rPr lang="fr-FR" sz="1600" dirty="0">
                <a:ea typeface="MS Mincho" pitchFamily="49" charset="-128"/>
              </a:rPr>
              <a:t>        // sous MSIE, soit :</a:t>
            </a:r>
            <a:br>
              <a:rPr lang="fr-FR" sz="1600" dirty="0">
                <a:ea typeface="MS Mincho" pitchFamily="49" charset="-128"/>
              </a:rPr>
            </a:br>
            <a:r>
              <a:rPr lang="fr-FR" sz="1600" i="1" dirty="0" err="1">
                <a:ea typeface="MS Mincho" pitchFamily="49" charset="-128"/>
              </a:rPr>
              <a:t>xml</a:t>
            </a:r>
            <a:r>
              <a:rPr lang="fr-FR" sz="1600" i="1" dirty="0">
                <a:ea typeface="MS Mincho" pitchFamily="49" charset="-128"/>
              </a:rPr>
              <a:t> = </a:t>
            </a:r>
            <a:r>
              <a:rPr lang="fr-FR" sz="1600" i="1" dirty="0" err="1">
                <a:ea typeface="MS Mincho" pitchFamily="49" charset="-128"/>
              </a:rPr>
              <a:t>document.implementation.createDocument</a:t>
            </a:r>
            <a:r>
              <a:rPr lang="fr-FR" sz="1600" i="1" dirty="0">
                <a:ea typeface="MS Mincho" pitchFamily="49" charset="-128"/>
              </a:rPr>
              <a:t>('','',</a:t>
            </a:r>
            <a:r>
              <a:rPr lang="fr-FR" sz="1600" b="1" i="1" dirty="0" err="1">
                <a:ea typeface="MS Mincho" pitchFamily="49" charset="-128"/>
              </a:rPr>
              <a:t>null</a:t>
            </a:r>
            <a:r>
              <a:rPr lang="fr-FR" sz="1600" i="1" dirty="0">
                <a:ea typeface="MS Mincho" pitchFamily="49" charset="-128"/>
              </a:rPr>
              <a:t>); </a:t>
            </a:r>
          </a:p>
          <a:p>
            <a:r>
              <a:rPr lang="fr-FR" sz="1600" dirty="0">
                <a:ea typeface="MS Mincho" pitchFamily="49" charset="-128"/>
              </a:rPr>
              <a:t>       //natif et on charge le fichier XML (puis XSL) avec la méthode «</a:t>
            </a:r>
            <a:r>
              <a:rPr lang="fr-FR" sz="1600" i="1" dirty="0">
                <a:ea typeface="MS Mincho" pitchFamily="49" charset="-128"/>
              </a:rPr>
              <a:t> </a:t>
            </a:r>
            <a:r>
              <a:rPr lang="fr-FR" sz="1600" i="1" dirty="0" err="1">
                <a:ea typeface="MS Mincho" pitchFamily="49" charset="-128"/>
              </a:rPr>
              <a:t>xml.load</a:t>
            </a:r>
            <a:r>
              <a:rPr lang="fr-FR" sz="1600" i="1" dirty="0">
                <a:ea typeface="MS Mincho" pitchFamily="49" charset="-128"/>
              </a:rPr>
              <a:t>( </a:t>
            </a:r>
            <a:r>
              <a:rPr lang="fr-FR" sz="1600" i="1" dirty="0" err="1">
                <a:ea typeface="MS Mincho" pitchFamily="49" charset="-128"/>
              </a:rPr>
              <a:t>file_name</a:t>
            </a:r>
            <a:r>
              <a:rPr lang="fr-FR" sz="1600" i="1" dirty="0">
                <a:ea typeface="MS Mincho" pitchFamily="49" charset="-128"/>
              </a:rPr>
              <a:t>)</a:t>
            </a:r>
            <a:r>
              <a:rPr lang="fr-FR" sz="1600" dirty="0">
                <a:ea typeface="MS Mincho" pitchFamily="49" charset="-128"/>
              </a:rPr>
              <a:t> »</a:t>
            </a:r>
            <a:endParaRPr lang="fr-FR" sz="1600" dirty="0"/>
          </a:p>
        </p:txBody>
      </p:sp>
      <p:sp>
        <p:nvSpPr>
          <p:cNvPr id="7" name="Rectangle 6"/>
          <p:cNvSpPr/>
          <p:nvPr/>
        </p:nvSpPr>
        <p:spPr>
          <a:xfrm>
            <a:off x="928662" y="4737754"/>
            <a:ext cx="7560840"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61950" lvl="2">
              <a:buNone/>
            </a:pPr>
            <a:r>
              <a:rPr lang="fr-FR" i="1" dirty="0">
                <a:ea typeface="MS Mincho" pitchFamily="49" charset="-128"/>
              </a:rPr>
              <a:t>       //</a:t>
            </a:r>
            <a:r>
              <a:rPr lang="fr-FR" i="1" dirty="0" err="1">
                <a:ea typeface="MS Mincho" pitchFamily="49" charset="-128"/>
              </a:rPr>
              <a:t>document.body</a:t>
            </a:r>
            <a:r>
              <a:rPr lang="fr-FR" i="1" dirty="0">
                <a:ea typeface="MS Mincho" pitchFamily="49" charset="-128"/>
              </a:rPr>
              <a:t>.</a:t>
            </a:r>
            <a:r>
              <a:rPr lang="fr-FR" i="1" dirty="0" err="1">
                <a:ea typeface="MS Mincho" pitchFamily="49" charset="-128"/>
              </a:rPr>
              <a:t>innerHTML</a:t>
            </a:r>
            <a:r>
              <a:rPr lang="fr-FR" i="1" dirty="0">
                <a:ea typeface="MS Mincho" pitchFamily="49" charset="-128"/>
              </a:rPr>
              <a:t> ou </a:t>
            </a:r>
            <a:br>
              <a:rPr lang="fr-FR"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 new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xsltProcessor.importStylesheet</a:t>
            </a:r>
            <a:r>
              <a:rPr lang="fr-FR" i="1" dirty="0">
                <a:ea typeface="MS Mincho" pitchFamily="49" charset="-128"/>
              </a:rPr>
              <a:t>( </a:t>
            </a:r>
            <a:r>
              <a:rPr lang="fr-FR" i="1" dirty="0" err="1">
                <a:ea typeface="MS Mincho" pitchFamily="49" charset="-128"/>
              </a:rPr>
              <a:t>xsl</a:t>
            </a:r>
            <a:r>
              <a:rPr lang="fr-FR" i="1" dirty="0">
                <a:ea typeface="MS Mincho" pitchFamily="49" charset="-128"/>
              </a:rPr>
              <a:t>);</a:t>
            </a:r>
            <a:br>
              <a:rPr lang="fr-FR" i="1" dirty="0">
                <a:ea typeface="MS Mincho" pitchFamily="49" charset="-128"/>
              </a:rPr>
            </a:br>
            <a:r>
              <a:rPr lang="fr-FR" i="1" dirty="0">
                <a:ea typeface="MS Mincho" pitchFamily="49" charset="-128"/>
              </a:rPr>
              <a:t> </a:t>
            </a:r>
            <a:r>
              <a:rPr lang="fr-FR" i="1" dirty="0" err="1">
                <a:ea typeface="MS Mincho" pitchFamily="49" charset="-128"/>
              </a:rPr>
              <a:t>xsltProcessor</a:t>
            </a:r>
            <a:r>
              <a:rPr lang="fr-FR" i="1" dirty="0">
                <a:ea typeface="MS Mincho" pitchFamily="49" charset="-128"/>
              </a:rPr>
              <a:t>. </a:t>
            </a:r>
            <a:r>
              <a:rPr lang="fr-FR" i="1" dirty="0" err="1">
                <a:ea typeface="MS Mincho" pitchFamily="49" charset="-128"/>
              </a:rPr>
              <a:t>transformToFragment</a:t>
            </a:r>
            <a:r>
              <a:rPr lang="fr-FR" i="1" dirty="0">
                <a:ea typeface="MS Mincho" pitchFamily="49" charset="-128"/>
              </a:rPr>
              <a:t>( </a:t>
            </a:r>
            <a:r>
              <a:rPr lang="fr-FR" i="1" dirty="0" err="1">
                <a:ea typeface="MS Mincho" pitchFamily="49" charset="-128"/>
              </a:rPr>
              <a:t>xml</a:t>
            </a:r>
            <a:r>
              <a:rPr lang="fr-FR" i="1" dirty="0">
                <a:ea typeface="MS Mincho" pitchFamily="49" charset="-128"/>
              </a:rPr>
              <a:t>, documen</a:t>
            </a:r>
            <a:r>
              <a:rPr lang="fr-FR" dirty="0">
                <a:ea typeface="MS Mincho" pitchFamily="49" charset="-128"/>
              </a:rPr>
              <a:t>t); //et… </a:t>
            </a:r>
          </a:p>
          <a:p>
            <a:pPr marL="361950" lvl="2">
              <a:buNone/>
            </a:pPr>
            <a:r>
              <a:rPr lang="fr-FR" i="1" dirty="0">
                <a:ea typeface="MS Mincho" pitchFamily="49" charset="-128"/>
              </a:rPr>
              <a:t>body. </a:t>
            </a:r>
            <a:r>
              <a:rPr lang="fr-FR" i="1" dirty="0" err="1">
                <a:ea typeface="MS Mincho" pitchFamily="49" charset="-128"/>
              </a:rPr>
              <a:t>appendChild</a:t>
            </a:r>
            <a:endParaRPr lang="fr-FR" i="1" dirty="0">
              <a:ea typeface="MS Mincho" pitchFamily="49" charset="-128"/>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pPr eaLnBrk="1" hangingPunct="1"/>
            <a:r>
              <a:rPr lang="fr-FR" dirty="0"/>
              <a:t>Exploitation XML</a:t>
            </a:r>
            <a:br>
              <a:rPr lang="fr-FR" dirty="0"/>
            </a:br>
            <a:r>
              <a:rPr lang="fr-FR" dirty="0"/>
              <a:t>Côté client</a:t>
            </a:r>
          </a:p>
        </p:txBody>
      </p:sp>
      <p:sp>
        <p:nvSpPr>
          <p:cNvPr id="154628" name="Rectangle 3"/>
          <p:cNvSpPr>
            <a:spLocks noGrp="1" noChangeArrowheads="1"/>
          </p:cNvSpPr>
          <p:nvPr>
            <p:ph idx="1"/>
          </p:nvPr>
        </p:nvSpPr>
        <p:spPr/>
        <p:txBody>
          <a:bodyPr>
            <a:normAutofit/>
          </a:bodyPr>
          <a:lstStyle/>
          <a:p>
            <a:pPr eaLnBrk="1" hangingPunct="1"/>
            <a:r>
              <a:rPr lang="fr-FR" dirty="0" err="1">
                <a:ea typeface="MS Mincho" pitchFamily="49" charset="-128"/>
              </a:rPr>
              <a:t>Xsltjs</a:t>
            </a:r>
            <a:r>
              <a:rPr lang="fr-FR" dirty="0">
                <a:ea typeface="MS Mincho" pitchFamily="49" charset="-128"/>
              </a:rPr>
              <a:t> (avec ou sans jQuery)</a:t>
            </a:r>
          </a:p>
          <a:p>
            <a:pPr lvl="1"/>
            <a:r>
              <a:rPr lang="fr-FR" dirty="0">
                <a:ea typeface="MS Mincho" pitchFamily="49" charset="-128"/>
              </a:rPr>
              <a:t>Facile a intégrer, java</a:t>
            </a:r>
          </a:p>
          <a:p>
            <a:pPr lvl="1" eaLnBrk="1" hangingPunct="1"/>
            <a:r>
              <a:rPr lang="fr-FR" dirty="0">
                <a:ea typeface="MS Mincho" pitchFamily="49" charset="-128"/>
              </a:rPr>
              <a:t>Transformation dans le navigateur</a:t>
            </a:r>
          </a:p>
          <a:p>
            <a:pPr lvl="1" eaLnBrk="1" hangingPunct="1"/>
            <a:r>
              <a:rPr lang="fr-FR" dirty="0">
                <a:ea typeface="MS Mincho" pitchFamily="49" charset="-128"/>
              </a:rPr>
              <a:t>Prise en charge :</a:t>
            </a:r>
          </a:p>
          <a:p>
            <a:pPr lvl="2"/>
            <a:r>
              <a:rPr lang="en-US" dirty="0"/>
              <a:t>Mozilla 0.9.4+, Ms IE 5+(6+ </a:t>
            </a:r>
            <a:r>
              <a:rPr lang="en-US" dirty="0" err="1"/>
              <a:t>si</a:t>
            </a:r>
            <a:r>
              <a:rPr lang="en-US" dirty="0"/>
              <a:t> </a:t>
            </a:r>
            <a:r>
              <a:rPr lang="en-US" dirty="0" err="1"/>
              <a:t>jQuery</a:t>
            </a:r>
            <a:r>
              <a:rPr lang="en-US" dirty="0"/>
              <a:t> </a:t>
            </a:r>
            <a:r>
              <a:rPr lang="en-US" dirty="0" err="1"/>
              <a:t>plugin</a:t>
            </a:r>
            <a:r>
              <a:rPr lang="en-US" dirty="0"/>
              <a:t>), Opera 9+, Safari 3+</a:t>
            </a:r>
          </a:p>
          <a:p>
            <a:pPr lvl="1" eaLnBrk="1" hangingPunct="1"/>
            <a:endParaRPr lang="fr-FR" dirty="0">
              <a:ea typeface="MS Mincho" pitchFamily="49" charset="-128"/>
            </a:endParaRP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252</a:t>
            </a:fld>
            <a:endParaRPr lang="fr-FR"/>
          </a:p>
        </p:txBody>
      </p:sp>
      <p:sp>
        <p:nvSpPr>
          <p:cNvPr id="2049" name="Rectangle 1"/>
          <p:cNvSpPr>
            <a:spLocks noChangeArrowheads="1"/>
          </p:cNvSpPr>
          <p:nvPr/>
        </p:nvSpPr>
        <p:spPr bwMode="auto">
          <a:xfrm>
            <a:off x="1331640" y="4143380"/>
            <a:ext cx="6732240" cy="2503169"/>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0" tIns="0" rIns="0" bIns="2539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200" b="1" i="0" u="sng" strike="noStrike" cap="none" normalizeH="0" baseline="0" dirty="0">
              <a:ln>
                <a:noFill/>
              </a:ln>
              <a:solidFill>
                <a:srgbClr val="666600"/>
              </a:solidFill>
              <a:effectLst/>
              <a:latin typeface="+mn-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1" i="0" u="sng" strike="noStrike" cap="none" normalizeH="0" baseline="0" dirty="0">
                <a:ln>
                  <a:noFill/>
                </a:ln>
                <a:solidFill>
                  <a:srgbClr val="666600"/>
                </a:solidFill>
                <a:effectLst/>
                <a:latin typeface="+mn-lt"/>
                <a:cs typeface="Arial" pitchFamily="34" charset="0"/>
              </a:rPr>
              <a:t>Code html / jQuery :</a:t>
            </a:r>
          </a:p>
          <a:p>
            <a:pPr marL="0" marR="0" lvl="0" indent="0" algn="l" defTabSz="914400" rtl="0" eaLnBrk="1" fontAlgn="base" latinLnBrk="0" hangingPunct="1">
              <a:lnSpc>
                <a:spcPct val="100000"/>
              </a:lnSpc>
              <a:spcBef>
                <a:spcPct val="0"/>
              </a:spcBef>
              <a:spcAft>
                <a:spcPct val="0"/>
              </a:spcAft>
              <a:buClrTx/>
              <a:buSzTx/>
              <a:buFontTx/>
              <a:buNone/>
              <a:tabLst/>
            </a:pPr>
            <a:endParaRPr lang="fr-FR" sz="1000" dirty="0">
              <a:solidFill>
                <a:srgbClr val="666600"/>
              </a:solidFill>
              <a:latin typeface="mono-space"/>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a:ln>
                  <a:noFill/>
                </a:ln>
                <a:solidFill>
                  <a:srgbClr val="666600"/>
                </a:solidFill>
                <a:effectLst/>
                <a:latin typeface="mono-space"/>
                <a:cs typeface="Arial" pitchFamily="34" charset="0"/>
              </a:rPr>
              <a:t>  &lt;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id</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transformResult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&gt;&lt;/</a:t>
            </a:r>
            <a:r>
              <a:rPr kumimoji="0" lang="fr-FR" sz="1600" b="0" i="0" u="none" strike="noStrike" cap="none" normalizeH="0" baseline="0" dirty="0" err="1">
                <a:ln>
                  <a:noFill/>
                </a:ln>
                <a:solidFill>
                  <a:srgbClr val="000088"/>
                </a:solidFill>
                <a:effectLst/>
                <a:latin typeface="mono-space"/>
                <a:cs typeface="Arial" pitchFamily="34" charset="0"/>
              </a:rPr>
              <a:t>div</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000088"/>
                </a:solidFill>
                <a:effectLst/>
                <a:latin typeface="mono-space"/>
                <a:cs typeface="Arial" pitchFamily="34" charset="0"/>
              </a:rPr>
              <a:t>type</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text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err="1">
                <a:ln>
                  <a:noFill/>
                </a:ln>
                <a:solidFill>
                  <a:srgbClr val="008800"/>
                </a:solidFill>
                <a:effectLst/>
                <a:latin typeface="mono-space"/>
                <a:cs typeface="Arial" pitchFamily="34" charset="0"/>
              </a:rPr>
              <a:t>javascript</a:t>
            </a:r>
            <a:r>
              <a:rPr kumimoji="0" lang="fr-FR" sz="1600" b="0" i="0" u="none" strike="noStrike" cap="none" normalizeH="0" baseline="0" dirty="0">
                <a:ln>
                  <a:noFill/>
                </a:ln>
                <a:solidFill>
                  <a:srgbClr val="008800"/>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&gt;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1" i="0" u="none" strike="noStrike" cap="none" normalizeH="0" baseline="0" dirty="0" err="1">
                <a:ln>
                  <a:noFill/>
                </a:ln>
                <a:solidFill>
                  <a:srgbClr val="7F0055"/>
                </a:solidFill>
                <a:effectLst/>
                <a:latin typeface="mono-space"/>
                <a:cs typeface="Arial" pitchFamily="34" charset="0"/>
              </a:rPr>
              <a:t>function</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err="1">
                <a:ln>
                  <a:noFill/>
                </a:ln>
                <a:solidFill>
                  <a:srgbClr val="2A00FF"/>
                </a:solidFill>
                <a:effectLst/>
                <a:latin typeface="mono-space"/>
                <a:cs typeface="Arial" pitchFamily="34" charset="0"/>
              </a:rPr>
              <a:t>transformResult</a:t>
            </a:r>
            <a:r>
              <a:rPr kumimoji="0" lang="fr-FR" sz="1600" b="0" i="0" u="none" strike="noStrike" cap="none" normalizeH="0" baseline="0" dirty="0">
                <a:ln>
                  <a:noFill/>
                </a:ln>
                <a:solidFill>
                  <a:srgbClr val="2A00FF"/>
                </a:solidFill>
                <a:effectLst/>
                <a:latin typeface="mono-space"/>
                <a:cs typeface="Arial" pitchFamily="34" charset="0"/>
              </a:rPr>
              <a: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err="1">
                <a:ln>
                  <a:noFill/>
                </a:ln>
                <a:solidFill>
                  <a:srgbClr val="000000"/>
                </a:solidFill>
                <a:effectLst/>
                <a:latin typeface="mono-space"/>
                <a:cs typeface="Arial" pitchFamily="34" charset="0"/>
              </a:rPr>
              <a:t>xslt</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2A00FF"/>
                </a:solidFill>
                <a:effectLst/>
                <a:latin typeface="mono-space"/>
                <a:cs typeface="Arial" pitchFamily="34" charset="0"/>
              </a:rPr>
              <a:t>"document.xml"</a:t>
            </a:r>
            <a:r>
              <a:rPr kumimoji="0" lang="fr-FR" sz="1600" b="0" i="0" u="none" strike="noStrike" cap="none" normalizeH="0" baseline="0" dirty="0">
                <a:ln>
                  <a:noFill/>
                </a:ln>
                <a:solidFill>
                  <a:srgbClr val="666600"/>
                </a:solidFill>
                <a:effectLst/>
                <a:latin typeface="mono-space"/>
                <a:cs typeface="Arial" pitchFamily="34" charset="0"/>
              </a:rPr>
              <a:t>,</a:t>
            </a: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2A00FF"/>
                </a:solidFill>
                <a:effectLst/>
                <a:latin typeface="mono-space"/>
                <a:cs typeface="Arial" pitchFamily="34" charset="0"/>
              </a:rPr>
              <a:t>"document.xsl"</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a:t>
            </a:r>
            <a:br>
              <a:rPr kumimoji="0" lang="fr-FR" sz="1600" b="0" i="0" u="none" strike="noStrike" cap="none" normalizeH="0" baseline="0" dirty="0">
                <a:ln>
                  <a:noFill/>
                </a:ln>
                <a:solidFill>
                  <a:srgbClr val="000000"/>
                </a:solidFill>
                <a:effectLst/>
                <a:latin typeface="mono-space"/>
                <a:cs typeface="Arial" pitchFamily="34" charset="0"/>
              </a:rPr>
            </a:br>
            <a:r>
              <a:rPr kumimoji="0" lang="fr-FR" sz="1600" b="0" i="0" u="none" strike="noStrike" cap="none" normalizeH="0" baseline="0" dirty="0">
                <a:ln>
                  <a:noFill/>
                </a:ln>
                <a:solidFill>
                  <a:srgbClr val="000000"/>
                </a:solidFill>
                <a:effectLst/>
                <a:latin typeface="mono-space"/>
                <a:cs typeface="Arial" pitchFamily="34" charset="0"/>
              </a:rPr>
              <a:t>  </a:t>
            </a:r>
            <a:r>
              <a:rPr kumimoji="0" lang="fr-FR" sz="1600" b="0" i="0" u="none" strike="noStrike" cap="none" normalizeH="0" baseline="0" dirty="0">
                <a:ln>
                  <a:noFill/>
                </a:ln>
                <a:solidFill>
                  <a:srgbClr val="666600"/>
                </a:solidFill>
                <a:effectLst/>
                <a:latin typeface="mono-space"/>
                <a:cs typeface="Arial" pitchFamily="34" charset="0"/>
              </a:rPr>
              <a:t>&lt;/</a:t>
            </a:r>
            <a:r>
              <a:rPr kumimoji="0" lang="fr-FR" sz="1600" b="0" i="0" u="none" strike="noStrike" cap="none" normalizeH="0" baseline="0" dirty="0">
                <a:ln>
                  <a:noFill/>
                </a:ln>
                <a:solidFill>
                  <a:srgbClr val="000088"/>
                </a:solidFill>
                <a:effectLst/>
                <a:latin typeface="mono-space"/>
                <a:cs typeface="Arial" pitchFamily="34" charset="0"/>
              </a:rPr>
              <a:t>script</a:t>
            </a:r>
            <a:r>
              <a:rPr kumimoji="0" lang="fr-FR" sz="1600" b="0" i="0" u="none" strike="noStrike" cap="none" normalizeH="0" baseline="0" dirty="0">
                <a:ln>
                  <a:noFill/>
                </a:ln>
                <a:solidFill>
                  <a:srgbClr val="666600"/>
                </a:solidFill>
                <a:effectLst/>
                <a:latin typeface="mono-space"/>
                <a:cs typeface="Arial" pitchFamily="34" charset="0"/>
              </a:rPr>
              <a:t>&gt;</a:t>
            </a:r>
            <a:r>
              <a:rPr kumimoji="0" lang="fr-FR" sz="1400" b="0" i="0" u="none" strike="noStrike" cap="none" normalizeH="0" baseline="0" dirty="0">
                <a:ln>
                  <a:noFill/>
                </a:ln>
                <a:solidFill>
                  <a:schemeClr val="tx1"/>
                </a:solidFill>
                <a:effectLst/>
                <a:latin typeface="Arial" pitchFamily="34" charset="0"/>
                <a:cs typeface="Arial" pitchFamily="34" charset="0"/>
              </a:rPr>
              <a:t> </a:t>
            </a:r>
            <a:endParaRPr kumimoji="0" lang="fr-FR" sz="4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serveur</a:t>
            </a:r>
          </a:p>
        </p:txBody>
      </p:sp>
      <p:sp>
        <p:nvSpPr>
          <p:cNvPr id="154628"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Visualisation dynamique côté serveur</a:t>
            </a: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le DOM (normalement </a:t>
            </a:r>
            <a:r>
              <a:rPr lang="fr-FR" i="1" dirty="0" err="1">
                <a:ea typeface="MS Mincho" pitchFamily="49" charset="-128"/>
              </a:rPr>
              <a:t>document.implementation</a:t>
            </a:r>
            <a:r>
              <a:rPr lang="fr-FR" dirty="0">
                <a:ea typeface="MS Mincho" pitchFamily="49" charset="-128"/>
              </a:rPr>
              <a:t>) mais MSIE utilise son ActiveX</a:t>
            </a:r>
          </a:p>
          <a:p>
            <a:pPr lvl="1" eaLnBrk="1" hangingPunct="1"/>
            <a:endParaRPr lang="fr-FR" dirty="0">
              <a:ea typeface="MS Mincho" pitchFamily="49" charset="-128"/>
            </a:endParaRPr>
          </a:p>
          <a:p>
            <a:pPr lvl="1"/>
            <a:r>
              <a:rPr lang="fr-FR" dirty="0">
                <a:ea typeface="MS Mincho" pitchFamily="49" charset="-128"/>
              </a:rPr>
              <a:t> Pour créer une interface DOM comprenant XML on utilise donc :</a:t>
            </a:r>
            <a:r>
              <a:rPr lang="fr-FR" dirty="0"/>
              <a:t> </a:t>
            </a:r>
            <a:r>
              <a:rPr lang="fr-FR" b="1" i="1" dirty="0" err="1">
                <a:solidFill>
                  <a:srgbClr val="C00000"/>
                </a:solidFill>
              </a:rPr>
              <a:t>Server.CreateObject</a:t>
            </a:r>
            <a:r>
              <a:rPr lang="fr-FR" b="1" i="1" dirty="0">
                <a:solidFill>
                  <a:srgbClr val="C00000"/>
                </a:solidFill>
              </a:rPr>
              <a:t>("</a:t>
            </a:r>
            <a:r>
              <a:rPr lang="fr-FR" b="1" i="1" dirty="0" err="1">
                <a:solidFill>
                  <a:srgbClr val="C00000"/>
                </a:solidFill>
              </a:rPr>
              <a:t>Microsoft.XMLDOM</a:t>
            </a:r>
            <a:r>
              <a:rPr lang="fr-FR" b="1" i="1" dirty="0">
                <a:solidFill>
                  <a:srgbClr val="C00000"/>
                </a:solidFill>
              </a:rPr>
              <a:t>")</a:t>
            </a:r>
            <a:r>
              <a:rPr lang="fr-FR" dirty="0"/>
              <a:t> puis on lui charge le fichier </a:t>
            </a:r>
            <a:r>
              <a:rPr lang="fr-FR" dirty="0" err="1"/>
              <a:t>xml</a:t>
            </a:r>
            <a:r>
              <a:rPr lang="fr-FR" dirty="0"/>
              <a:t> avec : </a:t>
            </a:r>
            <a:r>
              <a:rPr lang="fr-FR" b="1" i="1" dirty="0" err="1">
                <a:solidFill>
                  <a:srgbClr val="C00000"/>
                </a:solidFill>
              </a:rPr>
              <a:t>load</a:t>
            </a:r>
            <a:r>
              <a:rPr lang="fr-FR" b="1" i="1" dirty="0">
                <a:solidFill>
                  <a:srgbClr val="C00000"/>
                </a:solidFill>
              </a:rPr>
              <a:t>(</a:t>
            </a:r>
            <a:r>
              <a:rPr lang="fr-FR" b="1" i="1" dirty="0" err="1">
                <a:solidFill>
                  <a:srgbClr val="C00000"/>
                </a:solidFill>
              </a:rPr>
              <a:t>Server.MapPath</a:t>
            </a:r>
            <a:r>
              <a:rPr lang="fr-FR" b="1" i="1" dirty="0">
                <a:solidFill>
                  <a:srgbClr val="C00000"/>
                </a:solidFill>
              </a:rPr>
              <a:t>(« fichier.xml »). </a:t>
            </a:r>
            <a:r>
              <a:rPr lang="fr-FR" dirty="0"/>
              <a:t>L’opération est la même pour les fichiers </a:t>
            </a:r>
            <a:r>
              <a:rPr lang="fr-FR" dirty="0" err="1"/>
              <a:t>xml</a:t>
            </a:r>
            <a:r>
              <a:rPr lang="fr-FR" dirty="0"/>
              <a:t> et </a:t>
            </a:r>
            <a:r>
              <a:rPr lang="fr-FR" dirty="0" err="1"/>
              <a:t>xsl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 On passe ensuite le </a:t>
            </a:r>
            <a:r>
              <a:rPr lang="fr-FR" dirty="0" err="1">
                <a:ea typeface="MS Mincho" pitchFamily="49" charset="-128"/>
              </a:rPr>
              <a:t>xml</a:t>
            </a:r>
            <a:r>
              <a:rPr lang="fr-FR" dirty="0">
                <a:ea typeface="MS Mincho" pitchFamily="49" charset="-128"/>
              </a:rPr>
              <a:t> à la moulinette </a:t>
            </a:r>
            <a:r>
              <a:rPr lang="fr-FR" dirty="0" err="1">
                <a:ea typeface="MS Mincho" pitchFamily="49" charset="-128"/>
              </a:rPr>
              <a:t>xsl</a:t>
            </a:r>
            <a:r>
              <a:rPr lang="fr-FR" dirty="0">
                <a:ea typeface="MS Mincho" pitchFamily="49" charset="-128"/>
              </a:rPr>
              <a:t> via un processeur XSLT</a:t>
            </a:r>
            <a:br>
              <a:rPr lang="fr-FR" dirty="0">
                <a:ea typeface="MS Mincho" pitchFamily="49" charset="-128"/>
              </a:rPr>
            </a:br>
            <a:r>
              <a:rPr lang="fr-FR" b="1" i="1" dirty="0" err="1">
                <a:solidFill>
                  <a:srgbClr val="C00000"/>
                </a:solidFill>
                <a:ea typeface="MS Mincho" pitchFamily="49" charset="-128"/>
              </a:rPr>
              <a:t>xml.transformeNode</a:t>
            </a:r>
            <a:r>
              <a:rPr lang="fr-FR" b="1" i="1" dirty="0">
                <a:solidFill>
                  <a:srgbClr val="C00000"/>
                </a:solidFill>
                <a:ea typeface="MS Mincho" pitchFamily="49" charset="-128"/>
              </a:rPr>
              <a:t>( </a:t>
            </a:r>
            <a:r>
              <a:rPr lang="fr-FR" b="1" i="1" dirty="0" err="1">
                <a:solidFill>
                  <a:srgbClr val="C00000"/>
                </a:solidFill>
                <a:ea typeface="MS Mincho" pitchFamily="49" charset="-128"/>
              </a:rPr>
              <a:t>xsl</a:t>
            </a:r>
            <a:r>
              <a:rPr lang="fr-FR" b="1" i="1" dirty="0">
                <a:solidFill>
                  <a:srgbClr val="C00000"/>
                </a:solidFill>
                <a:ea typeface="MS Mincho" pitchFamily="49" charset="-128"/>
              </a:rPr>
              <a:t>) </a:t>
            </a:r>
            <a:r>
              <a:rPr lang="fr-FR" dirty="0">
                <a:ea typeface="MS Mincho" pitchFamily="49" charset="-128"/>
              </a:rPr>
              <a:t>et on </a:t>
            </a:r>
            <a:r>
              <a:rPr lang="fr-FR" dirty="0" err="1">
                <a:ea typeface="MS Mincho" pitchFamily="49" charset="-128"/>
              </a:rPr>
              <a:t>ecrit</a:t>
            </a:r>
            <a:r>
              <a:rPr lang="fr-FR" dirty="0">
                <a:ea typeface="MS Mincho" pitchFamily="49" charset="-128"/>
              </a:rPr>
              <a:t> le DOM avec </a:t>
            </a:r>
            <a:r>
              <a:rPr lang="fr-FR" b="1" i="1" dirty="0" err="1">
                <a:ea typeface="MS Mincho" pitchFamily="49" charset="-128"/>
              </a:rPr>
              <a:t>Reponse.write</a:t>
            </a:r>
            <a:r>
              <a:rPr lang="fr-FR" b="1" i="1" dirty="0">
                <a:ea typeface="MS Mincho" pitchFamily="49" charset="-128"/>
              </a:rPr>
              <a:t>( </a:t>
            </a:r>
            <a:r>
              <a:rPr lang="fr-FR" b="1" i="1" dirty="0" err="1">
                <a:ea typeface="MS Mincho" pitchFamily="49" charset="-128"/>
              </a:rPr>
              <a:t>RetourTransformNode</a:t>
            </a:r>
            <a:r>
              <a:rPr lang="fr-FR" b="1" i="1" dirty="0">
                <a:ea typeface="MS Mincho" pitchFamily="49" charset="-128"/>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253</a:t>
            </a:fld>
            <a:endParaRPr lang="fr-F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p:cNvSpPr>
            <a:spLocks noGrp="1" noChangeArrowheads="1"/>
          </p:cNvSpPr>
          <p:nvPr>
            <p:ph type="title"/>
          </p:nvPr>
        </p:nvSpPr>
        <p:spPr/>
        <p:txBody>
          <a:bodyPr>
            <a:normAutofit fontScale="90000"/>
          </a:bodyPr>
          <a:lstStyle/>
          <a:p>
            <a:r>
              <a:rPr lang="fr-FR" dirty="0"/>
              <a:t>Exploitation XML</a:t>
            </a:r>
            <a:br>
              <a:rPr lang="fr-FR" dirty="0"/>
            </a:br>
            <a:r>
              <a:rPr lang="fr-FR" dirty="0"/>
              <a:t>Côté Ms OFFICE</a:t>
            </a:r>
          </a:p>
        </p:txBody>
      </p:sp>
      <p:sp>
        <p:nvSpPr>
          <p:cNvPr id="154628"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Visualisation dynamique à l'ouverture d'un flux </a:t>
            </a:r>
            <a:r>
              <a:rPr lang="fr-FR" dirty="0" err="1">
                <a:ea typeface="MS Mincho" pitchFamily="49" charset="-128"/>
              </a:rPr>
              <a:t>xml</a:t>
            </a:r>
            <a:endParaRPr lang="fr-FR" dirty="0">
              <a:ea typeface="MS Mincho" pitchFamily="49" charset="-128"/>
            </a:endParaRPr>
          </a:p>
          <a:p>
            <a:pPr lvl="1" eaLnBrk="1" hangingPunct="1"/>
            <a:endParaRPr lang="fr-FR" dirty="0">
              <a:ea typeface="MS Mincho" pitchFamily="49" charset="-128"/>
            </a:endParaRPr>
          </a:p>
          <a:p>
            <a:pPr lvl="1" eaLnBrk="1" hangingPunct="1"/>
            <a:r>
              <a:rPr lang="fr-FR" dirty="0">
                <a:ea typeface="MS Mincho" pitchFamily="49" charset="-128"/>
              </a:rPr>
              <a:t>on peut lier directement 2 fichiers (XML + XSL) dynamiquement via une </a:t>
            </a:r>
            <a:r>
              <a:rPr lang="fr-FR" b="1" dirty="0" err="1">
                <a:ea typeface="MS Mincho" pitchFamily="49" charset="-128"/>
              </a:rPr>
              <a:t>processing</a:t>
            </a:r>
            <a:r>
              <a:rPr lang="fr-FR" b="1" dirty="0">
                <a:ea typeface="MS Mincho" pitchFamily="49" charset="-128"/>
              </a:rPr>
              <a:t>-instruction</a:t>
            </a:r>
            <a:r>
              <a:rPr lang="fr-FR" dirty="0">
                <a:ea typeface="MS Mincho" pitchFamily="49" charset="-128"/>
              </a:rPr>
              <a:t> </a:t>
            </a:r>
            <a:r>
              <a:rPr lang="fr-FR" dirty="0" err="1">
                <a:ea typeface="MS Mincho" pitchFamily="49" charset="-128"/>
              </a:rPr>
              <a:t>stylesheet</a:t>
            </a:r>
            <a:endParaRPr lang="fr-FR" dirty="0">
              <a:ea typeface="MS Mincho" pitchFamily="49" charset="-128"/>
            </a:endParaRPr>
          </a:p>
          <a:p>
            <a:pPr lvl="1" eaLnBrk="1" hangingPunct="1"/>
            <a:endParaRPr lang="fr-FR" dirty="0">
              <a:ea typeface="MS Mincho" pitchFamily="49" charset="-128"/>
            </a:endParaRPr>
          </a:p>
          <a:p>
            <a:pPr lvl="1" eaLnBrk="1" hangingPunct="1"/>
            <a:endParaRPr lang="fr-FR" dirty="0">
              <a:ea typeface="MS Mincho" pitchFamily="49" charset="-128"/>
            </a:endParaRPr>
          </a:p>
          <a:p>
            <a:pPr lvl="1"/>
            <a:endParaRPr lang="fr-FR" dirty="0">
              <a:ea typeface="MS Mincho" pitchFamily="49" charset="-128"/>
            </a:endParaRPr>
          </a:p>
          <a:p>
            <a:pPr lvl="1"/>
            <a:r>
              <a:rPr lang="fr-FR" dirty="0">
                <a:ea typeface="MS Mincho" pitchFamily="49" charset="-128"/>
              </a:rPr>
              <a:t>Le fichier généré par le </a:t>
            </a:r>
            <a:r>
              <a:rPr lang="fr-FR" dirty="0" err="1">
                <a:ea typeface="MS Mincho" pitchFamily="49" charset="-128"/>
              </a:rPr>
              <a:t>xsl</a:t>
            </a:r>
            <a:r>
              <a:rPr lang="fr-FR" dirty="0">
                <a:ea typeface="MS Mincho" pitchFamily="49" charset="-128"/>
              </a:rPr>
              <a:t> devra être sous la forme </a:t>
            </a:r>
          </a:p>
          <a:p>
            <a:pPr lvl="1">
              <a:buNone/>
            </a:pPr>
            <a:r>
              <a:rPr lang="fr-FR" dirty="0">
                <a:ea typeface="MS Mincho" pitchFamily="49" charset="-128"/>
              </a:rPr>
              <a:t>		</a:t>
            </a:r>
            <a:r>
              <a:rPr lang="fr-FR" b="1" dirty="0">
                <a:ea typeface="MS Mincho" pitchFamily="49" charset="-128"/>
              </a:rPr>
              <a:t>"feuille de calcul </a:t>
            </a:r>
            <a:r>
              <a:rPr lang="fr-FR" b="1" dirty="0" err="1">
                <a:ea typeface="MS Mincho" pitchFamily="49" charset="-128"/>
              </a:rPr>
              <a:t>excel</a:t>
            </a:r>
            <a:r>
              <a:rPr lang="fr-FR" b="1" dirty="0">
                <a:ea typeface="MS Mincho" pitchFamily="49" charset="-128"/>
              </a:rPr>
              <a:t> 2003 </a:t>
            </a:r>
            <a:r>
              <a:rPr lang="fr-FR" b="1" dirty="0" err="1">
                <a:ea typeface="MS Mincho" pitchFamily="49" charset="-128"/>
              </a:rPr>
              <a:t>xml</a:t>
            </a:r>
            <a:r>
              <a:rPr lang="fr-FR" b="1"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 La moulinette </a:t>
            </a:r>
            <a:r>
              <a:rPr lang="fr-FR" dirty="0" err="1">
                <a:ea typeface="MS Mincho" pitchFamily="49" charset="-128"/>
              </a:rPr>
              <a:t>xsl</a:t>
            </a:r>
            <a:r>
              <a:rPr lang="fr-FR" dirty="0">
                <a:ea typeface="MS Mincho" pitchFamily="49" charset="-128"/>
              </a:rPr>
              <a:t> sera automatiquement fais à l'ouverture</a:t>
            </a:r>
          </a:p>
          <a:p>
            <a:pPr lvl="1" eaLnBrk="1" hangingPunct="1"/>
            <a:endParaRPr lang="fr-FR" b="1" i="1" dirty="0">
              <a:ea typeface="MS Mincho" pitchFamily="49" charset="-128"/>
            </a:endParaRPr>
          </a:p>
          <a:p>
            <a:pPr lvl="1" eaLnBrk="1" hangingPunct="1">
              <a:buNone/>
            </a:pPr>
            <a:r>
              <a:rPr lang="fr-FR" b="1" i="1" dirty="0">
                <a:ea typeface="MS Mincho" pitchFamily="49" charset="-128"/>
              </a:rPr>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smtClean="0"/>
              <a:pPr/>
              <a:t>254</a:t>
            </a:fld>
            <a:endParaRPr lang="fr-FR"/>
          </a:p>
        </p:txBody>
      </p:sp>
      <p:sp>
        <p:nvSpPr>
          <p:cNvPr id="8" name="Espace réservé du contenu 7"/>
          <p:cNvSpPr>
            <a:spLocks noGrp="1"/>
          </p:cNvSpPr>
          <p:nvPr>
            <p:ph sz="quarter" idx="14"/>
          </p:nvPr>
        </p:nvSpPr>
        <p:spPr/>
        <p:txBody>
          <a:bodyPr/>
          <a:lstStyle/>
          <a:p>
            <a:pPr>
              <a:buNone/>
            </a:pPr>
            <a:r>
              <a:rPr lang="fr-FR" dirty="0"/>
              <a:t>format </a:t>
            </a:r>
            <a:r>
              <a:rPr lang="fr-FR" dirty="0" err="1"/>
              <a:t>xml</a:t>
            </a:r>
            <a:r>
              <a:rPr lang="fr-FR" dirty="0"/>
              <a:t> disponible dans</a:t>
            </a:r>
          </a:p>
          <a:p>
            <a:pPr>
              <a:buNone/>
            </a:pPr>
            <a:r>
              <a:rPr lang="fr-FR" dirty="0"/>
              <a:t>enregistrez-sous dans </a:t>
            </a:r>
            <a:r>
              <a:rPr lang="fr-FR" dirty="0" err="1"/>
              <a:t>excel</a:t>
            </a:r>
            <a:r>
              <a:rPr lang="fr-FR" baseline="0" dirty="0"/>
              <a:t> </a:t>
            </a:r>
            <a:endParaRPr lang="fr-FR" dirty="0"/>
          </a:p>
        </p:txBody>
      </p:sp>
      <p:sp>
        <p:nvSpPr>
          <p:cNvPr id="5" name="Rectangle 4"/>
          <p:cNvSpPr/>
          <p:nvPr/>
        </p:nvSpPr>
        <p:spPr>
          <a:xfrm rot="10800000" flipV="1">
            <a:off x="428596" y="3000371"/>
            <a:ext cx="4786346" cy="57150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fr-FR" b="1" dirty="0">
                <a:solidFill>
                  <a:schemeClr val="accent3">
                    <a:lumMod val="50000"/>
                  </a:schemeClr>
                </a:solidFill>
              </a:rPr>
              <a:t>&lt;</a:t>
            </a:r>
            <a:r>
              <a:rPr lang="fr-FR" b="1" dirty="0" err="1">
                <a:solidFill>
                  <a:schemeClr val="accent3">
                    <a:lumMod val="50000"/>
                  </a:schemeClr>
                </a:solidFill>
              </a:rPr>
              <a:t>xml</a:t>
            </a:r>
            <a:r>
              <a:rPr lang="fr-FR" b="1" dirty="0">
                <a:solidFill>
                  <a:schemeClr val="accent3">
                    <a:lumMod val="50000"/>
                  </a:schemeClr>
                </a:solidFill>
              </a:rPr>
              <a:t>-</a:t>
            </a:r>
            <a:r>
              <a:rPr lang="fr-FR" b="1" dirty="0" err="1">
                <a:solidFill>
                  <a:schemeClr val="accent3">
                    <a:lumMod val="50000"/>
                  </a:schemeClr>
                </a:solidFill>
              </a:rPr>
              <a:t>stylesheet</a:t>
            </a:r>
            <a:r>
              <a:rPr lang="fr-FR" b="1" dirty="0">
                <a:solidFill>
                  <a:schemeClr val="accent3">
                    <a:lumMod val="50000"/>
                  </a:schemeClr>
                </a:solidFill>
              </a:rPr>
              <a:t> type="</a:t>
            </a:r>
            <a:r>
              <a:rPr lang="fr-FR" b="1" dirty="0" err="1">
                <a:solidFill>
                  <a:schemeClr val="accent3">
                    <a:lumMod val="50000"/>
                  </a:schemeClr>
                </a:solidFill>
              </a:rPr>
              <a:t>text</a:t>
            </a:r>
            <a:r>
              <a:rPr lang="fr-FR" b="1" dirty="0">
                <a:solidFill>
                  <a:schemeClr val="accent3">
                    <a:lumMod val="50000"/>
                  </a:schemeClr>
                </a:solidFill>
              </a:rPr>
              <a:t>/</a:t>
            </a:r>
            <a:r>
              <a:rPr lang="fr-FR" b="1" dirty="0" err="1">
                <a:solidFill>
                  <a:schemeClr val="accent3">
                    <a:lumMod val="50000"/>
                  </a:schemeClr>
                </a:solidFill>
              </a:rPr>
              <a:t>xsl</a:t>
            </a:r>
            <a:r>
              <a:rPr lang="fr-FR" b="1" dirty="0">
                <a:solidFill>
                  <a:schemeClr val="accent3">
                    <a:lumMod val="50000"/>
                  </a:schemeClr>
                </a:solidFill>
              </a:rPr>
              <a:t>" </a:t>
            </a:r>
            <a:r>
              <a:rPr lang="fr-FR" b="1" dirty="0" err="1">
                <a:solidFill>
                  <a:schemeClr val="accent3">
                    <a:lumMod val="50000"/>
                  </a:schemeClr>
                </a:solidFill>
              </a:rPr>
              <a:t>href</a:t>
            </a:r>
            <a:r>
              <a:rPr lang="fr-FR" b="1" dirty="0">
                <a:solidFill>
                  <a:schemeClr val="accent3">
                    <a:lumMod val="50000"/>
                  </a:schemeClr>
                </a:solidFill>
              </a:rPr>
              <a:t>="URIfichierXSL.xsl"?&gt;</a:t>
            </a:r>
          </a:p>
        </p:txBody>
      </p:sp>
      <p:pic>
        <p:nvPicPr>
          <p:cNvPr id="36866" name="Picture 2"/>
          <p:cNvPicPr>
            <a:picLocks noChangeAspect="1" noChangeArrowheads="1"/>
          </p:cNvPicPr>
          <p:nvPr/>
        </p:nvPicPr>
        <p:blipFill>
          <a:blip r:embed="rId3"/>
          <a:srcRect/>
          <a:stretch>
            <a:fillRect/>
          </a:stretch>
        </p:blipFill>
        <p:spPr bwMode="auto">
          <a:xfrm>
            <a:off x="5724340" y="2357430"/>
            <a:ext cx="2824611" cy="2305048"/>
          </a:xfrm>
          <a:prstGeom prst="rect">
            <a:avLst/>
          </a:prstGeom>
          <a:noFill/>
          <a:ln w="9525">
            <a:noFill/>
            <a:miter lim="800000"/>
            <a:headEnd/>
            <a:tailEnd/>
          </a:ln>
          <a:effectLst/>
          <a:scene3d>
            <a:camera prst="orthographicFront">
              <a:rot lat="0" lon="0" rev="21420000"/>
            </a:camera>
            <a:lightRig rig="threePt" dir="t"/>
          </a:scene3d>
        </p:spPr>
      </p:pic>
      <p:cxnSp>
        <p:nvCxnSpPr>
          <p:cNvPr id="10" name="Connecteur droit avec flèche 9"/>
          <p:cNvCxnSpPr/>
          <p:nvPr/>
        </p:nvCxnSpPr>
        <p:spPr>
          <a:xfrm rot="5400000" flipH="1" flipV="1">
            <a:off x="4929190" y="3071810"/>
            <a:ext cx="1428760" cy="14287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Étoile à 12 branches 8"/>
          <p:cNvSpPr/>
          <p:nvPr/>
        </p:nvSpPr>
        <p:spPr>
          <a:xfrm rot="21038633">
            <a:off x="5440928" y="4896541"/>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b="1" u="sng" dirty="0"/>
              <a:t>Format  aussi </a:t>
            </a:r>
          </a:p>
          <a:p>
            <a:pPr algn="ctr"/>
            <a:r>
              <a:rPr lang="fr-FR" sz="1600" b="1" u="sng" dirty="0"/>
              <a:t>disponible </a:t>
            </a:r>
          </a:p>
          <a:p>
            <a:pPr algn="ctr"/>
            <a:r>
              <a:rPr lang="fr-FR" sz="1600" b="1" u="sng" dirty="0"/>
              <a:t>pour Powerpoint </a:t>
            </a:r>
          </a:p>
          <a:p>
            <a:pPr algn="ctr"/>
            <a:r>
              <a:rPr lang="fr-FR" sz="1600" b="1" u="sng" dirty="0"/>
              <a:t>&amp; </a:t>
            </a:r>
            <a:r>
              <a:rPr lang="fr-FR" sz="1600" b="1" u="sng" dirty="0" err="1"/>
              <a:t>word</a:t>
            </a:r>
            <a:endParaRPr lang="fr-FR" sz="1600" b="1" u="sng"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Exploitation XML</a:t>
            </a:r>
            <a:br>
              <a:rPr lang="fr-FR" dirty="0"/>
            </a:br>
            <a:r>
              <a:rPr lang="fr-FR" dirty="0"/>
              <a:t>Côté Appli</a:t>
            </a:r>
          </a:p>
        </p:txBody>
      </p:sp>
      <p:sp>
        <p:nvSpPr>
          <p:cNvPr id="3" name="Espace réservé du contenu 2"/>
          <p:cNvSpPr>
            <a:spLocks noGrp="1"/>
          </p:cNvSpPr>
          <p:nvPr>
            <p:ph idx="1"/>
          </p:nvPr>
        </p:nvSpPr>
        <p:spPr/>
        <p:txBody>
          <a:bodyPr>
            <a:normAutofit/>
          </a:bodyPr>
          <a:lstStyle/>
          <a:p>
            <a:r>
              <a:rPr lang="fr-FR" dirty="0"/>
              <a:t>Dans tous les langage il existe un outil de transformation </a:t>
            </a:r>
            <a:r>
              <a:rPr lang="fr-FR" dirty="0" err="1"/>
              <a:t>xsl</a:t>
            </a:r>
            <a:r>
              <a:rPr lang="fr-FR" dirty="0"/>
              <a:t> open et ou payant</a:t>
            </a:r>
          </a:p>
          <a:p>
            <a:pPr lvl="1"/>
            <a:r>
              <a:rPr lang="fr-FR" dirty="0" err="1"/>
              <a:t>php</a:t>
            </a:r>
            <a:endParaRPr lang="fr-FR" dirty="0"/>
          </a:p>
          <a:p>
            <a:pPr lvl="3"/>
            <a:r>
              <a:rPr lang="fr-FR" dirty="0">
                <a:sym typeface="Wingdings" pitchFamily="2" charset="2"/>
                <a:hlinkClick r:id="rId3"/>
              </a:rPr>
              <a:t>exemple de code </a:t>
            </a:r>
            <a:r>
              <a:rPr lang="fr-FR" dirty="0">
                <a:sym typeface="Wingdings" pitchFamily="2" charset="2"/>
              </a:rPr>
              <a:t></a:t>
            </a:r>
            <a:endParaRPr lang="fr-FR" dirty="0"/>
          </a:p>
          <a:p>
            <a:pPr lvl="1"/>
            <a:r>
              <a:rPr lang="fr-FR" dirty="0"/>
              <a:t>c</a:t>
            </a:r>
          </a:p>
          <a:p>
            <a:pPr lvl="2"/>
            <a:r>
              <a:rPr lang="fr-FR" dirty="0" err="1"/>
              <a:t>include</a:t>
            </a:r>
            <a:r>
              <a:rPr lang="fr-FR" dirty="0"/>
              <a:t> libxml2 &amp; </a:t>
            </a:r>
            <a:r>
              <a:rPr lang="fr-FR" dirty="0" err="1">
                <a:hlinkClick r:id="rId4"/>
              </a:rPr>
              <a:t>libxslt</a:t>
            </a:r>
            <a:endParaRPr lang="fr-FR" dirty="0"/>
          </a:p>
          <a:p>
            <a:pPr lvl="1"/>
            <a:r>
              <a:rPr lang="fr-FR" dirty="0"/>
              <a:t>c#</a:t>
            </a:r>
          </a:p>
          <a:p>
            <a:pPr lvl="2"/>
            <a:r>
              <a:rPr lang="fr-FR" dirty="0" err="1">
                <a:hlinkClick r:id="rId5"/>
              </a:rPr>
              <a:t>using</a:t>
            </a:r>
            <a:r>
              <a:rPr lang="fr-FR" dirty="0">
                <a:hlinkClick r:id="rId5"/>
              </a:rPr>
              <a:t> </a:t>
            </a:r>
            <a:r>
              <a:rPr lang="fr-FR" dirty="0" err="1">
                <a:hlinkClick r:id="rId5"/>
              </a:rPr>
              <a:t>System.Xml.Xsl</a:t>
            </a:r>
            <a:r>
              <a:rPr lang="fr-FR" dirty="0"/>
              <a:t>;</a:t>
            </a:r>
          </a:p>
          <a:p>
            <a:pPr lvl="1"/>
            <a:r>
              <a:rPr lang="fr-FR" dirty="0"/>
              <a:t>apache </a:t>
            </a:r>
            <a:r>
              <a:rPr lang="fr-FR" dirty="0" err="1"/>
              <a:t>ant</a:t>
            </a:r>
            <a:r>
              <a:rPr lang="fr-FR" dirty="0"/>
              <a:t>, java , </a:t>
            </a:r>
          </a:p>
          <a:p>
            <a:pPr lvl="1">
              <a:buNone/>
            </a:pPr>
            <a:r>
              <a:rPr lang="fr-FR" dirty="0" err="1"/>
              <a:t>google</a:t>
            </a:r>
            <a:r>
              <a:rPr lang="fr-FR" dirty="0"/>
              <a:t> go, vb.net, …</a:t>
            </a:r>
          </a:p>
          <a:p>
            <a:pPr lvl="2"/>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255</a:t>
            </a:fld>
            <a:endParaRPr lang="fr-FR"/>
          </a:p>
        </p:txBody>
      </p:sp>
      <p:sp>
        <p:nvSpPr>
          <p:cNvPr id="5" name="Rectangle 4"/>
          <p:cNvSpPr/>
          <p:nvPr/>
        </p:nvSpPr>
        <p:spPr>
          <a:xfrm>
            <a:off x="4714876" y="2214554"/>
            <a:ext cx="4000528" cy="378621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fr-FR" dirty="0"/>
              <a:t>&lt;?</a:t>
            </a:r>
            <a:r>
              <a:rPr lang="fr-FR" dirty="0" err="1"/>
              <a:t>php</a:t>
            </a:r>
            <a:br>
              <a:rPr lang="fr-FR" dirty="0"/>
            </a:br>
            <a:r>
              <a:rPr lang="fr-FR" dirty="0"/>
              <a:t>      // </a:t>
            </a:r>
            <a:r>
              <a:rPr lang="fr-FR" dirty="0" err="1"/>
              <a:t>CHargement</a:t>
            </a:r>
            <a:r>
              <a:rPr lang="fr-FR" dirty="0"/>
              <a:t> du source XML</a:t>
            </a:r>
            <a:br>
              <a:rPr lang="fr-FR" dirty="0"/>
            </a:br>
            <a:r>
              <a:rPr lang="fr-FR" dirty="0"/>
              <a:t>      $</a:t>
            </a:r>
            <a:r>
              <a:rPr lang="fr-FR" dirty="0" err="1"/>
              <a:t>xml</a:t>
            </a:r>
            <a:r>
              <a:rPr lang="fr-FR" dirty="0"/>
              <a:t> = new </a:t>
            </a:r>
            <a:r>
              <a:rPr lang="fr-FR" dirty="0" err="1"/>
              <a:t>DOMDocument</a:t>
            </a:r>
            <a:r>
              <a:rPr lang="fr-FR" dirty="0"/>
              <a:t>;</a:t>
            </a:r>
            <a:br>
              <a:rPr lang="fr-FR" dirty="0"/>
            </a:br>
            <a:r>
              <a:rPr lang="fr-FR" dirty="0"/>
              <a:t>      $</a:t>
            </a:r>
            <a:r>
              <a:rPr lang="fr-FR" dirty="0" err="1"/>
              <a:t>xml</a:t>
            </a:r>
            <a:r>
              <a:rPr lang="fr-FR" dirty="0"/>
              <a:t>-&gt;</a:t>
            </a:r>
            <a:r>
              <a:rPr lang="fr-FR" dirty="0" err="1"/>
              <a:t>load</a:t>
            </a:r>
            <a:r>
              <a:rPr lang="fr-FR" dirty="0"/>
              <a:t>('collection.xml');</a:t>
            </a:r>
            <a:br>
              <a:rPr lang="fr-FR" dirty="0"/>
            </a:br>
            <a:br>
              <a:rPr lang="fr-FR" dirty="0"/>
            </a:br>
            <a:r>
              <a:rPr lang="fr-FR" dirty="0"/>
              <a:t>      $</a:t>
            </a:r>
            <a:r>
              <a:rPr lang="fr-FR" dirty="0" err="1"/>
              <a:t>xsl</a:t>
            </a:r>
            <a:r>
              <a:rPr lang="fr-FR" dirty="0"/>
              <a:t> = new </a:t>
            </a:r>
            <a:r>
              <a:rPr lang="fr-FR" dirty="0" err="1"/>
              <a:t>DOMDocument</a:t>
            </a:r>
            <a:r>
              <a:rPr lang="fr-FR" dirty="0"/>
              <a:t>;</a:t>
            </a:r>
            <a:br>
              <a:rPr lang="fr-FR" dirty="0"/>
            </a:br>
            <a:r>
              <a:rPr lang="fr-FR" dirty="0"/>
              <a:t>      $</a:t>
            </a:r>
            <a:r>
              <a:rPr lang="fr-FR" dirty="0" err="1"/>
              <a:t>xsl</a:t>
            </a:r>
            <a:r>
              <a:rPr lang="fr-FR" dirty="0"/>
              <a:t>-&gt;</a:t>
            </a:r>
            <a:r>
              <a:rPr lang="fr-FR" dirty="0" err="1"/>
              <a:t>load</a:t>
            </a:r>
            <a:r>
              <a:rPr lang="fr-FR" dirty="0"/>
              <a:t>('collection.xsl');</a:t>
            </a:r>
            <a:br>
              <a:rPr lang="fr-FR" dirty="0"/>
            </a:br>
            <a:br>
              <a:rPr lang="fr-FR" dirty="0"/>
            </a:br>
            <a:r>
              <a:rPr lang="fr-FR" dirty="0"/>
              <a:t>      // Configuration du transformateur</a:t>
            </a:r>
            <a:br>
              <a:rPr lang="fr-FR" dirty="0"/>
            </a:br>
            <a:r>
              <a:rPr lang="fr-FR" dirty="0"/>
              <a:t>      $proc = new </a:t>
            </a:r>
            <a:r>
              <a:rPr lang="fr-FR" dirty="0" err="1"/>
              <a:t>XSLTProcessor</a:t>
            </a:r>
            <a:r>
              <a:rPr lang="fr-FR" dirty="0"/>
              <a:t>;</a:t>
            </a:r>
            <a:br>
              <a:rPr lang="fr-FR" dirty="0"/>
            </a:br>
            <a:r>
              <a:rPr lang="fr-FR" dirty="0"/>
              <a:t>      $proc-&gt;</a:t>
            </a:r>
            <a:r>
              <a:rPr lang="fr-FR" dirty="0" err="1"/>
              <a:t>importStyleSheet</a:t>
            </a:r>
            <a:r>
              <a:rPr lang="fr-FR" dirty="0"/>
              <a:t>($</a:t>
            </a:r>
            <a:r>
              <a:rPr lang="fr-FR" dirty="0" err="1"/>
              <a:t>xsl</a:t>
            </a:r>
            <a:r>
              <a:rPr lang="fr-FR" dirty="0"/>
              <a:t>); </a:t>
            </a:r>
          </a:p>
          <a:p>
            <a:r>
              <a:rPr lang="fr-FR" dirty="0"/>
              <a:t>      // attachement des règles </a:t>
            </a:r>
            <a:r>
              <a:rPr lang="fr-FR" dirty="0" err="1"/>
              <a:t>xsl</a:t>
            </a:r>
            <a:br>
              <a:rPr lang="fr-FR" dirty="0"/>
            </a:br>
            <a:r>
              <a:rPr lang="fr-FR" dirty="0"/>
              <a:t>       </a:t>
            </a:r>
            <a:r>
              <a:rPr lang="fr-FR" dirty="0" err="1"/>
              <a:t>echo</a:t>
            </a:r>
            <a:r>
              <a:rPr lang="fr-FR" dirty="0"/>
              <a:t> $proc-&gt;</a:t>
            </a:r>
            <a:r>
              <a:rPr lang="fr-FR" dirty="0" err="1"/>
              <a:t>transformToXML</a:t>
            </a:r>
            <a:r>
              <a:rPr lang="fr-FR" dirty="0"/>
              <a:t>($</a:t>
            </a:r>
            <a:r>
              <a:rPr lang="fr-FR" dirty="0" err="1"/>
              <a:t>xml</a:t>
            </a:r>
            <a:r>
              <a:rPr lang="fr-FR" dirty="0"/>
              <a:t>);</a:t>
            </a:r>
            <a:br>
              <a:rPr lang="fr-FR" dirty="0"/>
            </a:br>
            <a:r>
              <a:rPr lang="fr-FR" dirty="0"/>
              <a:t>?&gt;</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Apache </a:t>
            </a:r>
            <a:r>
              <a:rPr lang="fr-FR" dirty="0" err="1"/>
              <a:t>ant</a:t>
            </a:r>
            <a:endParaRPr lang="fr-FR" dirty="0"/>
          </a:p>
        </p:txBody>
      </p:sp>
      <p:sp>
        <p:nvSpPr>
          <p:cNvPr id="3" name="Espace réservé du contenu 2"/>
          <p:cNvSpPr>
            <a:spLocks noGrp="1"/>
          </p:cNvSpPr>
          <p:nvPr>
            <p:ph idx="1"/>
          </p:nvPr>
        </p:nvSpPr>
        <p:spPr/>
        <p:txBody>
          <a:bodyPr/>
          <a:lstStyle/>
          <a:p>
            <a:r>
              <a:rPr lang="fr-FR" dirty="0"/>
              <a:t>Installer </a:t>
            </a:r>
            <a:r>
              <a:rPr lang="fr-FR" dirty="0" err="1"/>
              <a:t>Ant</a:t>
            </a:r>
            <a:r>
              <a:rPr lang="fr-FR" dirty="0"/>
              <a:t> </a:t>
            </a:r>
          </a:p>
          <a:p>
            <a:pPr lvl="2"/>
            <a:r>
              <a:rPr lang="fr-FR" dirty="0"/>
              <a:t>Extraction du zip </a:t>
            </a:r>
            <a:r>
              <a:rPr lang="fr-FR" dirty="0">
                <a:hlinkClick r:id="rId3"/>
              </a:rPr>
              <a:t>disponible ici</a:t>
            </a:r>
            <a:endParaRPr lang="fr-FR" dirty="0"/>
          </a:p>
          <a:p>
            <a:pPr lvl="2"/>
            <a:endParaRPr lang="fr-FR" dirty="0"/>
          </a:p>
          <a:p>
            <a:pPr lvl="2"/>
            <a:r>
              <a:rPr lang="fr-FR" dirty="0"/>
              <a:t>Définition des variables d’environnement : </a:t>
            </a:r>
          </a:p>
          <a:p>
            <a:pPr lvl="3"/>
            <a:r>
              <a:rPr lang="fr-FR" dirty="0"/>
              <a:t>%ANT_HOME% </a:t>
            </a:r>
          </a:p>
          <a:p>
            <a:pPr lvl="3"/>
            <a:r>
              <a:rPr lang="fr-FR" dirty="0" err="1"/>
              <a:t>path</a:t>
            </a:r>
            <a:r>
              <a:rPr lang="fr-FR" dirty="0"/>
              <a:t> =%ANT_HOME%\</a:t>
            </a:r>
            <a:r>
              <a:rPr lang="fr-FR" dirty="0" err="1"/>
              <a:t>bin</a:t>
            </a:r>
            <a:r>
              <a:rPr lang="fr-FR" dirty="0"/>
              <a:t> </a:t>
            </a:r>
          </a:p>
          <a:p>
            <a:pPr lvl="2"/>
            <a:endParaRPr lang="fr-FR" dirty="0"/>
          </a:p>
          <a:p>
            <a:pPr lvl="2"/>
            <a:r>
              <a:rPr lang="fr-FR" dirty="0" err="1"/>
              <a:t>Jdk</a:t>
            </a:r>
            <a:r>
              <a:rPr lang="fr-FR" dirty="0"/>
              <a:t> 1.8 pour la </a:t>
            </a:r>
            <a:r>
              <a:rPr lang="fr-FR" dirty="0" err="1"/>
              <a:t>derniere</a:t>
            </a:r>
            <a:r>
              <a:rPr lang="fr-FR" dirty="0"/>
              <a:t> version</a:t>
            </a:r>
          </a:p>
          <a:p>
            <a:pPr lvl="2"/>
            <a:endParaRPr lang="fr-FR" dirty="0"/>
          </a:p>
          <a:p>
            <a:pPr lvl="2"/>
            <a:endParaRPr lang="fr-FR"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simple </a:t>
            </a:r>
            <a:r>
              <a:rPr lang="fr-FR" dirty="0" err="1"/>
              <a:t>xml</a:t>
            </a:r>
            <a:r>
              <a:rPr lang="fr-FR" dirty="0"/>
              <a:t>+</a:t>
            </a:r>
            <a:r>
              <a:rPr lang="fr-FR" dirty="0" err="1"/>
              <a:t>xsl</a:t>
            </a:r>
            <a:endParaRPr lang="fr-FR" dirty="0"/>
          </a:p>
        </p:txBody>
      </p:sp>
      <p:sp>
        <p:nvSpPr>
          <p:cNvPr id="3" name="Espace réservé du contenu 2"/>
          <p:cNvSpPr>
            <a:spLocks noGrp="1"/>
          </p:cNvSpPr>
          <p:nvPr>
            <p:ph idx="1"/>
          </p:nvPr>
        </p:nvSpPr>
        <p:spPr/>
        <p:txBody>
          <a:bodyPr/>
          <a:lstStyle/>
          <a:p>
            <a:r>
              <a:rPr lang="fr-FR" dirty="0"/>
              <a:t>Build.xml pour transformation simple</a:t>
            </a:r>
          </a:p>
          <a:p>
            <a:endParaRPr lang="fr-FR" dirty="0"/>
          </a:p>
          <a:p>
            <a:r>
              <a:rPr lang="fr-FR" dirty="0"/>
              <a:t>&lt;</a:t>
            </a:r>
            <a:r>
              <a:rPr lang="fr-FR" dirty="0" err="1"/>
              <a:t>project</a:t>
            </a:r>
            <a:r>
              <a:rPr lang="fr-FR" dirty="0"/>
              <a:t> default="</a:t>
            </a:r>
            <a:r>
              <a:rPr lang="fr-FR" dirty="0" err="1"/>
              <a:t>do-it</a:t>
            </a:r>
            <a:r>
              <a:rPr lang="fr-FR" dirty="0"/>
              <a:t>"&gt; </a:t>
            </a:r>
          </a:p>
          <a:p>
            <a:pPr>
              <a:buNone/>
            </a:pPr>
            <a:r>
              <a:rPr lang="fr-FR" dirty="0"/>
              <a:t>		&lt;</a:t>
            </a:r>
            <a:r>
              <a:rPr lang="fr-FR" dirty="0" err="1"/>
              <a:t>target</a:t>
            </a:r>
            <a:r>
              <a:rPr lang="fr-FR" dirty="0"/>
              <a:t> </a:t>
            </a:r>
            <a:r>
              <a:rPr lang="fr-FR" dirty="0" err="1"/>
              <a:t>name</a:t>
            </a:r>
            <a:r>
              <a:rPr lang="fr-FR" dirty="0"/>
              <a:t>="</a:t>
            </a:r>
            <a:r>
              <a:rPr lang="fr-FR" dirty="0" err="1"/>
              <a:t>do-it</a:t>
            </a:r>
            <a:r>
              <a:rPr lang="fr-FR" dirty="0"/>
              <a:t>"&gt; </a:t>
            </a:r>
          </a:p>
          <a:p>
            <a:pPr>
              <a:buNone/>
            </a:pPr>
            <a:r>
              <a:rPr lang="fr-FR" dirty="0"/>
              <a:t>		    &lt;</a:t>
            </a:r>
            <a:r>
              <a:rPr lang="fr-FR" dirty="0" err="1"/>
              <a:t>xslt</a:t>
            </a:r>
            <a:r>
              <a:rPr lang="fr-FR" dirty="0"/>
              <a:t> processor="</a:t>
            </a:r>
            <a:r>
              <a:rPr lang="fr-FR" dirty="0" err="1"/>
              <a:t>trax"in</a:t>
            </a:r>
            <a:r>
              <a:rPr lang="fr-FR" dirty="0"/>
              <a:t>="input.xml" style="transform.xsl" out="output.html"/&gt; 	&lt;/</a:t>
            </a:r>
            <a:r>
              <a:rPr lang="fr-FR" dirty="0" err="1"/>
              <a:t>target</a:t>
            </a:r>
            <a:r>
              <a:rPr lang="fr-FR" dirty="0"/>
              <a:t>&gt; </a:t>
            </a:r>
          </a:p>
          <a:p>
            <a:pPr>
              <a:buNone/>
            </a:pPr>
            <a:r>
              <a:rPr lang="fr-FR" dirty="0"/>
              <a:t>   &lt;/</a:t>
            </a:r>
            <a:r>
              <a:rPr lang="fr-FR" dirty="0" err="1"/>
              <a:t>project</a:t>
            </a:r>
            <a:r>
              <a:rPr lang="fr-FR" dirty="0"/>
              <a:t>&gt;</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composition de build.xml</a:t>
            </a:r>
          </a:p>
        </p:txBody>
      </p:sp>
      <p:sp>
        <p:nvSpPr>
          <p:cNvPr id="3" name="Espace réservé du contenu 2"/>
          <p:cNvSpPr>
            <a:spLocks noGrp="1"/>
          </p:cNvSpPr>
          <p:nvPr>
            <p:ph idx="1"/>
          </p:nvPr>
        </p:nvSpPr>
        <p:spPr/>
        <p:txBody>
          <a:bodyPr>
            <a:normAutofit lnSpcReduction="10000"/>
          </a:bodyPr>
          <a:lstStyle/>
          <a:p>
            <a:r>
              <a:rPr lang="fr-FR"/>
              <a:t>&lt;</a:t>
            </a:r>
            <a:r>
              <a:rPr lang="fr-FR" err="1"/>
              <a:t>project</a:t>
            </a:r>
            <a:r>
              <a:rPr lang="fr-FR"/>
              <a:t> [default="" ][</a:t>
            </a:r>
            <a:r>
              <a:rPr lang="fr-FR" err="1"/>
              <a:t>basedir</a:t>
            </a:r>
            <a:r>
              <a:rPr lang="fr-FR"/>
              <a:t>="" ]&gt;</a:t>
            </a:r>
          </a:p>
          <a:p>
            <a:endParaRPr lang="fr-FR"/>
          </a:p>
          <a:p>
            <a:r>
              <a:rPr lang="fr-FR"/>
              <a:t>C’est la balise </a:t>
            </a:r>
            <a:r>
              <a:rPr lang="fr-FR" err="1"/>
              <a:t>root</a:t>
            </a:r>
            <a:r>
              <a:rPr lang="fr-FR"/>
              <a:t> du fichier build.xml</a:t>
            </a:r>
          </a:p>
          <a:p>
            <a:pPr lvl="1"/>
            <a:r>
              <a:rPr lang="fr-FR"/>
              <a:t>Default : permet de définir la section </a:t>
            </a:r>
            <a:r>
              <a:rPr lang="fr-FR" err="1"/>
              <a:t>target</a:t>
            </a:r>
            <a:r>
              <a:rPr lang="fr-FR"/>
              <a:t> si aucune n’est définit lors de l’appel</a:t>
            </a:r>
          </a:p>
          <a:p>
            <a:endParaRPr lang="fr-FR"/>
          </a:p>
          <a:p>
            <a:r>
              <a:rPr lang="fr-FR"/>
              <a:t>Elle contiens les </a:t>
            </a:r>
            <a:r>
              <a:rPr lang="fr-FR" err="1"/>
              <a:t>target</a:t>
            </a:r>
            <a:endParaRPr lang="fr-FR"/>
          </a:p>
          <a:p>
            <a:pPr lvl="1"/>
            <a:r>
              <a:rPr lang="fr-FR"/>
              <a:t>Les </a:t>
            </a:r>
            <a:r>
              <a:rPr lang="fr-FR" err="1"/>
              <a:t>targets</a:t>
            </a:r>
            <a:r>
              <a:rPr lang="fr-FR"/>
              <a:t> sont les containeurs des différentes taches</a:t>
            </a:r>
          </a:p>
          <a:p>
            <a:pPr lvl="1"/>
            <a:r>
              <a:rPr lang="fr-FR"/>
              <a:t>Acceptent les dépendances d’ </a:t>
            </a:r>
            <a:r>
              <a:rPr lang="fr-FR" err="1"/>
              <a:t>executions</a:t>
            </a:r>
            <a:r>
              <a:rPr lang="fr-FR"/>
              <a:t> </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target</a:t>
            </a:r>
            <a:r>
              <a:rPr lang="fr-FR" dirty="0"/>
              <a:t> instruction </a:t>
            </a:r>
            <a:r>
              <a:rPr lang="fr-FR" dirty="0" err="1"/>
              <a:t>xslt</a:t>
            </a:r>
            <a:endParaRPr lang="fr-FR" dirty="0"/>
          </a:p>
        </p:txBody>
      </p:sp>
      <p:sp>
        <p:nvSpPr>
          <p:cNvPr id="3" name="Espace réservé du contenu 2"/>
          <p:cNvSpPr>
            <a:spLocks noGrp="1"/>
          </p:cNvSpPr>
          <p:nvPr>
            <p:ph idx="1"/>
          </p:nvPr>
        </p:nvSpPr>
        <p:spPr/>
        <p:txBody>
          <a:bodyPr>
            <a:normAutofit/>
          </a:bodyPr>
          <a:lstStyle/>
          <a:p>
            <a:r>
              <a:rPr lang="fr-FR"/>
              <a:t>C’est dans cette balise que les instructions et ou les tests se trouvent.</a:t>
            </a:r>
          </a:p>
          <a:p>
            <a:endParaRPr lang="fr-FR"/>
          </a:p>
          <a:p>
            <a:r>
              <a:rPr lang="fr-FR"/>
              <a:t>&lt;</a:t>
            </a:r>
            <a:r>
              <a:rPr lang="fr-FR" err="1"/>
              <a:t>target</a:t>
            </a:r>
            <a:r>
              <a:rPr lang="fr-FR"/>
              <a:t> </a:t>
            </a:r>
            <a:r>
              <a:rPr lang="fr-FR" err="1"/>
              <a:t>name</a:t>
            </a:r>
            <a:r>
              <a:rPr lang="fr-FR"/>
              <a:t>="test" &gt;</a:t>
            </a:r>
          </a:p>
          <a:p>
            <a:pPr>
              <a:buNone/>
            </a:pPr>
            <a:r>
              <a:rPr lang="fr-FR"/>
              <a:t>		&lt;</a:t>
            </a:r>
            <a:r>
              <a:rPr lang="fr-FR" err="1"/>
              <a:t>xslt</a:t>
            </a:r>
            <a:r>
              <a:rPr lang="fr-FR"/>
              <a:t> 	in="in.xml" style="style.xsl" 				out="out.html" processor="trax"  /&gt;</a:t>
            </a:r>
          </a:p>
          <a:p>
            <a:pPr>
              <a:buNone/>
            </a:pPr>
            <a:r>
              <a:rPr lang="fr-FR"/>
              <a:t>	&lt;/</a:t>
            </a:r>
            <a:r>
              <a:rPr lang="fr-FR" err="1"/>
              <a:t>target</a:t>
            </a:r>
            <a:r>
              <a:rPr lang="fr-FR"/>
              <a:t>&gt;</a:t>
            </a:r>
          </a:p>
          <a:p>
            <a:endParaRPr lang="fr-FR"/>
          </a:p>
          <a:p>
            <a:r>
              <a:rPr lang="fr-FR"/>
              <a:t>Ici l’ </a:t>
            </a:r>
            <a:r>
              <a:rPr lang="fr-FR" err="1"/>
              <a:t>execution</a:t>
            </a:r>
            <a:r>
              <a:rPr lang="fr-FR"/>
              <a:t> d’un tache </a:t>
            </a:r>
            <a:r>
              <a:rPr lang="fr-FR" err="1"/>
              <a:t>xsl</a:t>
            </a:r>
            <a:r>
              <a:rPr lang="fr-FR"/>
              <a:t> de transformation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pPr>
              <a:defRPr/>
            </a:pPr>
            <a:fld id="{E3AF1C68-948C-4509-82E3-6893DDFDEC76}" type="slidenum">
              <a:rPr lang="fr-FR"/>
              <a:pPr>
                <a:defRPr/>
              </a:pPr>
              <a:t>26</a:t>
            </a:fld>
            <a:endParaRPr lang="fr-FR"/>
          </a:p>
        </p:txBody>
      </p:sp>
      <p:sp>
        <p:nvSpPr>
          <p:cNvPr id="1245186" name="AutoShape 2"/>
          <p:cNvSpPr>
            <a:spLocks noGrp="1" noChangeArrowheads="1"/>
          </p:cNvSpPr>
          <p:nvPr>
            <p:ph type="title" idx="4294967295"/>
          </p:nvPr>
        </p:nvSpPr>
        <p:spPr>
          <a:xfrm>
            <a:off x="973015" y="762000"/>
            <a:ext cx="8170985" cy="1143000"/>
          </a:xfrm>
        </p:spPr>
        <p:txBody>
          <a:bodyPr/>
          <a:lstStyle/>
          <a:p>
            <a:pPr eaLnBrk="1" hangingPunct="1"/>
            <a:r>
              <a:rPr lang="fr-FR"/>
              <a:t>Sommaire de la partie</a:t>
            </a:r>
          </a:p>
        </p:txBody>
      </p:sp>
      <p:sp>
        <p:nvSpPr>
          <p:cNvPr id="1245187" name="Rectangle 3"/>
          <p:cNvSpPr>
            <a:spLocks noGrp="1" noChangeArrowheads="1"/>
          </p:cNvSpPr>
          <p:nvPr>
            <p:ph type="body" idx="4294967295"/>
          </p:nvPr>
        </p:nvSpPr>
        <p:spPr>
          <a:xfrm>
            <a:off x="1162050" y="2362200"/>
            <a:ext cx="7981950" cy="4267200"/>
          </a:xfrm>
        </p:spPr>
        <p:txBody>
          <a:bodyPr>
            <a:normAutofit fontScale="62500" lnSpcReduction="20000"/>
          </a:bodyPr>
          <a:lstStyle/>
          <a:p>
            <a:pPr eaLnBrk="1" hangingPunct="1"/>
            <a:r>
              <a:rPr lang="fr-FR">
                <a:ea typeface="MS Mincho" pitchFamily="49" charset="-128"/>
              </a:rPr>
              <a:t>Au programme :</a:t>
            </a:r>
          </a:p>
          <a:p>
            <a:pPr lvl="1" eaLnBrk="1" hangingPunct="1"/>
            <a:r>
              <a:rPr lang="fr-FR">
                <a:ea typeface="MS Mincho" pitchFamily="49" charset="-128"/>
              </a:rPr>
              <a:t> Les parseurs XML</a:t>
            </a:r>
          </a:p>
          <a:p>
            <a:pPr lvl="1" eaLnBrk="1" hangingPunct="1"/>
            <a:r>
              <a:rPr lang="fr-FR">
                <a:ea typeface="MS Mincho" pitchFamily="49" charset="-128"/>
              </a:rPr>
              <a:t> La structure des fichiers XML</a:t>
            </a:r>
          </a:p>
          <a:p>
            <a:pPr lvl="1" eaLnBrk="1" hangingPunct="1"/>
            <a:r>
              <a:rPr lang="fr-FR">
                <a:ea typeface="MS Mincho" pitchFamily="49" charset="-128"/>
              </a:rPr>
              <a:t> Modèles de validation : </a:t>
            </a:r>
          </a:p>
          <a:p>
            <a:pPr lvl="2" eaLnBrk="1" hangingPunct="1"/>
            <a:r>
              <a:rPr lang="fr-FR">
                <a:ea typeface="MS Mincho" pitchFamily="49" charset="-128"/>
              </a:rPr>
              <a:t> Les langages de structuration (DTDs, XML-schema [XSD], Relax-NG, Schematron)</a:t>
            </a:r>
          </a:p>
          <a:p>
            <a:pPr lvl="2" eaLnBrk="1" hangingPunct="1"/>
            <a:r>
              <a:rPr lang="fr-FR">
                <a:ea typeface="MS Mincho" pitchFamily="49" charset="-128"/>
              </a:rPr>
              <a:t> Syntaxe et mise en œuvre</a:t>
            </a:r>
          </a:p>
          <a:p>
            <a:pPr lvl="2" eaLnBrk="1" hangingPunct="1"/>
            <a:r>
              <a:rPr lang="fr-FR">
                <a:ea typeface="MS Mincho" pitchFamily="49" charset="-128"/>
              </a:rPr>
              <a:t> Les DTD de l’édition (MARC, TEI)</a:t>
            </a:r>
          </a:p>
          <a:p>
            <a:pPr lvl="1" eaLnBrk="1" hangingPunct="1"/>
            <a:r>
              <a:rPr lang="fr-FR">
                <a:ea typeface="MS Mincho" pitchFamily="49" charset="-128"/>
              </a:rPr>
              <a:t> Schéma XML :</a:t>
            </a:r>
          </a:p>
          <a:p>
            <a:pPr lvl="2" eaLnBrk="1" hangingPunct="1"/>
            <a:r>
              <a:rPr lang="fr-FR">
                <a:ea typeface="MS Mincho" pitchFamily="49" charset="-128"/>
              </a:rPr>
              <a:t> Schémas XSD : structure, typage des données… Les outils de composition et les formats XSD, XDR, SOX, DCD.</a:t>
            </a:r>
          </a:p>
          <a:p>
            <a:pPr lvl="2" eaLnBrk="1" hangingPunct="1"/>
            <a:r>
              <a:rPr lang="fr-FR">
                <a:ea typeface="MS Mincho" pitchFamily="49" charset="-128"/>
              </a:rPr>
              <a:t> Modélisation XSD : Approche objet, types de constructions, modèles de conception…</a:t>
            </a:r>
          </a:p>
          <a:p>
            <a:pPr lvl="1" eaLnBrk="1" hangingPunct="1"/>
            <a:r>
              <a:rPr lang="fr-FR">
                <a:ea typeface="MS Mincho" pitchFamily="49" charset="-128"/>
              </a:rPr>
              <a:t> Namespaces : Les Namespaces. Rôle, intégration, partage, création.</a:t>
            </a:r>
          </a:p>
          <a:p>
            <a:pPr lvl="1" eaLnBrk="1" hangingPunct="1"/>
            <a:r>
              <a:rPr lang="fr-FR">
                <a:ea typeface="MS Mincho" pitchFamily="49" charset="-128"/>
              </a:rPr>
              <a:t> RDF, un cadre de définition des méta-données.</a:t>
            </a:r>
          </a:p>
          <a:p>
            <a:pPr lvl="1" eaLnBrk="1" hangingPunct="1"/>
            <a:r>
              <a:rPr lang="fr-FR">
                <a:ea typeface="MS Mincho" pitchFamily="49" charset="-128"/>
              </a:rPr>
              <a:t> TP et conclusion</a:t>
            </a:r>
          </a:p>
        </p:txBody>
      </p:sp>
      <p:sp>
        <p:nvSpPr>
          <p:cNvPr id="124518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err="1"/>
              <a:t>Ant</a:t>
            </a:r>
            <a:r>
              <a:rPr lang="fr-FR"/>
              <a:t> </a:t>
            </a:r>
            <a:r>
              <a:rPr lang="fr-FR" err="1"/>
              <a:t>target</a:t>
            </a:r>
            <a:r>
              <a:rPr lang="fr-FR"/>
              <a:t> dépendances</a:t>
            </a:r>
          </a:p>
        </p:txBody>
      </p:sp>
      <p:sp>
        <p:nvSpPr>
          <p:cNvPr id="3" name="Espace réservé du contenu 2"/>
          <p:cNvSpPr>
            <a:spLocks noGrp="1"/>
          </p:cNvSpPr>
          <p:nvPr>
            <p:ph idx="1"/>
          </p:nvPr>
        </p:nvSpPr>
        <p:spPr/>
        <p:txBody>
          <a:bodyPr>
            <a:normAutofit fontScale="92500" lnSpcReduction="10000"/>
          </a:bodyPr>
          <a:lstStyle/>
          <a:p>
            <a:r>
              <a:rPr lang="fr-FR" dirty="0"/>
              <a:t>Les </a:t>
            </a:r>
            <a:r>
              <a:rPr lang="fr-FR" dirty="0" err="1"/>
              <a:t>target</a:t>
            </a:r>
            <a:r>
              <a:rPr lang="fr-FR"/>
              <a:t> organisent l’ordre des instructions grâce au dépendances</a:t>
            </a:r>
          </a:p>
          <a:p>
            <a:pPr lvl="1">
              <a:buNone/>
            </a:pPr>
            <a:endParaRPr lang="fr-FR" dirty="0"/>
          </a:p>
          <a:p>
            <a:endParaRPr lang="fr-FR" dirty="0"/>
          </a:p>
          <a:p>
            <a:endParaRPr lang="fr-FR" dirty="0"/>
          </a:p>
          <a:p>
            <a:endParaRPr lang="fr-FR" dirty="0"/>
          </a:p>
          <a:p>
            <a:endParaRPr lang="fr-FR" sz="2800" dirty="0"/>
          </a:p>
          <a:p>
            <a:endParaRPr lang="fr-FR" sz="2800" dirty="0"/>
          </a:p>
          <a:p>
            <a:endParaRPr lang="fr-FR" sz="2800" dirty="0"/>
          </a:p>
          <a:p>
            <a:r>
              <a:rPr lang="fr-FR" sz="2800" dirty="0"/>
              <a:t>&lt;</a:t>
            </a:r>
            <a:r>
              <a:rPr lang="fr-FR" sz="2800" dirty="0" err="1"/>
              <a:t>target</a:t>
            </a:r>
            <a:r>
              <a:rPr lang="fr-FR" sz="2800" dirty="0"/>
              <a:t> </a:t>
            </a:r>
            <a:r>
              <a:rPr lang="fr-FR" sz="2800" dirty="0" err="1"/>
              <a:t>name</a:t>
            </a:r>
            <a:r>
              <a:rPr lang="fr-FR" sz="2800" dirty="0"/>
              <a:t>="Tache2" </a:t>
            </a:r>
            <a:r>
              <a:rPr lang="fr-FR" sz="2800" dirty="0" err="1"/>
              <a:t>depends</a:t>
            </a:r>
            <a:r>
              <a:rPr lang="fr-FR" sz="2800" dirty="0"/>
              <a:t>="Tache1"&gt; </a:t>
            </a:r>
          </a:p>
          <a:p>
            <a:r>
              <a:rPr lang="fr-FR" sz="2800" dirty="0"/>
              <a:t>&lt;</a:t>
            </a:r>
            <a:r>
              <a:rPr lang="fr-FR" sz="2800" dirty="0" err="1"/>
              <a:t>target</a:t>
            </a:r>
            <a:r>
              <a:rPr lang="fr-FR" sz="2800" dirty="0"/>
              <a:t> </a:t>
            </a:r>
            <a:r>
              <a:rPr lang="fr-FR" sz="2800" dirty="0" err="1"/>
              <a:t>name</a:t>
            </a:r>
            <a:r>
              <a:rPr lang="fr-FR" sz="2800" dirty="0"/>
              <a:t>="Tache3" </a:t>
            </a:r>
            <a:r>
              <a:rPr lang="fr-FR" sz="2800" dirty="0" err="1"/>
              <a:t>depends</a:t>
            </a:r>
            <a:r>
              <a:rPr lang="fr-FR" sz="2800" dirty="0"/>
              <a:t>="Tache1,Tache2"&gt;</a:t>
            </a:r>
            <a:r>
              <a:rPr lang="fr-FR" dirty="0"/>
              <a:t> </a:t>
            </a:r>
          </a:p>
        </p:txBody>
      </p:sp>
      <p:grpSp>
        <p:nvGrpSpPr>
          <p:cNvPr id="4" name="Groupe 16"/>
          <p:cNvGrpSpPr/>
          <p:nvPr/>
        </p:nvGrpSpPr>
        <p:grpSpPr>
          <a:xfrm>
            <a:off x="899592" y="2636912"/>
            <a:ext cx="3015952" cy="1224136"/>
            <a:chOff x="899592" y="2636912"/>
            <a:chExt cx="3015952" cy="1224136"/>
          </a:xfrm>
        </p:grpSpPr>
        <p:grpSp>
          <p:nvGrpSpPr>
            <p:cNvPr id="9" name="Groupe 10"/>
            <p:cNvGrpSpPr/>
            <p:nvPr/>
          </p:nvGrpSpPr>
          <p:grpSpPr>
            <a:xfrm>
              <a:off x="899592" y="2636912"/>
              <a:ext cx="1907704" cy="1224136"/>
              <a:chOff x="899592" y="2636912"/>
              <a:chExt cx="1907704" cy="1224136"/>
            </a:xfrm>
          </p:grpSpPr>
          <p:sp>
            <p:nvSpPr>
              <p:cNvPr id="5" name="Rectangle à coins arrondis 4"/>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Tache1</a:t>
                </a:r>
              </a:p>
            </p:txBody>
          </p:sp>
          <p:pic>
            <p:nvPicPr>
              <p:cNvPr id="6"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7"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8" name="ZoneTexte 7"/>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1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13" name="Connecteur droit avec flèche 12"/>
            <p:cNvCxnSpPr>
              <a:stCxn id="5" idx="3"/>
              <a:endCxn id="1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1" name="Groupe 17"/>
          <p:cNvGrpSpPr/>
          <p:nvPr/>
        </p:nvGrpSpPr>
        <p:grpSpPr>
          <a:xfrm>
            <a:off x="827585" y="4005064"/>
            <a:ext cx="3015952" cy="1224136"/>
            <a:chOff x="899592" y="2636912"/>
            <a:chExt cx="3015952" cy="1224136"/>
          </a:xfrm>
        </p:grpSpPr>
        <p:grpSp>
          <p:nvGrpSpPr>
            <p:cNvPr id="12" name="Groupe 10"/>
            <p:cNvGrpSpPr/>
            <p:nvPr/>
          </p:nvGrpSpPr>
          <p:grpSpPr>
            <a:xfrm>
              <a:off x="899592" y="2636912"/>
              <a:ext cx="1907704" cy="1224136"/>
              <a:chOff x="899592" y="2636912"/>
              <a:chExt cx="1907704" cy="1224136"/>
            </a:xfrm>
          </p:grpSpPr>
          <p:sp>
            <p:nvSpPr>
              <p:cNvPr id="22" name="Rectangle à coins arrondis 21"/>
              <p:cNvSpPr/>
              <p:nvPr/>
            </p:nvSpPr>
            <p:spPr>
              <a:xfrm>
                <a:off x="899592" y="2636912"/>
                <a:ext cx="190770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Tache2</a:t>
                </a:r>
              </a:p>
            </p:txBody>
          </p:sp>
          <p:pic>
            <p:nvPicPr>
              <p:cNvPr id="23" name="Picture 3" descr="C:\Users\itis\Downloads\xsl(1).png"/>
              <p:cNvPicPr>
                <a:picLocks noChangeAspect="1" noChangeArrowheads="1"/>
              </p:cNvPicPr>
              <p:nvPr/>
            </p:nvPicPr>
            <p:blipFill>
              <a:blip r:embed="rId3" cstate="print"/>
              <a:srcRect/>
              <a:stretch>
                <a:fillRect/>
              </a:stretch>
            </p:blipFill>
            <p:spPr bwMode="auto">
              <a:xfrm>
                <a:off x="936104" y="2970114"/>
                <a:ext cx="674910" cy="674910"/>
              </a:xfrm>
              <a:prstGeom prst="rect">
                <a:avLst/>
              </a:prstGeom>
              <a:noFill/>
            </p:spPr>
          </p:pic>
          <p:pic>
            <p:nvPicPr>
              <p:cNvPr id="24" name="Picture 4" descr="C:\Users\itis\Downloads\xml.png"/>
              <p:cNvPicPr>
                <a:picLocks noChangeAspect="1" noChangeArrowheads="1"/>
              </p:cNvPicPr>
              <p:nvPr/>
            </p:nvPicPr>
            <p:blipFill>
              <a:blip r:embed="rId4" cstate="print"/>
              <a:srcRect/>
              <a:stretch>
                <a:fillRect/>
              </a:stretch>
            </p:blipFill>
            <p:spPr bwMode="auto">
              <a:xfrm>
                <a:off x="1907704" y="3005336"/>
                <a:ext cx="639688" cy="639688"/>
              </a:xfrm>
              <a:prstGeom prst="rect">
                <a:avLst/>
              </a:prstGeom>
              <a:noFill/>
            </p:spPr>
          </p:pic>
          <p:sp>
            <p:nvSpPr>
              <p:cNvPr id="25" name="ZoneTexte 24"/>
              <p:cNvSpPr txBox="1"/>
              <p:nvPr/>
            </p:nvSpPr>
            <p:spPr>
              <a:xfrm>
                <a:off x="1619672" y="2924944"/>
                <a:ext cx="360040" cy="523220"/>
              </a:xfrm>
              <a:prstGeom prst="rect">
                <a:avLst/>
              </a:prstGeom>
              <a:noFill/>
            </p:spPr>
            <p:txBody>
              <a:bodyPr wrap="square" rtlCol="0">
                <a:spAutoFit/>
              </a:bodyPr>
              <a:lstStyle/>
              <a:p>
                <a:r>
                  <a:rPr lang="fr-FR" sz="2800" b="1"/>
                  <a:t>+</a:t>
                </a:r>
              </a:p>
            </p:txBody>
          </p:sp>
        </p:grpSp>
        <p:pic>
          <p:nvPicPr>
            <p:cNvPr id="20"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1" name="Connecteur droit avec flèche 20"/>
            <p:cNvCxnSpPr>
              <a:stCxn id="22" idx="3"/>
              <a:endCxn id="20"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grpSp>
        <p:nvGrpSpPr>
          <p:cNvPr id="14" name="Groupe 25"/>
          <p:cNvGrpSpPr/>
          <p:nvPr/>
        </p:nvGrpSpPr>
        <p:grpSpPr>
          <a:xfrm>
            <a:off x="5004048" y="3284984"/>
            <a:ext cx="2367880" cy="1224136"/>
            <a:chOff x="1547664" y="2636912"/>
            <a:chExt cx="2367880" cy="1224136"/>
          </a:xfrm>
        </p:grpSpPr>
        <p:grpSp>
          <p:nvGrpSpPr>
            <p:cNvPr id="15" name="Groupe 10"/>
            <p:cNvGrpSpPr/>
            <p:nvPr/>
          </p:nvGrpSpPr>
          <p:grpSpPr>
            <a:xfrm>
              <a:off x="1547664" y="2636912"/>
              <a:ext cx="1259632" cy="1224136"/>
              <a:chOff x="1547664" y="2636912"/>
              <a:chExt cx="1259632" cy="1224136"/>
            </a:xfrm>
          </p:grpSpPr>
          <p:sp>
            <p:nvSpPr>
              <p:cNvPr id="30" name="Rectangle à coins arrondis 29"/>
              <p:cNvSpPr/>
              <p:nvPr/>
            </p:nvSpPr>
            <p:spPr>
              <a:xfrm>
                <a:off x="1547664" y="2636912"/>
                <a:ext cx="1259632"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a:t>Tache3</a:t>
                </a:r>
              </a:p>
            </p:txBody>
          </p:sp>
          <p:pic>
            <p:nvPicPr>
              <p:cNvPr id="31" name="Picture 3" descr="C:\Users\itis\Downloads\xsl(1).png"/>
              <p:cNvPicPr>
                <a:picLocks noChangeAspect="1" noChangeArrowheads="1"/>
              </p:cNvPicPr>
              <p:nvPr/>
            </p:nvPicPr>
            <p:blipFill>
              <a:blip r:embed="rId3" cstate="print"/>
              <a:srcRect/>
              <a:stretch>
                <a:fillRect/>
              </a:stretch>
            </p:blipFill>
            <p:spPr bwMode="auto">
              <a:xfrm>
                <a:off x="1808858" y="2970114"/>
                <a:ext cx="674910" cy="674910"/>
              </a:xfrm>
              <a:prstGeom prst="rect">
                <a:avLst/>
              </a:prstGeom>
              <a:noFill/>
            </p:spPr>
          </p:pic>
        </p:grpSp>
        <p:pic>
          <p:nvPicPr>
            <p:cNvPr id="28" name="Picture 4" descr="C:\Users\itis\Downloads\xml.png"/>
            <p:cNvPicPr>
              <a:picLocks noChangeAspect="1" noChangeArrowheads="1"/>
            </p:cNvPicPr>
            <p:nvPr/>
          </p:nvPicPr>
          <p:blipFill>
            <a:blip r:embed="rId4" cstate="print"/>
            <a:srcRect/>
            <a:stretch>
              <a:fillRect/>
            </a:stretch>
          </p:blipFill>
          <p:spPr bwMode="auto">
            <a:xfrm>
              <a:off x="3275856" y="2924944"/>
              <a:ext cx="639688" cy="639688"/>
            </a:xfrm>
            <a:prstGeom prst="rect">
              <a:avLst/>
            </a:prstGeom>
            <a:noFill/>
          </p:spPr>
        </p:pic>
        <p:cxnSp>
          <p:nvCxnSpPr>
            <p:cNvPr id="29" name="Connecteur droit avec flèche 28"/>
            <p:cNvCxnSpPr>
              <a:stCxn id="30" idx="3"/>
              <a:endCxn id="28" idx="1"/>
            </p:cNvCxnSpPr>
            <p:nvPr/>
          </p:nvCxnSpPr>
          <p:spPr>
            <a:xfrm flipV="1">
              <a:off x="2807296" y="3244788"/>
              <a:ext cx="468560" cy="4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grpSp>
      <p:cxnSp>
        <p:nvCxnSpPr>
          <p:cNvPr id="39" name="Connecteur droit avec flèche 38"/>
          <p:cNvCxnSpPr>
            <a:stCxn id="10" idx="3"/>
            <a:endCxn id="30" idx="1"/>
          </p:cNvCxnSpPr>
          <p:nvPr/>
        </p:nvCxnSpPr>
        <p:spPr>
          <a:xfrm>
            <a:off x="3915544" y="3244788"/>
            <a:ext cx="1088504" cy="652264"/>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a:stCxn id="20" idx="3"/>
            <a:endCxn id="30" idx="1"/>
          </p:cNvCxnSpPr>
          <p:nvPr/>
        </p:nvCxnSpPr>
        <p:spPr>
          <a:xfrm flipV="1">
            <a:off x="3843537" y="3897052"/>
            <a:ext cx="1160512" cy="715888"/>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10" idx="2"/>
          </p:cNvCxnSpPr>
          <p:nvPr/>
        </p:nvCxnSpPr>
        <p:spPr>
          <a:xfrm flipH="1">
            <a:off x="2555776" y="3564632"/>
            <a:ext cx="1039924" cy="656456"/>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echo</a:t>
            </a:r>
            <a:endParaRPr lang="fr-FR" dirty="0"/>
          </a:p>
        </p:txBody>
      </p:sp>
      <p:sp>
        <p:nvSpPr>
          <p:cNvPr id="3" name="Espace réservé du contenu 2"/>
          <p:cNvSpPr>
            <a:spLocks noGrp="1"/>
          </p:cNvSpPr>
          <p:nvPr>
            <p:ph idx="1"/>
          </p:nvPr>
        </p:nvSpPr>
        <p:spPr/>
        <p:txBody>
          <a:bodyPr/>
          <a:lstStyle/>
          <a:p>
            <a:r>
              <a:rPr lang="en-US" dirty="0" err="1"/>
              <a:t>Permet</a:t>
            </a:r>
            <a:r>
              <a:rPr lang="en-US" dirty="0"/>
              <a:t> la sortie d’ </a:t>
            </a:r>
            <a:r>
              <a:rPr lang="en-US" dirty="0" err="1"/>
              <a:t>informations</a:t>
            </a:r>
            <a:endParaRPr lang="en-US" dirty="0"/>
          </a:p>
          <a:p>
            <a:r>
              <a:rPr lang="en-US" dirty="0"/>
              <a:t>&lt;echo [message="“] [append output] [level]&gt;[Message de sortie]&lt;/echo&gt;</a:t>
            </a:r>
          </a:p>
          <a:p>
            <a:pPr lvl="1"/>
            <a:endParaRPr lang="en-US" dirty="0"/>
          </a:p>
          <a:p>
            <a:pPr lvl="1"/>
            <a:r>
              <a:rPr lang="en-US" dirty="0"/>
              <a:t>Message: </a:t>
            </a:r>
            <a:r>
              <a:rPr lang="en-US" dirty="0" err="1"/>
              <a:t>remplace</a:t>
            </a:r>
            <a:r>
              <a:rPr lang="en-US" dirty="0"/>
              <a:t> le </a:t>
            </a:r>
            <a:r>
              <a:rPr lang="en-US" dirty="0" err="1"/>
              <a:t>contenu</a:t>
            </a:r>
            <a:r>
              <a:rPr lang="en-US" dirty="0"/>
              <a:t> de la </a:t>
            </a:r>
            <a:r>
              <a:rPr lang="en-US" dirty="0" err="1"/>
              <a:t>balise</a:t>
            </a:r>
            <a:endParaRPr lang="en-US" dirty="0"/>
          </a:p>
          <a:p>
            <a:pPr lvl="1"/>
            <a:r>
              <a:rPr lang="en-US" dirty="0"/>
              <a:t>file/output : </a:t>
            </a:r>
            <a:r>
              <a:rPr lang="en-US" dirty="0" err="1"/>
              <a:t>fichier</a:t>
            </a:r>
            <a:r>
              <a:rPr lang="en-US" dirty="0"/>
              <a:t> / </a:t>
            </a:r>
            <a:r>
              <a:rPr lang="en-US" dirty="0" err="1"/>
              <a:t>ressource</a:t>
            </a:r>
            <a:r>
              <a:rPr lang="en-US" dirty="0"/>
              <a:t> à </a:t>
            </a:r>
            <a:r>
              <a:rPr lang="en-US" dirty="0" err="1"/>
              <a:t>écrire</a:t>
            </a:r>
            <a:r>
              <a:rPr lang="en-US" dirty="0"/>
              <a:t> avec le message</a:t>
            </a:r>
          </a:p>
          <a:p>
            <a:pPr lvl="1"/>
            <a:r>
              <a:rPr lang="en-US" dirty="0"/>
              <a:t>append: </a:t>
            </a:r>
            <a:r>
              <a:rPr lang="en-US" i="1" dirty="0"/>
              <a:t>true | false</a:t>
            </a:r>
            <a:r>
              <a:rPr lang="en-US" dirty="0"/>
              <a:t> pour le </a:t>
            </a:r>
            <a:r>
              <a:rPr lang="en-US" dirty="0" err="1"/>
              <a:t>fichier</a:t>
            </a:r>
            <a:r>
              <a:rPr lang="en-US" dirty="0"/>
              <a:t> / </a:t>
            </a:r>
            <a:r>
              <a:rPr lang="en-US" dirty="0" err="1"/>
              <a:t>ressource</a:t>
            </a:r>
            <a:endParaRPr lang="en-US" dirty="0"/>
          </a:p>
          <a:p>
            <a:pPr lvl="1"/>
            <a:endParaRPr lang="fr-FR"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get</a:t>
            </a:r>
            <a:endParaRPr lang="fr-FR" dirty="0"/>
          </a:p>
        </p:txBody>
      </p:sp>
      <p:sp>
        <p:nvSpPr>
          <p:cNvPr id="3" name="Espace réservé du contenu 2"/>
          <p:cNvSpPr>
            <a:spLocks noGrp="1"/>
          </p:cNvSpPr>
          <p:nvPr>
            <p:ph idx="1"/>
          </p:nvPr>
        </p:nvSpPr>
        <p:spPr/>
        <p:txBody>
          <a:bodyPr/>
          <a:lstStyle/>
          <a:p>
            <a:r>
              <a:rPr lang="fr-FR" dirty="0"/>
              <a:t>&lt;</a:t>
            </a:r>
            <a:r>
              <a:rPr lang="fr-FR" dirty="0" err="1"/>
              <a:t>get</a:t>
            </a:r>
            <a:r>
              <a:rPr lang="fr-FR" dirty="0"/>
              <a:t> </a:t>
            </a:r>
            <a:r>
              <a:rPr lang="fr-FR" dirty="0" err="1"/>
              <a:t>src</a:t>
            </a:r>
            <a:r>
              <a:rPr lang="fr-FR" dirty="0"/>
              <a:t>="http://127.0.0.1/ant/facture3.xml" </a:t>
            </a:r>
            <a:r>
              <a:rPr lang="fr-FR" dirty="0" err="1"/>
              <a:t>dest</a:t>
            </a:r>
            <a:r>
              <a:rPr lang="fr-FR" dirty="0"/>
              <a:t>="fichier3.xml"/&gt;</a:t>
            </a:r>
          </a:p>
          <a:p>
            <a:pPr lvl="1"/>
            <a:r>
              <a:rPr lang="fr-FR" dirty="0"/>
              <a:t>Permet l’</a:t>
            </a:r>
            <a:r>
              <a:rPr lang="fr-FR" dirty="0" err="1"/>
              <a:t>acces</a:t>
            </a:r>
            <a:r>
              <a:rPr lang="fr-FR" dirty="0"/>
              <a:t> a une url en déposant le contenu provenant de </a:t>
            </a:r>
            <a:r>
              <a:rPr lang="fr-FR" i="1" dirty="0" err="1"/>
              <a:t>src</a:t>
            </a:r>
            <a:r>
              <a:rPr lang="fr-FR" dirty="0"/>
              <a:t> vers </a:t>
            </a:r>
            <a:r>
              <a:rPr lang="fr-FR" i="1" dirty="0" err="1"/>
              <a:t>dest</a:t>
            </a:r>
            <a:r>
              <a:rPr lang="fr-FR" dirty="0"/>
              <a:t>	</a:t>
            </a:r>
          </a:p>
          <a:p>
            <a:pPr lvl="1"/>
            <a:endParaRPr lang="fr-FR" dirty="0"/>
          </a:p>
          <a:p>
            <a:pPr lvl="1"/>
            <a:r>
              <a:rPr lang="fr-FR" dirty="0"/>
              <a:t>Authentification html possible</a:t>
            </a:r>
          </a:p>
          <a:p>
            <a:pPr lvl="1"/>
            <a:endParaRPr lang="fr-FR" dirty="0"/>
          </a:p>
          <a:p>
            <a:pPr lvl="1"/>
            <a:r>
              <a:rPr lang="fr-FR" dirty="0"/>
              <a:t>Compression </a:t>
            </a:r>
            <a:r>
              <a:rPr lang="fr-FR" dirty="0" err="1"/>
              <a:t>Gzip</a:t>
            </a:r>
            <a:r>
              <a:rPr lang="fr-FR" dirty="0"/>
              <a:t> possible</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17984"/>
            <a:ext cx="8229600" cy="1066800"/>
          </a:xfrm>
        </p:spPr>
        <p:txBody>
          <a:bodyPr/>
          <a:lstStyle/>
          <a:p>
            <a:r>
              <a:rPr lang="fr-FR" dirty="0" err="1"/>
              <a:t>Ant</a:t>
            </a:r>
            <a:r>
              <a:rPr lang="fr-FR" dirty="0"/>
              <a:t> condition</a:t>
            </a:r>
          </a:p>
        </p:txBody>
      </p:sp>
      <p:sp>
        <p:nvSpPr>
          <p:cNvPr id="3" name="Espace réservé du contenu 2"/>
          <p:cNvSpPr>
            <a:spLocks noGrp="1"/>
          </p:cNvSpPr>
          <p:nvPr>
            <p:ph idx="1"/>
          </p:nvPr>
        </p:nvSpPr>
        <p:spPr>
          <a:xfrm>
            <a:off x="457200" y="1600200"/>
            <a:ext cx="8363272" cy="4525963"/>
          </a:xfrm>
        </p:spPr>
        <p:txBody>
          <a:bodyPr>
            <a:normAutofit fontScale="92500" lnSpcReduction="10000"/>
          </a:bodyPr>
          <a:lstStyle/>
          <a:p>
            <a:r>
              <a:rPr lang="fr-FR" sz="2400" dirty="0"/>
              <a:t>Tache conditionnel</a:t>
            </a:r>
          </a:p>
          <a:p>
            <a:pPr lvl="1"/>
            <a:r>
              <a:rPr lang="fr-FR" sz="2200" dirty="0" err="1"/>
              <a:t>Property</a:t>
            </a:r>
            <a:r>
              <a:rPr lang="fr-FR" sz="2200" dirty="0"/>
              <a:t> porte les retour de la condition </a:t>
            </a:r>
            <a:r>
              <a:rPr lang="fr-FR" sz="2200" i="1" dirty="0" err="1"/>
              <a:t>true</a:t>
            </a:r>
            <a:r>
              <a:rPr lang="fr-FR" sz="2200" i="1" dirty="0"/>
              <a:t> | false</a:t>
            </a:r>
          </a:p>
          <a:p>
            <a:endParaRPr lang="fr-FR" sz="2400" dirty="0"/>
          </a:p>
          <a:p>
            <a:r>
              <a:rPr lang="fr-FR" sz="2400" dirty="0"/>
              <a:t>&lt;condition </a:t>
            </a:r>
            <a:r>
              <a:rPr lang="fr-FR" sz="2400" dirty="0" err="1"/>
              <a:t>property</a:t>
            </a:r>
            <a:r>
              <a:rPr lang="fr-FR" sz="2400" dirty="0"/>
              <a:t>="</a:t>
            </a:r>
            <a:r>
              <a:rPr lang="fr-FR" sz="2400" dirty="0" err="1"/>
              <a:t>test.isTrue</a:t>
            </a:r>
            <a:r>
              <a:rPr lang="fr-FR" sz="2400" dirty="0"/>
              <a:t>"&gt;</a:t>
            </a:r>
          </a:p>
          <a:p>
            <a:pPr>
              <a:buNone/>
            </a:pPr>
            <a:r>
              <a:rPr lang="fr-FR" sz="2400" dirty="0"/>
              <a:t>	   &lt;and&gt;</a:t>
            </a:r>
          </a:p>
          <a:p>
            <a:pPr>
              <a:buNone/>
            </a:pPr>
            <a:r>
              <a:rPr lang="fr-FR" sz="2400" dirty="0"/>
              <a:t>	       	&lt;</a:t>
            </a:r>
            <a:r>
              <a:rPr lang="fr-FR" sz="2400" dirty="0" err="1"/>
              <a:t>available</a:t>
            </a:r>
            <a:r>
              <a:rPr lang="fr-FR" sz="2400" dirty="0"/>
              <a:t> </a:t>
            </a:r>
            <a:r>
              <a:rPr lang="fr-FR" sz="2400" dirty="0" err="1"/>
              <a:t>classname</a:t>
            </a:r>
            <a:r>
              <a:rPr lang="fr-FR" sz="2400" dirty="0"/>
              <a:t>="javax.*"/&gt; 		    </a:t>
            </a:r>
          </a:p>
          <a:p>
            <a:pPr>
              <a:buNone/>
            </a:pPr>
            <a:r>
              <a:rPr lang="fr-FR" sz="2400" dirty="0"/>
              <a:t>		&lt;</a:t>
            </a:r>
            <a:r>
              <a:rPr lang="fr-FR" sz="2400" dirty="0" err="1"/>
              <a:t>available</a:t>
            </a:r>
            <a:r>
              <a:rPr lang="fr-FR" sz="2400" dirty="0"/>
              <a:t> file="f.xml"/&gt; </a:t>
            </a:r>
          </a:p>
          <a:p>
            <a:pPr>
              <a:buNone/>
            </a:pPr>
            <a:r>
              <a:rPr lang="fr-FR" sz="2400" dirty="0"/>
              <a:t>		&lt;not&gt;</a:t>
            </a:r>
          </a:p>
          <a:p>
            <a:pPr>
              <a:buNone/>
            </a:pPr>
            <a:r>
              <a:rPr lang="fr-FR" sz="2400" dirty="0"/>
              <a:t>		        &lt;os </a:t>
            </a:r>
            <a:r>
              <a:rPr lang="fr-FR" sz="2400" dirty="0" err="1"/>
              <a:t>name</a:t>
            </a:r>
            <a:r>
              <a:rPr lang="fr-FR" sz="2400" dirty="0"/>
              <a:t>="</a:t>
            </a:r>
            <a:r>
              <a:rPr lang="fr-FR" sz="2400" dirty="0" err="1"/>
              <a:t>SunOS</a:t>
            </a:r>
            <a:r>
              <a:rPr lang="fr-FR" sz="2400" dirty="0"/>
              <a:t>" </a:t>
            </a:r>
            <a:r>
              <a:rPr lang="fr-FR" sz="2400" dirty="0" err="1"/>
              <a:t>arch</a:t>
            </a:r>
            <a:r>
              <a:rPr lang="fr-FR" sz="2400" dirty="0"/>
              <a:t>="</a:t>
            </a:r>
            <a:r>
              <a:rPr lang="fr-FR" sz="2400" dirty="0" err="1"/>
              <a:t>sparc</a:t>
            </a:r>
            <a:r>
              <a:rPr lang="fr-FR" sz="2400" dirty="0"/>
              <a:t>"/&gt; </a:t>
            </a:r>
            <a:br>
              <a:rPr lang="fr-FR" sz="2400" dirty="0"/>
            </a:br>
            <a:r>
              <a:rPr lang="fr-FR" sz="2400" dirty="0"/>
              <a:t>         &lt;/not&gt;</a:t>
            </a:r>
          </a:p>
          <a:p>
            <a:pPr>
              <a:buNone/>
            </a:pPr>
            <a:r>
              <a:rPr lang="fr-FR" sz="2400" dirty="0"/>
              <a:t>	    &lt;/and&gt; </a:t>
            </a:r>
          </a:p>
          <a:p>
            <a:pPr>
              <a:buNone/>
            </a:pPr>
            <a:r>
              <a:rPr lang="fr-FR" sz="2400" dirty="0"/>
              <a:t>&lt;/condition&gt;</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76672"/>
            <a:ext cx="8229600" cy="1066800"/>
          </a:xfrm>
        </p:spPr>
        <p:txBody>
          <a:bodyPr/>
          <a:lstStyle/>
          <a:p>
            <a:r>
              <a:rPr lang="fr-FR" dirty="0" err="1"/>
              <a:t>Ant</a:t>
            </a:r>
            <a:r>
              <a:rPr lang="fr-FR" dirty="0"/>
              <a:t> ftp</a:t>
            </a:r>
          </a:p>
        </p:txBody>
      </p:sp>
      <p:sp>
        <p:nvSpPr>
          <p:cNvPr id="3" name="Espace réservé du contenu 2"/>
          <p:cNvSpPr>
            <a:spLocks noGrp="1"/>
          </p:cNvSpPr>
          <p:nvPr>
            <p:ph idx="1"/>
          </p:nvPr>
        </p:nvSpPr>
        <p:spPr>
          <a:xfrm>
            <a:off x="457200" y="1600200"/>
            <a:ext cx="8229600" cy="4925144"/>
          </a:xfrm>
        </p:spPr>
        <p:txBody>
          <a:bodyPr>
            <a:normAutofit fontScale="70000" lnSpcReduction="20000"/>
          </a:bodyPr>
          <a:lstStyle/>
          <a:p>
            <a:r>
              <a:rPr lang="fr-FR" sz="3400" dirty="0"/>
              <a:t>Grace a l’instruction &lt;ftp il est possible d’ </a:t>
            </a:r>
            <a:r>
              <a:rPr lang="fr-FR" sz="3400" dirty="0" err="1"/>
              <a:t>éfectué</a:t>
            </a:r>
            <a:r>
              <a:rPr lang="fr-FR" sz="3400" dirty="0"/>
              <a:t> les actions courantes sur un ftp en sélectionnant une action</a:t>
            </a:r>
          </a:p>
          <a:p>
            <a:pPr lvl="1"/>
            <a:r>
              <a:rPr lang="fr-FR" sz="3400" dirty="0" err="1"/>
              <a:t>mkdir</a:t>
            </a:r>
            <a:endParaRPr lang="fr-FR" sz="3400" dirty="0"/>
          </a:p>
          <a:p>
            <a:pPr lvl="1"/>
            <a:r>
              <a:rPr lang="fr-FR" sz="3400" dirty="0" err="1"/>
              <a:t>rmdir</a:t>
            </a:r>
            <a:endParaRPr lang="fr-FR" sz="3400" dirty="0"/>
          </a:p>
          <a:p>
            <a:pPr lvl="1"/>
            <a:r>
              <a:rPr lang="fr-FR" sz="3400" dirty="0"/>
              <a:t>List</a:t>
            </a:r>
          </a:p>
          <a:p>
            <a:pPr lvl="1"/>
            <a:r>
              <a:rPr lang="fr-FR" sz="3400" dirty="0"/>
              <a:t>Del</a:t>
            </a:r>
          </a:p>
          <a:p>
            <a:pPr lvl="1"/>
            <a:r>
              <a:rPr lang="fr-FR" sz="3400" dirty="0" err="1"/>
              <a:t>Get</a:t>
            </a:r>
            <a:endParaRPr lang="fr-FR" sz="3400" dirty="0"/>
          </a:p>
          <a:p>
            <a:endParaRPr lang="fr-FR" dirty="0"/>
          </a:p>
          <a:p>
            <a:r>
              <a:rPr lang="fr-FR" dirty="0"/>
              <a:t>&lt;ftp action="</a:t>
            </a:r>
            <a:r>
              <a:rPr lang="fr-FR" dirty="0" err="1"/>
              <a:t>get</a:t>
            </a:r>
            <a:r>
              <a:rPr lang="fr-FR" dirty="0"/>
              <a:t>" server="ftpperso.free.fr" </a:t>
            </a:r>
            <a:r>
              <a:rPr lang="fr-FR" dirty="0" err="1"/>
              <a:t>userid</a:t>
            </a:r>
            <a:r>
              <a:rPr lang="fr-FR" dirty="0"/>
              <a:t>="</a:t>
            </a:r>
            <a:r>
              <a:rPr lang="fr-FR" dirty="0" err="1"/>
              <a:t>anonymous</a:t>
            </a:r>
            <a:r>
              <a:rPr lang="fr-FR" dirty="0"/>
              <a:t>" </a:t>
            </a:r>
            <a:r>
              <a:rPr lang="fr-FR" dirty="0" err="1"/>
              <a:t>password</a:t>
            </a:r>
            <a:r>
              <a:rPr lang="fr-FR" dirty="0"/>
              <a:t>="me@t.com"&gt; </a:t>
            </a:r>
          </a:p>
          <a:p>
            <a:pPr>
              <a:buNone/>
            </a:pPr>
            <a:r>
              <a:rPr lang="fr-FR" dirty="0"/>
              <a:t>		&lt;</a:t>
            </a:r>
            <a:r>
              <a:rPr lang="fr-FR" dirty="0" err="1"/>
              <a:t>fileset</a:t>
            </a:r>
            <a:r>
              <a:rPr lang="fr-FR" dirty="0"/>
              <a:t> </a:t>
            </a:r>
            <a:r>
              <a:rPr lang="fr-FR" dirty="0" err="1"/>
              <a:t>dir</a:t>
            </a:r>
            <a:r>
              <a:rPr lang="fr-FR" dirty="0"/>
              <a:t>="</a:t>
            </a:r>
            <a:r>
              <a:rPr lang="fr-FR" dirty="0" err="1"/>
              <a:t>htdocs</a:t>
            </a:r>
            <a:r>
              <a:rPr lang="fr-FR" dirty="0"/>
              <a:t>/</a:t>
            </a:r>
            <a:r>
              <a:rPr lang="fr-FR" dirty="0" err="1"/>
              <a:t>manual</a:t>
            </a:r>
            <a:r>
              <a:rPr lang="fr-FR" dirty="0"/>
              <a:t>"&gt; </a:t>
            </a:r>
          </a:p>
          <a:p>
            <a:pPr>
              <a:buNone/>
            </a:pPr>
            <a:r>
              <a:rPr lang="fr-FR" dirty="0"/>
              <a:t>			&lt;include </a:t>
            </a:r>
            <a:r>
              <a:rPr lang="fr-FR" dirty="0" err="1"/>
              <a:t>name</a:t>
            </a:r>
            <a:r>
              <a:rPr lang="fr-FR" dirty="0"/>
              <a:t>="**/*.html"/&gt; </a:t>
            </a:r>
          </a:p>
          <a:p>
            <a:pPr>
              <a:buNone/>
            </a:pPr>
            <a:r>
              <a:rPr lang="fr-FR" dirty="0"/>
              <a:t>		&lt;/</a:t>
            </a:r>
            <a:r>
              <a:rPr lang="fr-FR" dirty="0" err="1"/>
              <a:t>fileset</a:t>
            </a:r>
            <a:r>
              <a:rPr lang="fr-FR" dirty="0"/>
              <a:t>&gt; </a:t>
            </a:r>
          </a:p>
          <a:p>
            <a:pPr>
              <a:buNone/>
            </a:pPr>
            <a:r>
              <a:rPr lang="fr-FR" dirty="0"/>
              <a:t>&lt;/ftp&gt;</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lang="fr-FR" dirty="0" err="1"/>
              <a:t>Ant</a:t>
            </a:r>
            <a:r>
              <a:rPr lang="fr-FR" dirty="0"/>
              <a:t> </a:t>
            </a:r>
            <a:r>
              <a:rPr lang="fr-FR" dirty="0" err="1"/>
              <a:t>xmlValidate</a:t>
            </a:r>
            <a:endParaRPr lang="fr-FR" dirty="0"/>
          </a:p>
        </p:txBody>
      </p:sp>
      <p:sp>
        <p:nvSpPr>
          <p:cNvPr id="3" name="Espace réservé du contenu 2"/>
          <p:cNvSpPr>
            <a:spLocks noGrp="1"/>
          </p:cNvSpPr>
          <p:nvPr>
            <p:ph idx="1"/>
          </p:nvPr>
        </p:nvSpPr>
        <p:spPr>
          <a:xfrm>
            <a:off x="457200" y="1600200"/>
            <a:ext cx="8229600" cy="4997152"/>
          </a:xfrm>
        </p:spPr>
        <p:txBody>
          <a:bodyPr>
            <a:normAutofit fontScale="70000" lnSpcReduction="20000"/>
          </a:bodyPr>
          <a:lstStyle/>
          <a:p>
            <a:endParaRPr lang="fr-FR"/>
          </a:p>
          <a:p>
            <a:r>
              <a:rPr lang="fr-FR"/>
              <a:t>&lt;</a:t>
            </a:r>
            <a:r>
              <a:rPr lang="fr-FR" err="1"/>
              <a:t>xmlvalidate</a:t>
            </a:r>
            <a:r>
              <a:rPr lang="fr-FR"/>
              <a:t> file="file.xml"  /&gt;</a:t>
            </a:r>
          </a:p>
          <a:p>
            <a:endParaRPr lang="fr-FR"/>
          </a:p>
          <a:p>
            <a:pPr lvl="1"/>
            <a:r>
              <a:rPr lang="fr-FR"/>
              <a:t>Les attributs </a:t>
            </a:r>
            <a:r>
              <a:rPr lang="fr-FR" sz="2400" i="1" err="1"/>
              <a:t>true</a:t>
            </a:r>
            <a:r>
              <a:rPr lang="fr-FR" sz="2400" i="1"/>
              <a:t> | false</a:t>
            </a:r>
          </a:p>
          <a:p>
            <a:pPr lvl="2"/>
            <a:r>
              <a:rPr lang="fr-FR" err="1"/>
              <a:t>lenient</a:t>
            </a:r>
            <a:r>
              <a:rPr lang="fr-FR"/>
              <a:t> = </a:t>
            </a:r>
            <a:r>
              <a:rPr lang="fr-FR" err="1"/>
              <a:t>wellFormdness</a:t>
            </a:r>
            <a:endParaRPr lang="fr-FR"/>
          </a:p>
          <a:p>
            <a:pPr lvl="2"/>
            <a:r>
              <a:rPr lang="fr-FR" err="1"/>
              <a:t>failonerror</a:t>
            </a:r>
            <a:r>
              <a:rPr lang="fr-FR"/>
              <a:t> = </a:t>
            </a:r>
            <a:r>
              <a:rPr lang="fr-FR" err="1"/>
              <a:t>arret</a:t>
            </a:r>
            <a:r>
              <a:rPr lang="fr-FR"/>
              <a:t> sur erreur</a:t>
            </a:r>
          </a:p>
          <a:p>
            <a:endParaRPr lang="fr-FR"/>
          </a:p>
          <a:p>
            <a:pPr lvl="1"/>
            <a:r>
              <a:rPr lang="fr-FR"/>
              <a:t>Les attributs pour </a:t>
            </a:r>
            <a:r>
              <a:rPr lang="fr-FR" err="1"/>
              <a:t>schema</a:t>
            </a:r>
            <a:r>
              <a:rPr lang="fr-FR"/>
              <a:t> </a:t>
            </a:r>
          </a:p>
          <a:p>
            <a:pPr lvl="2"/>
            <a:r>
              <a:rPr lang="en-US"/>
              <a:t>&lt;attribute name="http://apache.org/xml/features/validation/schema" value="true"/&gt; </a:t>
            </a:r>
          </a:p>
          <a:p>
            <a:pPr lvl="2"/>
            <a:r>
              <a:rPr lang="en-US"/>
              <a:t>&lt;attribute name="http://xml.org/sax/features/namespaces" value="true"/&gt; </a:t>
            </a:r>
          </a:p>
          <a:p>
            <a:pPr lvl="2"/>
            <a:r>
              <a:rPr lang="en-US"/>
              <a:t>&lt;property name="http://apache.org/xml/properties/schema/external-noNamespaceSchemaLocation" value="${</a:t>
            </a:r>
            <a:r>
              <a:rPr lang="en-US" err="1"/>
              <a:t>xsd.file</a:t>
            </a:r>
            <a:r>
              <a:rPr lang="en-US"/>
              <a:t>}"/&gt;</a:t>
            </a:r>
          </a:p>
          <a:p>
            <a:pPr lvl="2">
              <a:buNone/>
            </a:pPr>
            <a:endParaRPr lang="en-US"/>
          </a:p>
          <a:p>
            <a:pPr lvl="1"/>
            <a:r>
              <a:rPr lang="en-US" err="1"/>
              <a:t>L’attributs</a:t>
            </a:r>
            <a:r>
              <a:rPr lang="en-US"/>
              <a:t> pour les </a:t>
            </a:r>
            <a:r>
              <a:rPr lang="en-US" err="1"/>
              <a:t>doctype</a:t>
            </a:r>
            <a:endParaRPr lang="en-US"/>
          </a:p>
          <a:p>
            <a:pPr lvl="2"/>
            <a:r>
              <a:rPr lang="fr-FR"/>
              <a:t>&lt;</a:t>
            </a:r>
            <a:r>
              <a:rPr lang="fr-FR" err="1"/>
              <a:t>dtd</a:t>
            </a:r>
            <a:r>
              <a:rPr lang="fr-FR"/>
              <a:t> </a:t>
            </a:r>
            <a:r>
              <a:rPr lang="fr-FR" err="1"/>
              <a:t>publicId</a:t>
            </a:r>
            <a:r>
              <a:rPr lang="fr-FR"/>
              <a:t>="-//DTD1.0//EN" location="dtdfile.dtd"/&gt;</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Ant</a:t>
            </a:r>
            <a:r>
              <a:rPr lang="fr-FR" dirty="0"/>
              <a:t> </a:t>
            </a:r>
            <a:r>
              <a:rPr lang="fr-FR" dirty="0" err="1"/>
              <a:t>task</a:t>
            </a:r>
            <a:endParaRPr lang="fr-FR" dirty="0"/>
          </a:p>
        </p:txBody>
      </p:sp>
      <p:sp>
        <p:nvSpPr>
          <p:cNvPr id="3" name="Espace réservé du contenu 2"/>
          <p:cNvSpPr>
            <a:spLocks noGrp="1"/>
          </p:cNvSpPr>
          <p:nvPr>
            <p:ph idx="1"/>
          </p:nvPr>
        </p:nvSpPr>
        <p:spPr/>
        <p:txBody>
          <a:bodyPr/>
          <a:lstStyle/>
          <a:p>
            <a:r>
              <a:rPr lang="fr-FR" dirty="0"/>
              <a:t>Voici la liste des </a:t>
            </a:r>
            <a:r>
              <a:rPr lang="fr-FR" dirty="0" err="1"/>
              <a:t>task</a:t>
            </a:r>
            <a:r>
              <a:rPr lang="fr-FR" dirty="0"/>
              <a:t> courantes :</a:t>
            </a:r>
          </a:p>
          <a:p>
            <a:pPr lvl="1"/>
            <a:r>
              <a:rPr lang="fr-FR" dirty="0" err="1"/>
              <a:t>telnet</a:t>
            </a:r>
            <a:endParaRPr lang="fr-FR" dirty="0"/>
          </a:p>
          <a:p>
            <a:pPr lvl="1"/>
            <a:r>
              <a:rPr lang="fr-FR" dirty="0" err="1"/>
              <a:t>Sql</a:t>
            </a:r>
            <a:endParaRPr lang="fr-FR" dirty="0"/>
          </a:p>
          <a:p>
            <a:pPr lvl="1"/>
            <a:r>
              <a:rPr lang="fr-FR" dirty="0" err="1"/>
              <a:t>echoXML</a:t>
            </a:r>
            <a:endParaRPr lang="fr-FR" dirty="0"/>
          </a:p>
          <a:p>
            <a:pPr lvl="1"/>
            <a:r>
              <a:rPr lang="fr-FR" dirty="0"/>
              <a:t>Zip</a:t>
            </a:r>
          </a:p>
          <a:p>
            <a:pPr lvl="1"/>
            <a:r>
              <a:rPr lang="fr-FR" dirty="0"/>
              <a:t>…</a:t>
            </a:r>
          </a:p>
          <a:p>
            <a:r>
              <a:rPr lang="fr-FR" dirty="0"/>
              <a:t>Liste exhaustive : </a:t>
            </a:r>
          </a:p>
          <a:p>
            <a:pPr lvl="1"/>
            <a:r>
              <a:rPr lang="fr-FR" dirty="0"/>
              <a:t>https://ant.apache.org/manual/tasklist.html</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a:bodyPr>
          <a:lstStyle/>
          <a:p>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transformations </a:t>
            </a:r>
            <a:r>
              <a:rPr lang="fr-FR" dirty="0" err="1">
                <a:ea typeface="MS Mincho" pitchFamily="49" charset="-128"/>
              </a:rPr>
              <a:t>xsl</a:t>
            </a:r>
            <a:endParaRPr lang="fr-FR" dirty="0">
              <a:ea typeface="MS Mincho" pitchFamily="49" charset="-128"/>
            </a:endParaRPr>
          </a:p>
          <a:p>
            <a:pPr lvl="1"/>
            <a:r>
              <a:rPr lang="fr-FR" dirty="0">
                <a:ea typeface="MS Mincho" pitchFamily="49" charset="-128"/>
              </a:rPr>
              <a:t> </a:t>
            </a:r>
            <a:r>
              <a:rPr lang="fr-FR" dirty="0"/>
              <a:t>Côté client</a:t>
            </a:r>
          </a:p>
          <a:p>
            <a:pPr lvl="1"/>
            <a:r>
              <a:rPr lang="fr-FR" dirty="0"/>
              <a:t>Côté Serveur</a:t>
            </a:r>
          </a:p>
          <a:p>
            <a:pPr lvl="1"/>
            <a:r>
              <a:rPr lang="fr-FR" dirty="0"/>
              <a:t>Coté </a:t>
            </a:r>
            <a:r>
              <a:rPr lang="fr-FR" dirty="0" err="1"/>
              <a:t>excel</a:t>
            </a:r>
            <a:endParaRPr lang="fr-FR" dirty="0"/>
          </a:p>
          <a:p>
            <a:pPr lvl="1"/>
            <a:r>
              <a:rPr lang="fr-FR" dirty="0"/>
              <a:t>Coté Application</a:t>
            </a:r>
          </a:p>
          <a:p>
            <a:pPr marL="400050" indent="-400050">
              <a:buFont typeface="Wingdings" pitchFamily="2" charset="2"/>
              <a:buChar char="q"/>
            </a:pP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267</a:t>
            </a:fld>
            <a:endParaRPr lang="fr-FR" sz="1400" b="1" dirty="0">
              <a:solidFill>
                <a:schemeClr val="bg1"/>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XSL 2.0, 3.0, les évolutions</a:t>
            </a:r>
          </a:p>
        </p:txBody>
      </p:sp>
      <p:sp>
        <p:nvSpPr>
          <p:cNvPr id="4" name="Espace réservé du texte 3"/>
          <p:cNvSpPr>
            <a:spLocks noGrp="1"/>
          </p:cNvSpPr>
          <p:nvPr>
            <p:ph type="body"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268</a:t>
            </a:fld>
            <a:endParaRPr lang="fr-F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2.0</a:t>
            </a:r>
          </a:p>
          <a:p>
            <a:pPr lvl="1"/>
            <a:r>
              <a:rPr lang="fr-FR" b="1" u="sng" dirty="0"/>
              <a:t>Recommandation </a:t>
            </a:r>
            <a:r>
              <a:rPr lang="fr-FR" dirty="0"/>
              <a:t>du W3C du 23 janvier 2007</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2.0 </a:t>
            </a:r>
          </a:p>
          <a:p>
            <a:pPr lvl="1"/>
            <a:r>
              <a:rPr lang="fr-FR" b="1" u="sng" dirty="0"/>
              <a:t>recommandation</a:t>
            </a:r>
            <a:r>
              <a:rPr lang="fr-FR" dirty="0"/>
              <a:t> du W3C </a:t>
            </a:r>
          </a:p>
          <a:p>
            <a:pPr lvl="1">
              <a:buNone/>
            </a:pPr>
            <a:r>
              <a:rPr lang="fr-FR" dirty="0"/>
              <a:t>				du 23 janvier 2007</a:t>
            </a:r>
          </a:p>
          <a:p>
            <a:pPr lvl="1"/>
            <a:r>
              <a:rPr lang="fr-FR" dirty="0"/>
              <a:t>2.0 seconde édition du W3C du </a:t>
            </a:r>
          </a:p>
          <a:p>
            <a:pPr lvl="1">
              <a:buNone/>
            </a:pPr>
            <a:r>
              <a:rPr lang="fr-FR" dirty="0"/>
              <a:t>				14 Décembre 2010</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269</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570" name="AutoShape 2"/>
          <p:cNvSpPr>
            <a:spLocks noGrp="1" noChangeArrowheads="1"/>
          </p:cNvSpPr>
          <p:nvPr>
            <p:ph type="title"/>
          </p:nvPr>
        </p:nvSpPr>
        <p:spPr/>
        <p:txBody>
          <a:bodyPr/>
          <a:lstStyle/>
          <a:p>
            <a:pPr eaLnBrk="1" hangingPunct="1"/>
            <a:r>
              <a:rPr lang="fr-FR"/>
              <a:t>Les parseurs</a:t>
            </a:r>
          </a:p>
        </p:txBody>
      </p:sp>
      <p:sp>
        <p:nvSpPr>
          <p:cNvPr id="1389571" name="Rectangle 3"/>
          <p:cNvSpPr>
            <a:spLocks noGrp="1" noChangeArrowheads="1"/>
          </p:cNvSpPr>
          <p:nvPr>
            <p:ph idx="1"/>
          </p:nvPr>
        </p:nvSpPr>
        <p:spPr/>
        <p:txBody>
          <a:bodyPr>
            <a:normAutofit fontScale="70000" lnSpcReduction="20000"/>
          </a:bodyPr>
          <a:lstStyle/>
          <a:p>
            <a:pPr eaLnBrk="1" hangingPunct="1"/>
            <a:r>
              <a:rPr lang="en-US">
                <a:ea typeface="MS Mincho" pitchFamily="49" charset="-128"/>
              </a:rPr>
              <a:t>XML Parser &amp; processor</a:t>
            </a:r>
          </a:p>
          <a:p>
            <a:pPr lvl="1" eaLnBrk="1" hangingPunct="1"/>
            <a:r>
              <a:rPr lang="fr-FR">
                <a:cs typeface="Courier New" pitchFamily="49" charset="0"/>
              </a:rPr>
              <a:t> qu’est-ce qu’un parser XML (XML processor) ? (analyseur syntaxique)</a:t>
            </a:r>
          </a:p>
          <a:p>
            <a:pPr lvl="1" eaLnBrk="1" hangingPunct="1"/>
            <a:r>
              <a:rPr lang="fr-FR">
                <a:cs typeface="Courier New" pitchFamily="49" charset="0"/>
              </a:rPr>
              <a:t> XML1.0 supporte obligatoirement UTF-8/16 et souvent ISO-8859 supporté </a:t>
            </a:r>
          </a:p>
          <a:p>
            <a:pPr lvl="1"/>
            <a:r>
              <a:rPr lang="fr-FR"/>
              <a:t> Le « parsing » ou analyse syntaxique = processus d’analyse de séquence de marques pour déterminer sa structure et son respect à une grammaire formelle.</a:t>
            </a:r>
            <a:endParaRPr lang="fr-FR">
              <a:cs typeface="Courier New" pitchFamily="49" charset="0"/>
            </a:endParaRPr>
          </a:p>
          <a:p>
            <a:r>
              <a:rPr lang="fr-FR"/>
              <a:t>Rôle</a:t>
            </a:r>
          </a:p>
          <a:p>
            <a:pPr lvl="1"/>
            <a:r>
              <a:rPr lang="fr-FR"/>
              <a:t> Un parser est donc capable de transformer un texte en structure de données</a:t>
            </a:r>
          </a:p>
          <a:p>
            <a:pPr lvl="1"/>
            <a:r>
              <a:rPr lang="fr-FR"/>
              <a:t> parser XML = « processeur » d’analyse du XML (attributs et contenu) et qui les transforme en structure de données arborescente</a:t>
            </a:r>
          </a:p>
          <a:p>
            <a:r>
              <a:rPr lang="fr-FR"/>
              <a:t>Différents types de parseurs</a:t>
            </a:r>
          </a:p>
          <a:p>
            <a:pPr lvl="1"/>
            <a:r>
              <a:rPr lang="fr-FR"/>
              <a:t> DOM (intégral et arborescent)</a:t>
            </a:r>
          </a:p>
          <a:p>
            <a:pPr lvl="1"/>
            <a:r>
              <a:rPr lang="fr-FR"/>
              <a:t> SAX (séquentiel et événementiel)</a:t>
            </a:r>
          </a:p>
        </p:txBody>
      </p:sp>
      <p:sp>
        <p:nvSpPr>
          <p:cNvPr id="5" name="Rectangle 13"/>
          <p:cNvSpPr>
            <a:spLocks noGrp="1" noChangeArrowheads="1"/>
          </p:cNvSpPr>
          <p:nvPr>
            <p:ph type="sldNum" sz="quarter" idx="12"/>
          </p:nvPr>
        </p:nvSpPr>
        <p:spPr>
          <a:ln/>
        </p:spPr>
        <p:txBody>
          <a:bodyPr>
            <a:normAutofit/>
          </a:bodyPr>
          <a:lstStyle/>
          <a:p>
            <a:pPr>
              <a:defRPr/>
            </a:pPr>
            <a:fld id="{C34164FF-C422-44FA-A2F7-1009D3CC00A8}" type="slidenum">
              <a:rPr lang="fr-FR"/>
              <a:pPr>
                <a:defRPr/>
              </a:pPr>
              <a:t>27</a:t>
            </a:fld>
            <a:endParaRPr lang="fr-F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92500" lnSpcReduction="10000"/>
          </a:bodyPr>
          <a:lstStyle/>
          <a:p>
            <a:r>
              <a:rPr lang="en-US" dirty="0"/>
              <a:t>Conversion auto fragments d’ </a:t>
            </a:r>
            <a:r>
              <a:rPr lang="en-US" dirty="0" err="1"/>
              <a:t>arbres</a:t>
            </a:r>
            <a:r>
              <a:rPr lang="en-US" dirty="0"/>
              <a:t> / node-sets</a:t>
            </a:r>
          </a:p>
          <a:p>
            <a:r>
              <a:rPr lang="en-US" dirty="0"/>
              <a:t>Multiple &lt; output /&gt;</a:t>
            </a:r>
          </a:p>
          <a:p>
            <a:endParaRPr lang="en-US" dirty="0"/>
          </a:p>
          <a:p>
            <a:r>
              <a:rPr lang="en-US" dirty="0"/>
              <a:t>Grouping </a:t>
            </a:r>
            <a:r>
              <a:rPr lang="en-US" dirty="0" err="1"/>
              <a:t>natif</a:t>
            </a:r>
            <a:r>
              <a:rPr lang="en-US" dirty="0"/>
              <a:t> XSL</a:t>
            </a:r>
          </a:p>
          <a:p>
            <a:pPr lvl="2"/>
            <a:r>
              <a:rPr lang="fr-FR" i="1" dirty="0"/>
              <a:t>&lt;</a:t>
            </a:r>
            <a:r>
              <a:rPr lang="fr-FR" i="1" dirty="0" err="1"/>
              <a:t>xsl:</a:t>
            </a:r>
            <a:r>
              <a:rPr lang="fr-FR" b="1" i="1" dirty="0" err="1"/>
              <a:t>for-each-group</a:t>
            </a:r>
            <a:r>
              <a:rPr lang="fr-FR" i="1" dirty="0"/>
              <a:t>/&gt;</a:t>
            </a:r>
            <a:endParaRPr lang="en-US" i="1" dirty="0"/>
          </a:p>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endParaRPr lang="en-US" b="1" i="1" dirty="0"/>
          </a:p>
          <a:p>
            <a:endParaRPr lang="en-US" dirty="0"/>
          </a:p>
          <a:p>
            <a:r>
              <a:rPr lang="en-US" dirty="0" err="1"/>
              <a:t>Xpath</a:t>
            </a:r>
            <a:r>
              <a:rPr lang="en-US" dirty="0"/>
              <a:t> 2.0 </a:t>
            </a:r>
          </a:p>
          <a:p>
            <a:pPr lvl="2"/>
            <a:r>
              <a:rPr lang="en-US" dirty="0" err="1"/>
              <a:t>Typage</a:t>
            </a:r>
            <a:r>
              <a:rPr lang="en-US" dirty="0"/>
              <a:t> fort, lot de </a:t>
            </a:r>
            <a:r>
              <a:rPr lang="en-US" dirty="0" err="1"/>
              <a:t>fonctions</a:t>
            </a:r>
            <a:r>
              <a:rPr lang="en-US" dirty="0"/>
              <a:t>, </a:t>
            </a:r>
            <a:r>
              <a:rPr lang="en-US" dirty="0" err="1"/>
              <a:t>gestion</a:t>
            </a:r>
            <a:r>
              <a:rPr lang="en-US" dirty="0"/>
              <a:t> du temps, …</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270</a:t>
            </a:fld>
            <a:endParaRPr lang="fr-F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XSL2.0 Nouveautés</a:t>
            </a:r>
          </a:p>
        </p:txBody>
      </p:sp>
      <p:sp>
        <p:nvSpPr>
          <p:cNvPr id="6" name="Espace réservé du contenu 5"/>
          <p:cNvSpPr>
            <a:spLocks noGrp="1"/>
          </p:cNvSpPr>
          <p:nvPr>
            <p:ph idx="1"/>
          </p:nvPr>
        </p:nvSpPr>
        <p:spPr/>
        <p:txBody>
          <a:bodyPr>
            <a:normAutofit fontScale="85000" lnSpcReduction="20000"/>
          </a:bodyPr>
          <a:lstStyle/>
          <a:p>
            <a:endParaRPr lang="en-US" dirty="0"/>
          </a:p>
          <a:p>
            <a:r>
              <a:rPr lang="en-US" dirty="0"/>
              <a:t>Definition de functions personnel</a:t>
            </a:r>
          </a:p>
          <a:p>
            <a:pPr lvl="2"/>
            <a:r>
              <a:rPr lang="fr-FR" i="1" dirty="0"/>
              <a:t>&lt;</a:t>
            </a:r>
            <a:r>
              <a:rPr lang="fr-FR" i="1" dirty="0" err="1"/>
              <a:t>xsl:</a:t>
            </a:r>
            <a:r>
              <a:rPr lang="fr-FR" b="1" i="1" dirty="0" err="1"/>
              <a:t>function</a:t>
            </a:r>
            <a:r>
              <a:rPr lang="fr-FR" i="1" dirty="0"/>
              <a:t>/&gt;</a:t>
            </a:r>
          </a:p>
          <a:p>
            <a:endParaRPr lang="fr-FR" i="1" dirty="0"/>
          </a:p>
          <a:p>
            <a:r>
              <a:rPr lang="fr-FR" i="1" dirty="0"/>
              <a:t>Création de séquences </a:t>
            </a:r>
          </a:p>
          <a:p>
            <a:pPr lvl="2"/>
            <a:r>
              <a:rPr lang="fr-FR" dirty="0"/>
              <a:t>&lt;</a:t>
            </a:r>
            <a:r>
              <a:rPr lang="fr-FR" dirty="0" err="1"/>
              <a:t>xsl:sequence</a:t>
            </a:r>
            <a:r>
              <a:rPr lang="fr-FR" dirty="0"/>
              <a:t> select=""/&gt;</a:t>
            </a:r>
            <a:endParaRPr lang="fr-FR" i="1" dirty="0"/>
          </a:p>
          <a:p>
            <a:endParaRPr lang="en-US" dirty="0"/>
          </a:p>
          <a:p>
            <a:r>
              <a:rPr lang="en-US" dirty="0"/>
              <a:t>De nouveaux </a:t>
            </a:r>
            <a:r>
              <a:rPr lang="en-US" dirty="0" err="1"/>
              <a:t>attributs</a:t>
            </a:r>
            <a:r>
              <a:rPr lang="en-US" dirty="0"/>
              <a:t> pour </a:t>
            </a:r>
          </a:p>
          <a:p>
            <a:pPr lvl="2"/>
            <a:r>
              <a:rPr lang="en-US" b="1" dirty="0" err="1"/>
              <a:t>xsl:template</a:t>
            </a:r>
            <a:endParaRPr lang="en-US" b="1" dirty="0"/>
          </a:p>
          <a:p>
            <a:pPr lvl="2"/>
            <a:r>
              <a:rPr lang="en-US" b="1" dirty="0" err="1"/>
              <a:t>xsl:variable</a:t>
            </a:r>
            <a:endParaRPr lang="en-US" b="1" dirty="0"/>
          </a:p>
          <a:p>
            <a:pPr lvl="3"/>
            <a:r>
              <a:rPr lang="en-US" b="1" dirty="0"/>
              <a:t>as="</a:t>
            </a:r>
            <a:r>
              <a:rPr lang="en-US" b="1" dirty="0" err="1"/>
              <a:t>xs:type</a:t>
            </a:r>
            <a:r>
              <a:rPr lang="en-US" b="1" dirty="0"/>
              <a:t>"</a:t>
            </a:r>
          </a:p>
          <a:p>
            <a:r>
              <a:rPr lang="en-US" b="1" dirty="0"/>
              <a:t>Encore plus</a:t>
            </a:r>
          </a:p>
          <a:p>
            <a:pPr lvl="2"/>
            <a:r>
              <a:rPr lang="en-US" b="1" dirty="0"/>
              <a:t>value-of</a:t>
            </a:r>
            <a:r>
              <a:rPr lang="en-US" dirty="0"/>
              <a:t> </a:t>
            </a:r>
            <a:r>
              <a:rPr lang="en-US" dirty="0" err="1"/>
              <a:t>permet</a:t>
            </a:r>
            <a:r>
              <a:rPr lang="en-US" dirty="0"/>
              <a:t> </a:t>
            </a:r>
            <a:r>
              <a:rPr lang="en-US" dirty="0" err="1"/>
              <a:t>desormais</a:t>
            </a:r>
            <a:r>
              <a:rPr lang="en-US" dirty="0"/>
              <a:t> de </a:t>
            </a:r>
            <a:r>
              <a:rPr lang="en-US" dirty="0" err="1"/>
              <a:t>séléctionner</a:t>
            </a:r>
            <a:r>
              <a:rPr lang="en-US" dirty="0"/>
              <a:t> </a:t>
            </a:r>
            <a:r>
              <a:rPr lang="en-US" dirty="0" err="1"/>
              <a:t>plusieurs</a:t>
            </a:r>
            <a:r>
              <a:rPr lang="en-US" dirty="0"/>
              <a:t> </a:t>
            </a:r>
            <a:r>
              <a:rPr lang="en-US" dirty="0" err="1"/>
              <a:t>données</a:t>
            </a:r>
            <a:r>
              <a:rPr lang="en-US" dirty="0"/>
              <a:t>  (</a:t>
            </a:r>
            <a:r>
              <a:rPr lang="en-US" dirty="0" err="1"/>
              <a:t>couplées</a:t>
            </a:r>
            <a:r>
              <a:rPr lang="en-US" dirty="0"/>
              <a:t> par , ) , et </a:t>
            </a:r>
            <a:r>
              <a:rPr lang="en-US" dirty="0" err="1"/>
              <a:t>séparation</a:t>
            </a:r>
            <a:r>
              <a:rPr lang="en-US" dirty="0"/>
              <a:t>  grace a </a:t>
            </a:r>
            <a:r>
              <a:rPr lang="en-US" dirty="0" err="1"/>
              <a:t>l'attribut</a:t>
            </a:r>
            <a:r>
              <a:rPr lang="en-US" dirty="0"/>
              <a:t> separator</a:t>
            </a:r>
            <a:endParaRPr lang="en-US" b="1" dirty="0"/>
          </a:p>
          <a:p>
            <a:pPr lvl="2"/>
            <a:endParaRPr lang="en-US" b="1" dirty="0"/>
          </a:p>
          <a:p>
            <a:pPr lvl="2"/>
            <a:endParaRPr lang="en-US"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271</a:t>
            </a:fld>
            <a:endParaRPr lang="fr-F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XSL 2.0, 3.0, les évolutions</a:t>
            </a:r>
            <a:br>
              <a:rPr lang="fr-FR" dirty="0"/>
            </a:br>
            <a:r>
              <a:rPr lang="fr-FR" dirty="0"/>
              <a:t>XSL2.0 Nouveautés</a:t>
            </a:r>
          </a:p>
        </p:txBody>
      </p:sp>
      <p:sp>
        <p:nvSpPr>
          <p:cNvPr id="3" name="Espace réservé du contenu 2"/>
          <p:cNvSpPr>
            <a:spLocks noGrp="1"/>
          </p:cNvSpPr>
          <p:nvPr>
            <p:ph idx="1"/>
          </p:nvPr>
        </p:nvSpPr>
        <p:spPr/>
        <p:txBody>
          <a:bodyPr/>
          <a:lstStyle/>
          <a:p>
            <a:r>
              <a:rPr lang="fr-FR" dirty="0"/>
              <a:t>descente de priorités</a:t>
            </a:r>
          </a:p>
          <a:p>
            <a:pPr lvl="2"/>
            <a:r>
              <a:rPr lang="fr-FR" b="1" dirty="0" err="1"/>
              <a:t>xsl:next-match</a:t>
            </a:r>
            <a:endParaRPr lang="fr-FR" b="1" dirty="0"/>
          </a:p>
          <a:p>
            <a:pPr lvl="4"/>
            <a:r>
              <a:rPr lang="fr-FR" b="1" dirty="0"/>
              <a:t>Renvoie au template de priorité inferieur</a:t>
            </a:r>
            <a:endParaRPr lang="fr-FR" dirty="0"/>
          </a:p>
          <a:p>
            <a:r>
              <a:rPr lang="fr-FR" dirty="0" err="1"/>
              <a:t>analyze</a:t>
            </a:r>
            <a:r>
              <a:rPr lang="fr-FR" dirty="0"/>
              <a:t> de </a:t>
            </a:r>
            <a:r>
              <a:rPr lang="fr-FR" dirty="0" err="1"/>
              <a:t>regex</a:t>
            </a:r>
            <a:endParaRPr lang="fr-FR" dirty="0"/>
          </a:p>
          <a:p>
            <a:pPr lvl="2"/>
            <a:r>
              <a:rPr lang="fr-FR" b="1" dirty="0" err="1"/>
              <a:t>xsl:analyze-string</a:t>
            </a:r>
            <a:r>
              <a:rPr lang="fr-FR" b="1" dirty="0"/>
              <a:t> </a:t>
            </a:r>
          </a:p>
          <a:p>
            <a:pPr lvl="3"/>
            <a:r>
              <a:rPr lang="fr-FR" b="1" i="1" dirty="0"/>
              <a:t>select</a:t>
            </a:r>
            <a:r>
              <a:rPr lang="fr-FR" dirty="0"/>
              <a:t>="   </a:t>
            </a:r>
            <a:r>
              <a:rPr lang="fr-FR" i="1" dirty="0" err="1"/>
              <a:t>XpathExpression</a:t>
            </a:r>
            <a:r>
              <a:rPr lang="fr-FR" i="1" dirty="0"/>
              <a:t>  </a:t>
            </a:r>
            <a:r>
              <a:rPr lang="fr-FR" dirty="0"/>
              <a:t>" </a:t>
            </a:r>
          </a:p>
          <a:p>
            <a:pPr lvl="3"/>
            <a:r>
              <a:rPr lang="fr-FR" b="1" i="1" dirty="0" err="1"/>
              <a:t>regex</a:t>
            </a:r>
            <a:r>
              <a:rPr lang="fr-FR" dirty="0"/>
              <a:t>="[A-VX-Z1-2\-]{1,}"</a:t>
            </a:r>
          </a:p>
          <a:p>
            <a:pPr lvl="4"/>
            <a:r>
              <a:rPr lang="fr-FR" dirty="0"/>
              <a:t>déclenche la balise enfant </a:t>
            </a:r>
          </a:p>
          <a:p>
            <a:pPr lvl="5"/>
            <a:r>
              <a:rPr lang="fr-FR" dirty="0"/>
              <a:t>&lt;</a:t>
            </a:r>
            <a:r>
              <a:rPr lang="fr-FR" b="1" dirty="0" err="1"/>
              <a:t>xsl:matching-substring</a:t>
            </a:r>
            <a:r>
              <a:rPr lang="fr-FR" dirty="0"/>
              <a:t>&gt; si </a:t>
            </a:r>
            <a:r>
              <a:rPr lang="fr-FR" dirty="0" err="1"/>
              <a:t>matching</a:t>
            </a:r>
            <a:r>
              <a:rPr lang="fr-FR" dirty="0"/>
              <a:t> "ok"</a:t>
            </a:r>
          </a:p>
          <a:p>
            <a:pPr lvl="5"/>
            <a:r>
              <a:rPr lang="fr-FR" dirty="0"/>
              <a:t>&lt;</a:t>
            </a:r>
            <a:r>
              <a:rPr lang="fr-FR" b="1" dirty="0" err="1"/>
              <a:t>xsl:non-matching-substring</a:t>
            </a:r>
            <a:r>
              <a:rPr lang="fr-FR" dirty="0"/>
              <a:t>&gt;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272</a:t>
            </a:fld>
            <a:endParaRPr lang="fr-F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a:bodyPr>
          <a:lstStyle/>
          <a:p>
            <a:endParaRPr lang="fr-FR" dirty="0"/>
          </a:p>
          <a:p>
            <a:r>
              <a:rPr lang="fr-FR" dirty="0"/>
              <a:t>XSL Transformations (XSLT) Version 3.0</a:t>
            </a:r>
          </a:p>
          <a:p>
            <a:pPr lvl="1"/>
            <a:r>
              <a:rPr lang="fr-FR" b="1" u="sng" dirty="0"/>
              <a:t>Candidat</a:t>
            </a:r>
            <a:r>
              <a:rPr lang="fr-FR" dirty="0"/>
              <a:t> du W3C du 19 novembre 2015</a:t>
            </a:r>
          </a:p>
          <a:p>
            <a:endParaRPr lang="fr-FR" dirty="0"/>
          </a:p>
          <a:p>
            <a:r>
              <a:rPr lang="fr-FR" dirty="0"/>
              <a:t>XML </a:t>
            </a:r>
            <a:r>
              <a:rPr lang="fr-FR" dirty="0" err="1"/>
              <a:t>Path</a:t>
            </a:r>
            <a:r>
              <a:rPr lang="fr-FR" dirty="0"/>
              <a:t> </a:t>
            </a:r>
            <a:r>
              <a:rPr lang="fr-FR" dirty="0" err="1"/>
              <a:t>Language</a:t>
            </a:r>
            <a:r>
              <a:rPr lang="fr-FR" dirty="0"/>
              <a:t> (</a:t>
            </a:r>
            <a:r>
              <a:rPr lang="fr-FR" dirty="0" err="1"/>
              <a:t>XPath</a:t>
            </a:r>
            <a:r>
              <a:rPr lang="fr-FR" dirty="0"/>
              <a:t>) 3.0 </a:t>
            </a:r>
          </a:p>
          <a:p>
            <a:pPr lvl="1"/>
            <a:r>
              <a:rPr lang="fr-FR" b="1" u="sng" dirty="0"/>
              <a:t>recommandation</a:t>
            </a:r>
            <a:r>
              <a:rPr lang="fr-FR" dirty="0"/>
              <a:t> du W3C </a:t>
            </a:r>
          </a:p>
          <a:p>
            <a:pPr lvl="1">
              <a:buNone/>
            </a:pPr>
            <a:r>
              <a:rPr lang="fr-FR" dirty="0"/>
              <a:t>				du 8 avril 2014</a:t>
            </a:r>
          </a:p>
          <a:p>
            <a:pPr lvl="1"/>
            <a:r>
              <a:rPr lang="fr-FR" dirty="0"/>
              <a:t>3.1  candidat du W3C du </a:t>
            </a:r>
          </a:p>
          <a:p>
            <a:pPr lvl="1">
              <a:buNone/>
            </a:pPr>
            <a:r>
              <a:rPr lang="fr-FR" dirty="0"/>
              <a:t>				17 </a:t>
            </a:r>
            <a:r>
              <a:rPr lang="fr-FR" dirty="0" err="1"/>
              <a:t>Decembre</a:t>
            </a:r>
            <a:r>
              <a:rPr lang="fr-FR" dirty="0"/>
              <a:t> 2015</a:t>
            </a:r>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273</a:t>
            </a:fld>
            <a:endParaRPr lang="fr-FR"/>
          </a:p>
        </p:txBody>
      </p:sp>
      <p:sp>
        <p:nvSpPr>
          <p:cNvPr id="8" name="Espace réservé du contenu 7"/>
          <p:cNvSpPr>
            <a:spLocks noGrp="1"/>
          </p:cNvSpPr>
          <p:nvPr>
            <p:ph sz="quarter" idx="13"/>
          </p:nvPr>
        </p:nvSpPr>
        <p:spPr/>
        <p:txBody>
          <a:bodyPr/>
          <a:lstStyle/>
          <a:p>
            <a:endParaRPr lang="fr-FR"/>
          </a:p>
        </p:txBody>
      </p:sp>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graphicFrame>
        <p:nvGraphicFramePr>
          <p:cNvPr id="7" name="Diagramme 6"/>
          <p:cNvGraphicFramePr/>
          <p:nvPr/>
        </p:nvGraphicFramePr>
        <p:xfrm>
          <a:off x="6000760" y="4000504"/>
          <a:ext cx="2428892" cy="2143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Processeurs &amp; éditeurs</a:t>
            </a:r>
          </a:p>
        </p:txBody>
      </p:sp>
      <p:sp>
        <p:nvSpPr>
          <p:cNvPr id="6" name="Espace réservé du contenu 5"/>
          <p:cNvSpPr>
            <a:spLocks noGrp="1"/>
          </p:cNvSpPr>
          <p:nvPr>
            <p:ph idx="1"/>
          </p:nvPr>
        </p:nvSpPr>
        <p:spPr/>
        <p:txBody>
          <a:bodyPr>
            <a:normAutofit fontScale="92500" lnSpcReduction="10000"/>
          </a:bodyPr>
          <a:lstStyle/>
          <a:p>
            <a:endParaRPr lang="fr-FR" dirty="0"/>
          </a:p>
          <a:p>
            <a:r>
              <a:rPr lang="fr-FR" dirty="0"/>
              <a:t>Editeurs</a:t>
            </a:r>
          </a:p>
          <a:p>
            <a:pPr lvl="1"/>
            <a:r>
              <a:rPr lang="fr-FR" dirty="0" err="1"/>
              <a:t>Altova</a:t>
            </a:r>
            <a:r>
              <a:rPr lang="fr-FR" dirty="0"/>
              <a:t> XML </a:t>
            </a:r>
            <a:r>
              <a:rPr lang="fr-FR" dirty="0" err="1"/>
              <a:t>Spy</a:t>
            </a:r>
            <a:r>
              <a:rPr lang="fr-FR" dirty="0"/>
              <a:t> 2016 (300$</a:t>
            </a:r>
            <a:r>
              <a:rPr lang="fr-FR" dirty="0">
                <a:sym typeface="Wingdings" pitchFamily="2" charset="2"/>
              </a:rPr>
              <a:t>∞$ en pack)</a:t>
            </a:r>
            <a:endParaRPr lang="fr-FR" dirty="0"/>
          </a:p>
          <a:p>
            <a:pPr lvl="1"/>
            <a:r>
              <a:rPr lang="fr-FR" dirty="0" err="1"/>
              <a:t>Oxygen</a:t>
            </a:r>
            <a:r>
              <a:rPr lang="fr-FR" dirty="0"/>
              <a:t> (300$ </a:t>
            </a:r>
            <a:r>
              <a:rPr lang="fr-FR" dirty="0">
                <a:sym typeface="Wingdings" pitchFamily="2" charset="2"/>
              </a:rPr>
              <a:t>2,500$)</a:t>
            </a:r>
          </a:p>
          <a:p>
            <a:pPr lvl="1"/>
            <a:r>
              <a:rPr lang="fr-FR" dirty="0" err="1">
                <a:sym typeface="Wingdings" pitchFamily="2" charset="2"/>
              </a:rPr>
              <a:t>Editix</a:t>
            </a:r>
            <a:r>
              <a:rPr lang="fr-FR" dirty="0">
                <a:sym typeface="Wingdings" pitchFamily="2" charset="2"/>
              </a:rPr>
              <a:t> 2016 (80$150$)</a:t>
            </a:r>
          </a:p>
          <a:p>
            <a:pPr lvl="1"/>
            <a:r>
              <a:rPr lang="fr-FR" dirty="0">
                <a:sym typeface="Wingdings" pitchFamily="2" charset="2"/>
              </a:rPr>
              <a:t>Stylus studio (80$700$)</a:t>
            </a:r>
          </a:p>
          <a:p>
            <a:pPr lvl="1"/>
            <a:r>
              <a:rPr lang="fr-FR" dirty="0">
                <a:sym typeface="Wingdings" pitchFamily="2" charset="2"/>
              </a:rPr>
              <a:t>XML </a:t>
            </a:r>
            <a:r>
              <a:rPr lang="fr-FR" dirty="0" err="1">
                <a:sym typeface="Wingdings" pitchFamily="2" charset="2"/>
              </a:rPr>
              <a:t>BluePrint</a:t>
            </a:r>
            <a:r>
              <a:rPr lang="fr-FR" dirty="0">
                <a:sym typeface="Wingdings" pitchFamily="2" charset="2"/>
              </a:rPr>
              <a:t> (40$115$)</a:t>
            </a:r>
          </a:p>
          <a:p>
            <a:pPr>
              <a:buNone/>
            </a:pPr>
            <a:endParaRPr lang="fr-FR" dirty="0"/>
          </a:p>
          <a:p>
            <a:r>
              <a:rPr lang="fr-FR" dirty="0"/>
              <a:t>Processeurs</a:t>
            </a:r>
          </a:p>
          <a:p>
            <a:pPr lvl="1"/>
            <a:r>
              <a:rPr lang="fr-FR" b="1" u="sng" dirty="0"/>
              <a:t>Saxon PE </a:t>
            </a:r>
            <a:r>
              <a:rPr lang="fr-FR" dirty="0">
                <a:sym typeface="Wingdings" pitchFamily="2" charset="2"/>
              </a:rPr>
              <a:t>java </a:t>
            </a:r>
            <a:r>
              <a:rPr lang="fr-FR" dirty="0" err="1">
                <a:sym typeface="Wingdings" pitchFamily="2" charset="2"/>
              </a:rPr>
              <a:t>based</a:t>
            </a:r>
            <a:r>
              <a:rPr lang="fr-FR" dirty="0">
                <a:sym typeface="Wingdings" pitchFamily="2" charset="2"/>
              </a:rPr>
              <a:t> </a:t>
            </a:r>
            <a:r>
              <a:rPr lang="fr-FR" dirty="0" err="1">
                <a:sym typeface="Wingdings" pitchFamily="2" charset="2"/>
              </a:rPr>
              <a:t>proprietaire</a:t>
            </a:r>
            <a:endParaRPr lang="fr-FR" dirty="0">
              <a:sym typeface="Wingdings" pitchFamily="2" charset="2"/>
            </a:endParaRPr>
          </a:p>
          <a:p>
            <a:pPr lvl="1"/>
            <a:r>
              <a:rPr lang="fr-FR" b="1" u="sng" dirty="0" err="1">
                <a:sym typeface="Wingdings" pitchFamily="2" charset="2"/>
              </a:rPr>
              <a:t>Exslt</a:t>
            </a:r>
            <a:r>
              <a:rPr lang="fr-FR" b="1" u="sng" dirty="0">
                <a:sym typeface="Wingdings" pitchFamily="2" charset="2"/>
              </a:rPr>
              <a:t> </a:t>
            </a:r>
            <a:r>
              <a:rPr lang="fr-FR" i="1" u="sng" dirty="0">
                <a:sym typeface="Wingdings" pitchFamily="2" charset="2"/>
              </a:rPr>
              <a:t>(beta*)</a:t>
            </a:r>
            <a:r>
              <a:rPr lang="fr-FR" dirty="0">
                <a:sym typeface="Wingdings" pitchFamily="2" charset="2"/>
              </a:rPr>
              <a:t>.NET </a:t>
            </a:r>
            <a:r>
              <a:rPr lang="fr-FR" dirty="0" err="1">
                <a:sym typeface="Wingdings" pitchFamily="2" charset="2"/>
              </a:rPr>
              <a:t>based</a:t>
            </a:r>
            <a:r>
              <a:rPr lang="fr-FR" dirty="0">
                <a:sym typeface="Wingdings" pitchFamily="2" charset="2"/>
              </a:rPr>
              <a:t> (</a:t>
            </a:r>
            <a:r>
              <a:rPr lang="fr-FR" i="1" dirty="0">
                <a:sym typeface="Wingdings" pitchFamily="2" charset="2"/>
              </a:rPr>
              <a:t>F#</a:t>
            </a:r>
            <a:r>
              <a:rPr lang="fr-FR" dirty="0">
                <a:sym typeface="Wingdings" pitchFamily="2" charset="2"/>
              </a:rPr>
              <a:t>)free</a:t>
            </a:r>
            <a:endParaRPr lang="fr-FR" dirty="0"/>
          </a:p>
          <a:p>
            <a:endParaRPr lang="fr-FR" dirty="0"/>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274</a:t>
            </a:fld>
            <a:endParaRPr lang="fr-F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Nouveautés</a:t>
            </a:r>
          </a:p>
        </p:txBody>
      </p:sp>
      <p:sp>
        <p:nvSpPr>
          <p:cNvPr id="6" name="Espace réservé du contenu 5"/>
          <p:cNvSpPr>
            <a:spLocks noGrp="1"/>
          </p:cNvSpPr>
          <p:nvPr>
            <p:ph idx="1"/>
          </p:nvPr>
        </p:nvSpPr>
        <p:spPr/>
        <p:txBody>
          <a:bodyPr>
            <a:normAutofit fontScale="85000" lnSpcReduction="20000"/>
          </a:bodyPr>
          <a:lstStyle/>
          <a:p>
            <a:r>
              <a:rPr lang="fr-FR" dirty="0"/>
              <a:t>supporte le XML et </a:t>
            </a:r>
            <a:r>
              <a:rPr lang="fr-FR" b="1" u="sng" dirty="0"/>
              <a:t>JSON</a:t>
            </a:r>
          </a:p>
          <a:p>
            <a:pPr lvl="2"/>
            <a:r>
              <a:rPr lang="fr-FR" dirty="0" err="1"/>
              <a:t>json</a:t>
            </a:r>
            <a:r>
              <a:rPr lang="fr-FR" dirty="0"/>
              <a:t>-to-</a:t>
            </a:r>
            <a:r>
              <a:rPr lang="fr-FR" dirty="0" err="1"/>
              <a:t>xml</a:t>
            </a:r>
            <a:r>
              <a:rPr lang="fr-FR" dirty="0"/>
              <a:t>()</a:t>
            </a:r>
          </a:p>
          <a:p>
            <a:pPr lvl="2"/>
            <a:r>
              <a:rPr lang="fr-FR" dirty="0" err="1"/>
              <a:t>xml</a:t>
            </a:r>
            <a:r>
              <a:rPr lang="fr-FR" dirty="0"/>
              <a:t>-to-</a:t>
            </a:r>
            <a:r>
              <a:rPr lang="fr-FR" dirty="0" err="1"/>
              <a:t>json</a:t>
            </a:r>
            <a:r>
              <a:rPr lang="fr-FR" dirty="0"/>
              <a:t>()</a:t>
            </a:r>
          </a:p>
          <a:p>
            <a:pPr lvl="2"/>
            <a:endParaRPr lang="fr-FR" dirty="0"/>
          </a:p>
          <a:p>
            <a:r>
              <a:rPr lang="fr-FR" dirty="0"/>
              <a:t>Pré-évaluation d'expression </a:t>
            </a:r>
          </a:p>
          <a:p>
            <a:pPr lvl="2"/>
            <a:r>
              <a:rPr lang="fr-FR" i="1" dirty="0" err="1"/>
              <a:t>xsl:evaluate</a:t>
            </a:r>
            <a:endParaRPr lang="fr-FR" i="1" dirty="0"/>
          </a:p>
          <a:p>
            <a:r>
              <a:rPr lang="fr-FR" dirty="0" err="1"/>
              <a:t>maps</a:t>
            </a:r>
            <a:r>
              <a:rPr lang="fr-FR" dirty="0"/>
              <a:t> ou tableaux associatifs</a:t>
            </a:r>
          </a:p>
          <a:p>
            <a:pPr lvl="2"/>
            <a:endParaRPr lang="fr-FR" i="1" dirty="0"/>
          </a:p>
          <a:p>
            <a:pPr lvl="2"/>
            <a:r>
              <a:rPr lang="fr-FR" i="1" dirty="0"/>
              <a:t>select="</a:t>
            </a:r>
            <a:r>
              <a:rPr lang="fr-FR" i="1" dirty="0" err="1"/>
              <a:t>maps:new</a:t>
            </a:r>
            <a:r>
              <a:rPr lang="fr-FR" i="1" dirty="0"/>
              <a:t>(…)" </a:t>
            </a:r>
          </a:p>
          <a:p>
            <a:pPr lvl="2"/>
            <a:r>
              <a:rPr lang="fr-FR" i="1" dirty="0"/>
              <a:t>map.get(…)</a:t>
            </a:r>
          </a:p>
          <a:p>
            <a:endParaRPr lang="fr-FR" dirty="0"/>
          </a:p>
          <a:p>
            <a:r>
              <a:rPr lang="fr-FR" dirty="0"/>
              <a:t>Gestion d’erreur</a:t>
            </a:r>
          </a:p>
          <a:p>
            <a:pPr lvl="2"/>
            <a:endParaRPr lang="fr-FR" i="1" dirty="0"/>
          </a:p>
          <a:p>
            <a:pPr lvl="2"/>
            <a:r>
              <a:rPr lang="fr-FR" i="1" dirty="0"/>
              <a:t>&lt;</a:t>
            </a:r>
            <a:r>
              <a:rPr lang="fr-FR" i="1" dirty="0" err="1"/>
              <a:t>xsl:try</a:t>
            </a:r>
            <a:r>
              <a:rPr lang="fr-FR" i="1" dirty="0"/>
              <a:t> &gt; …&lt;</a:t>
            </a:r>
            <a:r>
              <a:rPr lang="fr-FR" i="1" dirty="0" err="1"/>
              <a:t>xsl:try</a:t>
            </a:r>
            <a:r>
              <a:rPr lang="fr-FR" i="1" dirty="0"/>
              <a:t> /&gt;</a:t>
            </a:r>
          </a:p>
          <a:p>
            <a:pPr lvl="2"/>
            <a:r>
              <a:rPr lang="fr-FR" i="1" dirty="0"/>
              <a:t>&lt;</a:t>
            </a:r>
            <a:r>
              <a:rPr lang="fr-FR" i="1" dirty="0" err="1"/>
              <a:t>xsl:catch</a:t>
            </a:r>
            <a:r>
              <a:rPr lang="fr-FR" i="1" dirty="0"/>
              <a:t>&gt; … &lt;</a:t>
            </a:r>
            <a:r>
              <a:rPr lang="fr-FR" i="1" dirty="0" err="1"/>
              <a:t>xsl:catch</a:t>
            </a:r>
            <a:r>
              <a:rPr lang="fr-FR" i="1" dirty="0"/>
              <a:t>/&gt; </a:t>
            </a:r>
          </a:p>
          <a:p>
            <a:pPr lvl="1">
              <a:buNone/>
            </a:pP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275</a:t>
            </a:fld>
            <a:endParaRPr lang="fr-F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xsl:stream</a:t>
            </a:r>
            <a:endParaRPr lang="fr-FR" dirty="0"/>
          </a:p>
        </p:txBody>
      </p:sp>
      <p:sp>
        <p:nvSpPr>
          <p:cNvPr id="6" name="Espace réservé du contenu 5"/>
          <p:cNvSpPr>
            <a:spLocks noGrp="1"/>
          </p:cNvSpPr>
          <p:nvPr>
            <p:ph idx="1"/>
          </p:nvPr>
        </p:nvSpPr>
        <p:spPr/>
        <p:txBody>
          <a:bodyPr>
            <a:normAutofit fontScale="92500" lnSpcReduction="10000"/>
          </a:bodyPr>
          <a:lstStyle/>
          <a:p>
            <a:r>
              <a:rPr lang="fr-FR" dirty="0"/>
              <a:t>Stream </a:t>
            </a:r>
            <a:r>
              <a:rPr lang="fr-FR" dirty="0" err="1"/>
              <a:t>xml</a:t>
            </a:r>
            <a:endParaRPr lang="fr-FR" i="1" dirty="0"/>
          </a:p>
          <a:p>
            <a:pPr marL="538163" lvl="2" indent="-219075"/>
            <a:endParaRPr lang="fr-FR" i="1" dirty="0"/>
          </a:p>
          <a:p>
            <a:pPr marL="538163" lvl="2" indent="-219075"/>
            <a:r>
              <a:rPr lang="fr-FR" i="1" dirty="0"/>
              <a:t>&lt;</a:t>
            </a:r>
            <a:r>
              <a:rPr lang="fr-FR" i="1" dirty="0" err="1"/>
              <a:t>xsl:</a:t>
            </a:r>
            <a:r>
              <a:rPr lang="fr-FR" b="1" i="1" dirty="0" err="1"/>
              <a:t>stream</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en flux</a:t>
            </a:r>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fork</a:t>
            </a:r>
            <a:r>
              <a:rPr lang="fr-FR" i="1" dirty="0"/>
              <a:t>/&gt;</a:t>
            </a:r>
          </a:p>
          <a:p>
            <a:pPr marL="794195" lvl="3" indent="-219075"/>
            <a:r>
              <a:rPr lang="fr-FR" i="1" dirty="0">
                <a:solidFill>
                  <a:schemeClr val="accent4"/>
                </a:solidFill>
              </a:rPr>
              <a:t>Duplication processus</a:t>
            </a:r>
          </a:p>
          <a:p>
            <a:pPr lvl="2"/>
            <a:endParaRPr lang="fr-FR" i="1" dirty="0"/>
          </a:p>
          <a:p>
            <a:pPr lvl="2"/>
            <a:endParaRPr lang="fr-FR" i="1" dirty="0"/>
          </a:p>
          <a:p>
            <a:pPr lvl="2">
              <a:buNone/>
            </a:pPr>
            <a:r>
              <a:rPr lang="fr-FR" i="1" dirty="0"/>
              <a:t> </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276</a:t>
            </a:fld>
            <a:endParaRPr lang="fr-FR"/>
          </a:p>
        </p:txBody>
      </p:sp>
      <p:sp>
        <p:nvSpPr>
          <p:cNvPr id="7" name="ZoneTexte 6"/>
          <p:cNvSpPr txBox="1"/>
          <p:nvPr/>
        </p:nvSpPr>
        <p:spPr>
          <a:xfrm>
            <a:off x="3714744" y="1857364"/>
            <a:ext cx="5040560" cy="240065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dirty="0"/>
              <a:t>&lt;</a:t>
            </a:r>
            <a:r>
              <a:rPr lang="fr-FR" b="1" dirty="0" err="1"/>
              <a:t>xsl:stream</a:t>
            </a:r>
            <a:br>
              <a:rPr lang="fr-FR" b="1" dirty="0"/>
            </a:br>
            <a:r>
              <a:rPr lang="fr-FR" dirty="0"/>
              <a:t>      </a:t>
            </a:r>
            <a:r>
              <a:rPr lang="fr-FR" b="1" dirty="0" err="1"/>
              <a:t>href</a:t>
            </a:r>
            <a:r>
              <a:rPr lang="fr-FR" dirty="0"/>
              <a:t> = { </a:t>
            </a:r>
            <a:r>
              <a:rPr lang="fr-FR" i="1" dirty="0" err="1"/>
              <a:t>uri</a:t>
            </a:r>
            <a:r>
              <a:rPr lang="fr-FR" dirty="0"/>
              <a:t> }</a:t>
            </a:r>
            <a:br>
              <a:rPr lang="fr-FR" dirty="0"/>
            </a:br>
            <a:r>
              <a:rPr lang="fr-FR" dirty="0"/>
              <a:t>      </a:t>
            </a:r>
            <a:r>
              <a:rPr lang="fr-FR" b="1" dirty="0"/>
              <a:t>use-</a:t>
            </a:r>
            <a:r>
              <a:rPr lang="fr-FR" b="1" dirty="0" err="1"/>
              <a:t>accumulators</a:t>
            </a:r>
            <a:r>
              <a:rPr lang="fr-FR" dirty="0"/>
              <a:t>? = </a:t>
            </a:r>
            <a:r>
              <a:rPr lang="fr-FR" i="1" dirty="0" err="1"/>
              <a:t>tokens</a:t>
            </a:r>
            <a:br>
              <a:rPr lang="fr-FR" dirty="0"/>
            </a:br>
            <a:r>
              <a:rPr lang="fr-FR" dirty="0"/>
              <a:t>       </a:t>
            </a:r>
            <a:r>
              <a:rPr lang="fr-FR" b="1" dirty="0"/>
              <a:t>validation</a:t>
            </a:r>
            <a:r>
              <a:rPr lang="fr-FR" dirty="0"/>
              <a:t>? = </a:t>
            </a:r>
            <a:r>
              <a:rPr lang="fr-FR" sz="1600" dirty="0"/>
              <a:t>"strict" | "</a:t>
            </a:r>
            <a:r>
              <a:rPr lang="fr-FR" sz="1600" dirty="0" err="1"/>
              <a:t>lax</a:t>
            </a:r>
            <a:r>
              <a:rPr lang="fr-FR" sz="1600" dirty="0"/>
              <a:t>" | "</a:t>
            </a:r>
            <a:r>
              <a:rPr lang="fr-FR" sz="1600" dirty="0" err="1"/>
              <a:t>preserve</a:t>
            </a:r>
            <a:r>
              <a:rPr lang="fr-FR" sz="1600" dirty="0"/>
              <a:t>" | "</a:t>
            </a:r>
            <a:r>
              <a:rPr lang="fr-FR" sz="1600" dirty="0" err="1"/>
              <a:t>strip</a:t>
            </a:r>
            <a:r>
              <a:rPr lang="fr-FR" sz="1600" dirty="0"/>
              <a:t>"</a:t>
            </a:r>
            <a:br>
              <a:rPr lang="fr-FR" sz="1600" dirty="0"/>
            </a:br>
            <a:r>
              <a:rPr lang="fr-FR" dirty="0"/>
              <a:t>       </a:t>
            </a:r>
            <a:r>
              <a:rPr lang="fr-FR" b="1" dirty="0"/>
              <a:t>type</a:t>
            </a:r>
            <a:r>
              <a:rPr lang="fr-FR" dirty="0"/>
              <a:t>? = </a:t>
            </a:r>
            <a:r>
              <a:rPr lang="fr-FR" i="1" dirty="0" err="1"/>
              <a:t>eqname</a:t>
            </a:r>
            <a:r>
              <a:rPr lang="fr-FR" dirty="0"/>
              <a:t> &gt;</a:t>
            </a:r>
            <a:br>
              <a:rPr lang="fr-FR" dirty="0"/>
            </a:br>
            <a:r>
              <a:rPr lang="fr-FR" dirty="0"/>
              <a:t>           &lt;!-- Content: </a:t>
            </a:r>
            <a:r>
              <a:rPr lang="fr-FR" i="1" dirty="0" err="1"/>
              <a:t>sequence</a:t>
            </a:r>
            <a:r>
              <a:rPr lang="fr-FR" i="1" dirty="0"/>
              <a:t>-</a:t>
            </a:r>
            <a:r>
              <a:rPr lang="fr-FR" i="1" dirty="0" err="1"/>
              <a:t>constructor</a:t>
            </a:r>
            <a:r>
              <a:rPr lang="fr-FR" dirty="0"/>
              <a:t> --&gt;</a:t>
            </a:r>
            <a:br>
              <a:rPr lang="fr-FR" dirty="0"/>
            </a:br>
            <a:r>
              <a:rPr lang="fr-FR" dirty="0"/>
              <a:t>&lt;/</a:t>
            </a:r>
            <a:r>
              <a:rPr lang="fr-FR" dirty="0" err="1"/>
              <a:t>xsl:stream</a:t>
            </a:r>
            <a:r>
              <a:rPr lang="fr-FR" dirty="0"/>
              <a:t>&gt;</a:t>
            </a:r>
            <a:endParaRPr lang="fr-FR" i="1" dirty="0"/>
          </a:p>
        </p:txBody>
      </p:sp>
      <p:sp>
        <p:nvSpPr>
          <p:cNvPr id="9" name="Rectangle 8"/>
          <p:cNvSpPr/>
          <p:nvPr/>
        </p:nvSpPr>
        <p:spPr>
          <a:xfrm>
            <a:off x="642942" y="5286388"/>
            <a:ext cx="8001024" cy="104644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sz="1400" dirty="0"/>
              <a:t>&lt;</a:t>
            </a:r>
            <a:r>
              <a:rPr lang="fr-FR" sz="1400" dirty="0" err="1"/>
              <a:t>xsl:fork</a:t>
            </a:r>
            <a:r>
              <a:rPr lang="fr-FR" sz="1400" dirty="0"/>
              <a:t>&gt;</a:t>
            </a:r>
            <a:br>
              <a:rPr lang="fr-FR" sz="1400" dirty="0"/>
            </a:br>
            <a:r>
              <a:rPr lang="fr-FR" sz="1400" dirty="0"/>
              <a:t>  &lt;!-- Content: (</a:t>
            </a:r>
            <a:r>
              <a:rPr lang="fr-FR" sz="1400" dirty="0" err="1">
                <a:hlinkClick r:id="rId3"/>
              </a:rPr>
              <a:t>xsl:fallback</a:t>
            </a:r>
            <a:r>
              <a:rPr lang="fr-FR" sz="1400" dirty="0"/>
              <a:t>*, ((</a:t>
            </a:r>
            <a:r>
              <a:rPr lang="fr-FR" sz="1400" dirty="0" err="1">
                <a:hlinkClick r:id="rId3"/>
              </a:rPr>
              <a:t>xsl:sequence</a:t>
            </a:r>
            <a:r>
              <a:rPr lang="fr-FR" sz="1400" dirty="0"/>
              <a:t>, </a:t>
            </a:r>
            <a:r>
              <a:rPr lang="fr-FR" sz="1400" dirty="0" err="1">
                <a:hlinkClick r:id="rId3"/>
              </a:rPr>
              <a:t>xsl:fallback</a:t>
            </a:r>
            <a:r>
              <a:rPr lang="fr-FR" sz="1400" dirty="0"/>
              <a:t>*)* | (</a:t>
            </a:r>
            <a:r>
              <a:rPr lang="fr-FR" sz="1400" dirty="0" err="1">
                <a:hlinkClick r:id="rId3"/>
              </a:rPr>
              <a:t>xsl:for-each-group</a:t>
            </a:r>
            <a:r>
              <a:rPr lang="fr-FR" sz="1400" dirty="0"/>
              <a:t>, </a:t>
            </a:r>
            <a:r>
              <a:rPr lang="fr-FR" sz="1400" dirty="0" err="1">
                <a:hlinkClick r:id="rId3"/>
              </a:rPr>
              <a:t>xsl:fallback</a:t>
            </a:r>
            <a:r>
              <a:rPr lang="fr-FR" sz="1400" dirty="0"/>
              <a:t>*))) --&gt;</a:t>
            </a:r>
            <a:br>
              <a:rPr lang="fr-FR" sz="1400" dirty="0"/>
            </a:br>
            <a:r>
              <a:rPr lang="fr-FR" sz="1400" dirty="0"/>
              <a:t>&lt;/</a:t>
            </a:r>
            <a:r>
              <a:rPr lang="fr-FR" sz="1400" dirty="0" err="1"/>
              <a:t>xsl:fork</a:t>
            </a:r>
            <a:r>
              <a:rPr lang="fr-FR" sz="1400" dirty="0"/>
              <a:t>&gt;</a:t>
            </a:r>
            <a:endParaRPr lang="fr-FR" sz="1400" i="1"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iterate</a:t>
            </a:r>
            <a:r>
              <a:rPr lang="fr-FR" i="1" dirty="0"/>
              <a:t> /&gt;</a:t>
            </a:r>
          </a:p>
          <a:p>
            <a:pPr marL="794195" lvl="3" indent="-219075"/>
            <a:r>
              <a:rPr lang="fr-FR" i="1" dirty="0" err="1">
                <a:solidFill>
                  <a:schemeClr val="accent4"/>
                </a:solidFill>
              </a:rPr>
              <a:t>Defintion</a:t>
            </a:r>
            <a:r>
              <a:rPr lang="fr-FR" i="1" dirty="0">
                <a:solidFill>
                  <a:schemeClr val="accent4"/>
                </a:solidFill>
              </a:rPr>
              <a:t> primaire</a:t>
            </a: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contexte</a:t>
            </a:r>
          </a:p>
          <a:p>
            <a:pPr marL="794195" lvl="3" indent="-219075">
              <a:buNone/>
            </a:pPr>
            <a:r>
              <a:rPr lang="fr-FR" i="1" dirty="0">
                <a:solidFill>
                  <a:schemeClr val="accent4"/>
                </a:solidFill>
              </a:rPr>
              <a:t>de </a:t>
            </a:r>
            <a:r>
              <a:rPr lang="fr-FR" i="1" dirty="0" err="1">
                <a:solidFill>
                  <a:schemeClr val="accent4"/>
                </a:solidFill>
              </a:rPr>
              <a:t>noeud</a:t>
            </a:r>
            <a:endParaRPr lang="fr-FR" i="1" dirty="0">
              <a:solidFill>
                <a:schemeClr val="accent4"/>
              </a:solidFill>
            </a:endParaRPr>
          </a:p>
          <a:p>
            <a:pPr marL="794195" lvl="3" indent="-219075"/>
            <a:endParaRPr lang="fr-FR" i="1" dirty="0">
              <a:solidFill>
                <a:schemeClr val="accent4"/>
              </a:solidFill>
            </a:endParaRPr>
          </a:p>
          <a:p>
            <a:pPr marL="794195" lvl="3" indent="-219075"/>
            <a:r>
              <a:rPr lang="fr-FR" i="1" dirty="0" err="1">
                <a:solidFill>
                  <a:schemeClr val="accent4"/>
                </a:solidFill>
              </a:rPr>
              <a:t>Definition</a:t>
            </a:r>
            <a:r>
              <a:rPr lang="fr-FR" i="1" dirty="0">
                <a:solidFill>
                  <a:schemeClr val="accent4"/>
                </a:solidFill>
              </a:rPr>
              <a:t> de le </a:t>
            </a:r>
            <a:r>
              <a:rPr lang="fr-FR" i="1" dirty="0" err="1">
                <a:solidFill>
                  <a:schemeClr val="accent4"/>
                </a:solidFill>
              </a:rPr>
              <a:t>sequence</a:t>
            </a:r>
            <a:r>
              <a:rPr lang="fr-FR" i="1" dirty="0">
                <a:solidFill>
                  <a:schemeClr val="accent4"/>
                </a:solidFill>
              </a:rPr>
              <a:t> d’</a:t>
            </a:r>
            <a:r>
              <a:rPr lang="fr-FR" i="1" dirty="0" err="1">
                <a:solidFill>
                  <a:schemeClr val="accent4"/>
                </a:solidFill>
              </a:rPr>
              <a:t>execution</a:t>
            </a:r>
            <a:endParaRPr lang="fr-FR" i="1" dirty="0">
              <a:solidFill>
                <a:schemeClr val="accent4"/>
              </a:solidFill>
            </a:endParaRPr>
          </a:p>
          <a:p>
            <a:pPr marL="538163" lvl="2" indent="-219075"/>
            <a:endParaRPr lang="fr-FR" i="1" dirty="0"/>
          </a:p>
          <a:p>
            <a:pPr marL="538163" lvl="2" indent="-219075"/>
            <a:r>
              <a:rPr lang="fr-FR" i="1" dirty="0"/>
              <a:t>&lt;</a:t>
            </a:r>
            <a:r>
              <a:rPr lang="fr-FR" i="1" dirty="0" err="1"/>
              <a:t>xsl</a:t>
            </a:r>
            <a:r>
              <a:rPr lang="fr-FR" i="1" dirty="0"/>
              <a:t>:</a:t>
            </a:r>
            <a:r>
              <a:rPr lang="en-US" b="1" dirty="0"/>
              <a:t>next-iteration</a:t>
            </a:r>
            <a:r>
              <a:rPr lang="fr-FR" i="1" dirty="0"/>
              <a:t>/&gt;</a:t>
            </a:r>
          </a:p>
          <a:p>
            <a:pPr marL="794195" lvl="3" indent="-219075"/>
            <a:r>
              <a:rPr lang="fr-FR" i="1" dirty="0">
                <a:solidFill>
                  <a:schemeClr val="accent4"/>
                </a:solidFill>
              </a:rPr>
              <a:t>Gestion des itérations</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277</a:t>
            </a:fld>
            <a:endParaRPr lang="fr-FR"/>
          </a:p>
        </p:txBody>
      </p:sp>
      <p:sp>
        <p:nvSpPr>
          <p:cNvPr id="7" name="ZoneTexte 6"/>
          <p:cNvSpPr txBox="1"/>
          <p:nvPr/>
        </p:nvSpPr>
        <p:spPr>
          <a:xfrm>
            <a:off x="3923928" y="1928802"/>
            <a:ext cx="5076056" cy="1908215"/>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200" b="1" i="1" u="sng" dirty="0"/>
              <a:t>Code </a:t>
            </a:r>
            <a:r>
              <a:rPr lang="fr-FR" sz="1200" b="1" i="1" u="sng" dirty="0" err="1"/>
              <a:t>xsl</a:t>
            </a:r>
            <a:r>
              <a:rPr lang="fr-FR" sz="1200" b="1" i="1" u="sng" dirty="0"/>
              <a:t> 3.0 :</a:t>
            </a:r>
          </a:p>
          <a:p>
            <a:endParaRPr lang="fr-FR" sz="1200" b="1" i="1" u="sng" dirty="0"/>
          </a:p>
          <a:p>
            <a:r>
              <a:rPr lang="fr-FR" i="1" dirty="0"/>
              <a:t>&lt;</a:t>
            </a:r>
            <a:r>
              <a:rPr lang="fr-FR" b="1" i="1" dirty="0" err="1"/>
              <a:t>xsl:iterate</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hlinkClick r:id="rId3"/>
              </a:rPr>
              <a:t>xsl:param</a:t>
            </a:r>
            <a:r>
              <a:rPr lang="fr-FR" i="1" dirty="0"/>
              <a:t>*,</a:t>
            </a:r>
            <a:r>
              <a:rPr lang="fr-FR" i="1" dirty="0">
                <a:hlinkClick r:id="rId3"/>
              </a:rPr>
              <a:t> </a:t>
            </a:r>
            <a:r>
              <a:rPr lang="fr-FR" i="1" dirty="0" err="1">
                <a:hlinkClick r:id="rId3"/>
              </a:rPr>
              <a:t>xsl:on-completion</a:t>
            </a:r>
            <a:r>
              <a:rPr lang="fr-FR" i="1" dirty="0"/>
              <a:t>? 		,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xsl:iterate</a:t>
            </a:r>
            <a:r>
              <a:rPr lang="fr-FR" i="1" dirty="0"/>
              <a:t>&gt;</a:t>
            </a:r>
          </a:p>
        </p:txBody>
      </p:sp>
      <p:sp>
        <p:nvSpPr>
          <p:cNvPr id="9" name="Rectangle 8"/>
          <p:cNvSpPr/>
          <p:nvPr/>
        </p:nvSpPr>
        <p:spPr>
          <a:xfrm>
            <a:off x="4572000" y="5000636"/>
            <a:ext cx="4032448" cy="126957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en-US" i="1" dirty="0"/>
              <a:t>&lt;</a:t>
            </a:r>
            <a:r>
              <a:rPr lang="en-US" b="1" i="1" dirty="0" err="1"/>
              <a:t>xsl:next</a:t>
            </a:r>
            <a:r>
              <a:rPr lang="en-US" b="1" i="1" dirty="0"/>
              <a:t>-iteration</a:t>
            </a:r>
            <a:r>
              <a:rPr lang="en-US" i="1" dirty="0"/>
              <a:t>&gt;</a:t>
            </a:r>
            <a:br>
              <a:rPr lang="en-US" i="1" dirty="0"/>
            </a:br>
            <a:r>
              <a:rPr lang="en-US" i="1" dirty="0"/>
              <a:t>  &lt;!-- Content: (</a:t>
            </a:r>
            <a:r>
              <a:rPr lang="en-US" i="1" dirty="0" err="1">
                <a:hlinkClick r:id="rId3"/>
              </a:rPr>
              <a:t>xsl:with-param</a:t>
            </a:r>
            <a:r>
              <a:rPr lang="en-US" i="1" dirty="0"/>
              <a:t>*) --&gt;</a:t>
            </a:r>
            <a:br>
              <a:rPr lang="en-US" i="1" dirty="0"/>
            </a:br>
            <a:r>
              <a:rPr lang="en-US" i="1" dirty="0"/>
              <a:t>&lt;/</a:t>
            </a:r>
            <a:r>
              <a:rPr lang="en-US" b="1" i="1" dirty="0" err="1"/>
              <a:t>xsl:next</a:t>
            </a:r>
            <a:r>
              <a:rPr lang="en-US" b="1" i="1" dirty="0"/>
              <a:t>-iteration</a:t>
            </a:r>
            <a:r>
              <a:rPr lang="en-US" i="1" dirty="0"/>
              <a:t>&gt;</a:t>
            </a:r>
            <a:endParaRPr lang="fr-FR" i="1"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xsl:iterate</a:t>
            </a:r>
            <a:endParaRPr lang="fr-FR" dirty="0"/>
          </a:p>
        </p:txBody>
      </p:sp>
      <p:sp>
        <p:nvSpPr>
          <p:cNvPr id="6" name="Espace réservé du contenu 5"/>
          <p:cNvSpPr>
            <a:spLocks noGrp="1"/>
          </p:cNvSpPr>
          <p:nvPr>
            <p:ph idx="1"/>
          </p:nvPr>
        </p:nvSpPr>
        <p:spPr/>
        <p:txBody>
          <a:bodyPr>
            <a:normAutofit/>
          </a:bodyPr>
          <a:lstStyle/>
          <a:p>
            <a:r>
              <a:rPr lang="fr-FR" dirty="0"/>
              <a:t>Itération</a:t>
            </a:r>
            <a:endParaRPr lang="fr-FR" i="1" dirty="0"/>
          </a:p>
          <a:p>
            <a:pPr marL="538163" lvl="2" indent="-219075"/>
            <a:endParaRPr lang="fr-FR" i="1" dirty="0"/>
          </a:p>
          <a:p>
            <a:pPr marL="538163" lvl="2" indent="-219075"/>
            <a:r>
              <a:rPr lang="fr-FR" i="1" dirty="0"/>
              <a:t>&lt;</a:t>
            </a:r>
            <a:r>
              <a:rPr lang="fr-FR" i="1" dirty="0" err="1"/>
              <a:t>xsl:</a:t>
            </a:r>
            <a:r>
              <a:rPr lang="fr-FR" b="1" i="1" dirty="0" err="1"/>
              <a:t>break</a:t>
            </a:r>
            <a:r>
              <a:rPr lang="fr-FR" i="1" dirty="0"/>
              <a:t>/&gt;</a:t>
            </a:r>
          </a:p>
          <a:p>
            <a:pPr marL="794195" lvl="3" indent="-219075"/>
            <a:r>
              <a:rPr lang="fr-FR" dirty="0">
                <a:solidFill>
                  <a:schemeClr val="accent4"/>
                </a:solidFill>
              </a:rPr>
              <a:t>Condition d’</a:t>
            </a:r>
            <a:r>
              <a:rPr lang="fr-FR" dirty="0" err="1">
                <a:solidFill>
                  <a:schemeClr val="accent4"/>
                </a:solidFill>
              </a:rPr>
              <a:t>arret</a:t>
            </a:r>
            <a:r>
              <a:rPr lang="fr-FR" dirty="0">
                <a:solidFill>
                  <a:schemeClr val="accent4"/>
                </a:solidFill>
              </a:rPr>
              <a:t> </a:t>
            </a:r>
          </a:p>
          <a:p>
            <a:pPr marL="794195" lvl="3" indent="-219075">
              <a:buNone/>
            </a:pPr>
            <a:r>
              <a:rPr lang="fr-FR" dirty="0">
                <a:solidFill>
                  <a:schemeClr val="accent4"/>
                </a:solidFill>
              </a:rPr>
              <a:t>de </a:t>
            </a:r>
            <a:r>
              <a:rPr lang="fr-FR" i="1" dirty="0" err="1">
                <a:solidFill>
                  <a:schemeClr val="accent4"/>
                </a:solidFill>
              </a:rPr>
              <a:t>xsl:iterate</a:t>
            </a:r>
            <a:endParaRPr lang="fr-FR" dirty="0">
              <a:solidFill>
                <a:schemeClr val="accent4"/>
              </a:solidFill>
            </a:endParaRPr>
          </a:p>
          <a:p>
            <a:pPr marL="538163" lvl="2" indent="-219075"/>
            <a:endParaRPr lang="fr-FR" i="1" dirty="0"/>
          </a:p>
          <a:p>
            <a:pPr marL="538163" lvl="2" indent="-219075"/>
            <a:endParaRPr lang="fr-FR" i="1" dirty="0"/>
          </a:p>
          <a:p>
            <a:pPr marL="538163" lvl="2" indent="-219075"/>
            <a:endParaRPr lang="fr-FR" i="1" dirty="0"/>
          </a:p>
          <a:p>
            <a:pPr marL="538163" lvl="2" indent="-219075"/>
            <a:r>
              <a:rPr lang="fr-FR" i="1" dirty="0"/>
              <a:t>&lt;</a:t>
            </a:r>
            <a:r>
              <a:rPr lang="fr-FR" i="1" dirty="0" err="1"/>
              <a:t>xsl</a:t>
            </a:r>
            <a:r>
              <a:rPr lang="fr-FR" i="1" dirty="0"/>
              <a:t>:</a:t>
            </a:r>
            <a:r>
              <a:rPr lang="en-US" b="1" dirty="0"/>
              <a:t>on-completion</a:t>
            </a:r>
            <a:r>
              <a:rPr lang="fr-FR" i="1" dirty="0"/>
              <a:t>/&gt;</a:t>
            </a:r>
          </a:p>
          <a:p>
            <a:pPr marL="794195" lvl="3" indent="-219075"/>
            <a:r>
              <a:rPr lang="fr-FR" i="1" dirty="0">
                <a:solidFill>
                  <a:schemeClr val="accent4"/>
                </a:solidFill>
              </a:rPr>
              <a:t>Gestion de sortie de boucle</a:t>
            </a:r>
          </a:p>
          <a:p>
            <a:pPr lvl="2"/>
            <a:endParaRPr lang="fr-FR" i="1" dirty="0"/>
          </a:p>
          <a:p>
            <a:pPr lvl="2"/>
            <a:endParaRPr lang="fr-FR"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278</a:t>
            </a:fld>
            <a:endParaRPr lang="fr-FR"/>
          </a:p>
        </p:txBody>
      </p:sp>
      <p:sp>
        <p:nvSpPr>
          <p:cNvPr id="9" name="Rectangle 8"/>
          <p:cNvSpPr/>
          <p:nvPr/>
        </p:nvSpPr>
        <p:spPr>
          <a:xfrm>
            <a:off x="4359998" y="4714884"/>
            <a:ext cx="4283968" cy="1508105"/>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200" b="1" i="1" u="sng" dirty="0"/>
              <a:t>Code </a:t>
            </a:r>
            <a:r>
              <a:rPr lang="fr-FR" sz="1200" b="1" i="1" u="sng" dirty="0" err="1"/>
              <a:t>xsl</a:t>
            </a:r>
            <a:r>
              <a:rPr lang="fr-FR" sz="1200" b="1" i="1" u="sng" dirty="0"/>
              <a:t> 3.0 :</a:t>
            </a:r>
          </a:p>
          <a:p>
            <a:endParaRPr lang="en-US" sz="800" i="1" dirty="0"/>
          </a:p>
          <a:p>
            <a:r>
              <a:rPr lang="fr-FR" i="1" dirty="0"/>
              <a:t>&lt;</a:t>
            </a:r>
            <a:r>
              <a:rPr lang="fr-FR" b="1" i="1" dirty="0" err="1"/>
              <a:t>xsl:on-completion</a:t>
            </a:r>
            <a:br>
              <a:rPr lang="fr-FR" b="1" i="1" dirty="0"/>
            </a:br>
            <a:r>
              <a:rPr lang="fr-FR" i="1" dirty="0"/>
              <a:t>      </a:t>
            </a:r>
            <a:r>
              <a:rPr lang="fr-FR" b="1" i="1" dirty="0"/>
              <a:t>select</a:t>
            </a:r>
            <a:r>
              <a:rPr lang="fr-FR" i="1" dirty="0"/>
              <a:t>? = expression &gt;</a:t>
            </a:r>
            <a:br>
              <a:rPr lang="fr-FR" i="1" dirty="0"/>
            </a:br>
            <a:r>
              <a:rPr lang="fr-FR" i="1" dirty="0"/>
              <a:t>  &lt;!-- Content: </a:t>
            </a:r>
            <a:r>
              <a:rPr lang="fr-FR" i="1" dirty="0" err="1"/>
              <a:t>sequence</a:t>
            </a:r>
            <a:r>
              <a:rPr lang="fr-FR" i="1" dirty="0"/>
              <a:t>-</a:t>
            </a:r>
            <a:r>
              <a:rPr lang="fr-FR" i="1" dirty="0" err="1"/>
              <a:t>constructor</a:t>
            </a:r>
            <a:r>
              <a:rPr lang="fr-FR" i="1" dirty="0"/>
              <a:t> --&gt;</a:t>
            </a:r>
            <a:br>
              <a:rPr lang="fr-FR" i="1" dirty="0"/>
            </a:br>
            <a:r>
              <a:rPr lang="fr-FR" i="1" dirty="0"/>
              <a:t>&lt;/</a:t>
            </a:r>
            <a:r>
              <a:rPr lang="fr-FR" b="1" i="1" dirty="0" err="1"/>
              <a:t>xsl:on-completion</a:t>
            </a:r>
            <a:r>
              <a:rPr lang="fr-FR" i="1" dirty="0"/>
              <a:t>&gt;</a:t>
            </a:r>
          </a:p>
        </p:txBody>
      </p:sp>
      <p:sp>
        <p:nvSpPr>
          <p:cNvPr id="11" name="Rectangle 10"/>
          <p:cNvSpPr/>
          <p:nvPr/>
        </p:nvSpPr>
        <p:spPr>
          <a:xfrm>
            <a:off x="4071934" y="2214554"/>
            <a:ext cx="4536504" cy="1492716"/>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1000" b="1" i="1" u="sng" dirty="0">
                <a:solidFill>
                  <a:schemeClr val="bg1"/>
                </a:solidFill>
                <a:latin typeface="+mn-lt"/>
              </a:rPr>
              <a:t>Code </a:t>
            </a:r>
            <a:r>
              <a:rPr lang="fr-FR" sz="1000" b="1" i="1" u="sng" dirty="0" err="1">
                <a:solidFill>
                  <a:schemeClr val="bg1"/>
                </a:solidFill>
                <a:latin typeface="+mn-lt"/>
              </a:rPr>
              <a:t>xsl</a:t>
            </a:r>
            <a:r>
              <a:rPr lang="fr-FR" sz="1000" b="1" i="1" u="sng" dirty="0">
                <a:solidFill>
                  <a:schemeClr val="bg1"/>
                </a:solidFill>
                <a:latin typeface="+mn-lt"/>
              </a:rPr>
              <a:t> 3.0 :</a:t>
            </a:r>
          </a:p>
          <a:p>
            <a:endParaRPr lang="en-US" sz="900" i="1" dirty="0">
              <a:solidFill>
                <a:schemeClr val="bg1"/>
              </a:solidFill>
            </a:endParaRPr>
          </a:p>
          <a:p>
            <a:r>
              <a:rPr lang="en-US" i="1" dirty="0">
                <a:solidFill>
                  <a:schemeClr val="bg1"/>
                </a:solidFill>
              </a:rPr>
              <a:t>&lt;</a:t>
            </a:r>
            <a:r>
              <a:rPr lang="en-US" b="1" i="1" dirty="0" err="1">
                <a:solidFill>
                  <a:schemeClr val="bg1"/>
                </a:solidFill>
              </a:rPr>
              <a:t>xsl:break</a:t>
            </a:r>
            <a:br>
              <a:rPr lang="en-US" b="1"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i="1" dirty="0">
                <a:solidFill>
                  <a:schemeClr val="bg1"/>
                </a:solidFill>
              </a:rPr>
              <a:t>&lt;/</a:t>
            </a:r>
            <a:r>
              <a:rPr lang="en-US" b="1" i="1" dirty="0" err="1">
                <a:solidFill>
                  <a:schemeClr val="bg1"/>
                </a:solidFill>
              </a:rPr>
              <a:t>xsl:break</a:t>
            </a:r>
            <a:r>
              <a:rPr lang="en-US" i="1" dirty="0">
                <a:solidFill>
                  <a:schemeClr val="bg1"/>
                </a:solidFill>
              </a:rPr>
              <a:t>&gt;</a:t>
            </a:r>
            <a:endParaRPr lang="fr-FR" i="1" dirty="0">
              <a:solidFill>
                <a:schemeClr val="bg1"/>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XSL 2.0, 3.0, les évolutions</a:t>
            </a:r>
            <a:br>
              <a:rPr lang="fr-FR" dirty="0"/>
            </a:br>
            <a:r>
              <a:rPr lang="fr-FR" dirty="0"/>
              <a:t>XSL3.0 </a:t>
            </a:r>
            <a:r>
              <a:rPr lang="fr-FR" dirty="0" err="1"/>
              <a:t>xsl:accumulator</a:t>
            </a:r>
            <a:endParaRPr lang="fr-FR" dirty="0"/>
          </a:p>
        </p:txBody>
      </p:sp>
      <p:sp>
        <p:nvSpPr>
          <p:cNvPr id="6" name="Espace réservé du contenu 5"/>
          <p:cNvSpPr>
            <a:spLocks noGrp="1"/>
          </p:cNvSpPr>
          <p:nvPr>
            <p:ph idx="1"/>
          </p:nvPr>
        </p:nvSpPr>
        <p:spPr/>
        <p:txBody>
          <a:bodyPr>
            <a:normAutofit/>
          </a:bodyPr>
          <a:lstStyle/>
          <a:p>
            <a:r>
              <a:rPr lang="fr-FR" dirty="0"/>
              <a:t>Accumulateur</a:t>
            </a:r>
          </a:p>
          <a:p>
            <a:endParaRPr lang="fr-FR" dirty="0"/>
          </a:p>
          <a:p>
            <a:pPr marL="538163" lvl="2" indent="-219075"/>
            <a:r>
              <a:rPr lang="fr-FR" i="1" dirty="0"/>
              <a:t>&lt;</a:t>
            </a:r>
            <a:r>
              <a:rPr lang="fr-FR" i="1" dirty="0" err="1"/>
              <a:t>xsl:</a:t>
            </a:r>
            <a:r>
              <a:rPr lang="fr-FR" b="1" i="1" dirty="0" err="1"/>
              <a:t>accumulator</a:t>
            </a:r>
            <a:r>
              <a:rPr lang="fr-FR" i="1" dirty="0"/>
              <a:t>/&gt;</a:t>
            </a:r>
          </a:p>
          <a:p>
            <a:pPr marL="714375" lvl="3" indent="-219075"/>
            <a:endParaRPr lang="fr-FR" b="1" i="1" dirty="0">
              <a:solidFill>
                <a:schemeClr val="accent4"/>
              </a:solidFill>
            </a:endParaRPr>
          </a:p>
          <a:p>
            <a:pPr marL="714375" lvl="3" indent="-219075"/>
            <a:r>
              <a:rPr lang="fr-FR" b="1" i="1" dirty="0">
                <a:solidFill>
                  <a:schemeClr val="accent4"/>
                </a:solidFill>
              </a:rPr>
              <a:t>Définition primaire</a:t>
            </a:r>
          </a:p>
          <a:p>
            <a:pPr marL="714375" lvl="3" indent="-219075"/>
            <a:endParaRPr lang="fr-FR" b="1" i="1" dirty="0">
              <a:solidFill>
                <a:schemeClr val="accent4"/>
              </a:solidFill>
            </a:endParaRPr>
          </a:p>
          <a:p>
            <a:pPr marL="714375" lvl="3" indent="-219075"/>
            <a:endParaRPr lang="fr-FR" i="1" dirty="0"/>
          </a:p>
          <a:p>
            <a:pPr marL="538163" lvl="2" indent="-219075"/>
            <a:r>
              <a:rPr lang="fr-FR" i="1" dirty="0"/>
              <a:t>&lt;</a:t>
            </a:r>
            <a:r>
              <a:rPr lang="fr-FR" i="1" dirty="0" err="1"/>
              <a:t>xsl:</a:t>
            </a:r>
            <a:r>
              <a:rPr lang="fr-FR" b="1" i="1" dirty="0" err="1"/>
              <a:t>accumulator-rule</a:t>
            </a:r>
            <a:r>
              <a:rPr lang="fr-FR" b="1" i="1" dirty="0"/>
              <a:t> /&gt;</a:t>
            </a:r>
          </a:p>
          <a:p>
            <a:pPr marL="538163" lvl="2" indent="-219075"/>
            <a:endParaRPr lang="fr-FR" b="1" i="1"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279</a:t>
            </a:fld>
            <a:endParaRPr lang="fr-FR"/>
          </a:p>
        </p:txBody>
      </p:sp>
      <p:sp>
        <p:nvSpPr>
          <p:cNvPr id="8" name="ZoneTexte 7"/>
          <p:cNvSpPr txBox="1"/>
          <p:nvPr/>
        </p:nvSpPr>
        <p:spPr>
          <a:xfrm>
            <a:off x="4000496" y="1285860"/>
            <a:ext cx="4536504" cy="23544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sz="1100" b="1" i="1" u="sng" dirty="0">
                <a:solidFill>
                  <a:schemeClr val="bg1"/>
                </a:solidFill>
                <a:latin typeface="+mn-lt"/>
              </a:rPr>
              <a:t>Code </a:t>
            </a:r>
            <a:r>
              <a:rPr lang="fr-FR" sz="1100" b="1" i="1" u="sng" dirty="0" err="1">
                <a:solidFill>
                  <a:schemeClr val="bg1"/>
                </a:solidFill>
                <a:latin typeface="+mn-lt"/>
              </a:rPr>
              <a:t>xsl</a:t>
            </a:r>
            <a:r>
              <a:rPr lang="fr-FR" sz="1100" b="1" i="1" u="sng" dirty="0">
                <a:solidFill>
                  <a:schemeClr val="bg1"/>
                </a:solidFill>
                <a:latin typeface="+mn-lt"/>
              </a:rPr>
              <a:t> 3.0 :</a:t>
            </a:r>
          </a:p>
          <a:p>
            <a:endParaRPr lang="fr-FR" sz="1000" i="1" dirty="0">
              <a:solidFill>
                <a:schemeClr val="bg1"/>
              </a:solidFill>
            </a:endParaRPr>
          </a:p>
          <a:p>
            <a:r>
              <a:rPr lang="fr-FR" b="1" i="1" dirty="0">
                <a:solidFill>
                  <a:schemeClr val="bg1"/>
                </a:solidFill>
              </a:rPr>
              <a:t>&lt;</a:t>
            </a:r>
            <a:r>
              <a:rPr lang="fr-FR" i="1" dirty="0" err="1">
                <a:solidFill>
                  <a:schemeClr val="bg1"/>
                </a:solidFill>
              </a:rPr>
              <a:t>xsl:accumulator</a:t>
            </a:r>
            <a:br>
              <a:rPr lang="fr-FR" i="1" dirty="0">
                <a:solidFill>
                  <a:schemeClr val="bg1"/>
                </a:solidFill>
              </a:rPr>
            </a:br>
            <a:r>
              <a:rPr lang="fr-FR" i="1" dirty="0">
                <a:solidFill>
                  <a:schemeClr val="bg1"/>
                </a:solidFill>
              </a:rPr>
              <a:t>      </a:t>
            </a:r>
            <a:r>
              <a:rPr lang="fr-FR" b="1" i="1" dirty="0" err="1">
                <a:solidFill>
                  <a:schemeClr val="bg1"/>
                </a:solidFill>
              </a:rPr>
              <a:t>name</a:t>
            </a:r>
            <a:r>
              <a:rPr lang="fr-FR" i="1" dirty="0">
                <a:solidFill>
                  <a:schemeClr val="bg1"/>
                </a:solidFill>
              </a:rPr>
              <a:t> = </a:t>
            </a:r>
            <a:r>
              <a:rPr lang="fr-FR" dirty="0" err="1">
                <a:solidFill>
                  <a:schemeClr val="bg1"/>
                </a:solidFill>
              </a:rPr>
              <a:t>eqname</a:t>
            </a:r>
            <a:br>
              <a:rPr lang="fr-FR" i="1" dirty="0">
                <a:solidFill>
                  <a:schemeClr val="bg1"/>
                </a:solidFill>
              </a:rPr>
            </a:br>
            <a:r>
              <a:rPr lang="fr-FR" i="1" dirty="0">
                <a:solidFill>
                  <a:schemeClr val="bg1"/>
                </a:solidFill>
              </a:rPr>
              <a:t>      </a:t>
            </a:r>
            <a:r>
              <a:rPr lang="fr-FR" b="1" i="1" dirty="0">
                <a:solidFill>
                  <a:schemeClr val="bg1"/>
                </a:solidFill>
              </a:rPr>
              <a:t>initial-value</a:t>
            </a:r>
            <a:r>
              <a:rPr lang="fr-FR" i="1" dirty="0">
                <a:solidFill>
                  <a:schemeClr val="bg1"/>
                </a:solidFill>
              </a:rPr>
              <a:t> = </a:t>
            </a:r>
            <a:r>
              <a:rPr lang="fr-FR" dirty="0">
                <a:solidFill>
                  <a:schemeClr val="bg1"/>
                </a:solidFill>
              </a:rPr>
              <a:t>expression</a:t>
            </a:r>
            <a:br>
              <a:rPr lang="fr-FR" i="1" dirty="0">
                <a:solidFill>
                  <a:schemeClr val="bg1"/>
                </a:solidFill>
              </a:rPr>
            </a:br>
            <a:r>
              <a:rPr lang="fr-FR" i="1" dirty="0">
                <a:solidFill>
                  <a:schemeClr val="bg1"/>
                </a:solidFill>
              </a:rPr>
              <a:t>      </a:t>
            </a:r>
            <a:r>
              <a:rPr lang="fr-FR" b="1" i="1" dirty="0">
                <a:solidFill>
                  <a:schemeClr val="bg1"/>
                </a:solidFill>
              </a:rPr>
              <a:t>as</a:t>
            </a:r>
            <a:r>
              <a:rPr lang="fr-FR" i="1" dirty="0">
                <a:solidFill>
                  <a:schemeClr val="bg1"/>
                </a:solidFill>
              </a:rPr>
              <a:t>? = </a:t>
            </a:r>
            <a:r>
              <a:rPr lang="fr-FR" i="1" dirty="0" err="1">
                <a:solidFill>
                  <a:schemeClr val="bg1"/>
                </a:solidFill>
              </a:rPr>
              <a:t>sequence</a:t>
            </a:r>
            <a:r>
              <a:rPr lang="fr-FR" i="1" dirty="0">
                <a:solidFill>
                  <a:schemeClr val="bg1"/>
                </a:solidFill>
              </a:rPr>
              <a:t>-type</a:t>
            </a:r>
            <a:br>
              <a:rPr lang="fr-FR" i="1" dirty="0">
                <a:solidFill>
                  <a:schemeClr val="bg1"/>
                </a:solidFill>
              </a:rPr>
            </a:br>
            <a:r>
              <a:rPr lang="fr-FR" i="1" dirty="0">
                <a:solidFill>
                  <a:schemeClr val="bg1"/>
                </a:solidFill>
              </a:rPr>
              <a:t>      </a:t>
            </a:r>
            <a:r>
              <a:rPr lang="fr-FR" b="1" i="1" dirty="0" err="1">
                <a:solidFill>
                  <a:schemeClr val="bg1"/>
                </a:solidFill>
              </a:rPr>
              <a:t>streamable</a:t>
            </a:r>
            <a:r>
              <a:rPr lang="fr-FR" i="1" dirty="0">
                <a:solidFill>
                  <a:schemeClr val="bg1"/>
                </a:solidFill>
              </a:rPr>
              <a:t>? = </a:t>
            </a:r>
            <a:r>
              <a:rPr lang="fr-FR" i="1" dirty="0" err="1">
                <a:solidFill>
                  <a:schemeClr val="bg1"/>
                </a:solidFill>
              </a:rPr>
              <a:t>boolean</a:t>
            </a:r>
            <a:r>
              <a:rPr lang="fr-FR" i="1" dirty="0">
                <a:solidFill>
                  <a:schemeClr val="bg1"/>
                </a:solidFill>
              </a:rPr>
              <a:t> </a:t>
            </a:r>
            <a:r>
              <a:rPr lang="fr-FR" b="1" i="1" dirty="0">
                <a:solidFill>
                  <a:schemeClr val="bg1"/>
                </a:solidFill>
              </a:rPr>
              <a:t>&gt;</a:t>
            </a:r>
            <a:br>
              <a:rPr lang="fr-FR" i="1" dirty="0">
                <a:solidFill>
                  <a:schemeClr val="bg1"/>
                </a:solidFill>
              </a:rPr>
            </a:br>
            <a:r>
              <a:rPr lang="fr-FR" i="1" dirty="0">
                <a:solidFill>
                  <a:schemeClr val="bg1"/>
                </a:solidFill>
              </a:rPr>
              <a:t>  &lt;!-- Content: </a:t>
            </a:r>
            <a:r>
              <a:rPr lang="fr-FR" i="1" dirty="0" err="1">
                <a:solidFill>
                  <a:schemeClr val="bg1"/>
                </a:solidFill>
                <a:hlinkClick r:id="rId3"/>
              </a:rPr>
              <a:t>xsl:accumulator-rule</a:t>
            </a:r>
            <a:r>
              <a:rPr lang="fr-FR" i="1" dirty="0">
                <a:solidFill>
                  <a:schemeClr val="bg1"/>
                </a:solidFill>
              </a:rPr>
              <a:t>+ --&gt;</a:t>
            </a:r>
            <a:br>
              <a:rPr lang="fr-FR" i="1" dirty="0">
                <a:solidFill>
                  <a:schemeClr val="bg1"/>
                </a:solidFill>
              </a:rPr>
            </a:br>
            <a:r>
              <a:rPr lang="fr-FR" b="1" i="1" dirty="0">
                <a:solidFill>
                  <a:schemeClr val="bg1"/>
                </a:solidFill>
              </a:rPr>
              <a:t>&lt;/</a:t>
            </a:r>
            <a:r>
              <a:rPr lang="fr-FR" i="1" dirty="0" err="1">
                <a:solidFill>
                  <a:schemeClr val="bg1"/>
                </a:solidFill>
              </a:rPr>
              <a:t>xsl:accumulator</a:t>
            </a:r>
            <a:r>
              <a:rPr lang="fr-FR" b="1" i="1" dirty="0">
                <a:solidFill>
                  <a:schemeClr val="bg1"/>
                </a:solidFill>
              </a:rPr>
              <a:t>&gt;</a:t>
            </a:r>
          </a:p>
        </p:txBody>
      </p:sp>
      <p:sp>
        <p:nvSpPr>
          <p:cNvPr id="9" name="Rectangle 8"/>
          <p:cNvSpPr/>
          <p:nvPr/>
        </p:nvSpPr>
        <p:spPr>
          <a:xfrm>
            <a:off x="4214842" y="4460756"/>
            <a:ext cx="4572000" cy="1754326"/>
          </a:xfrm>
          <a:prstGeom prst="rect">
            <a:avLst/>
          </a:prstGeom>
        </p:spPr>
        <p:style>
          <a:lnRef idx="3">
            <a:schemeClr val="lt1"/>
          </a:lnRef>
          <a:fillRef idx="1">
            <a:schemeClr val="accent6"/>
          </a:fillRef>
          <a:effectRef idx="1">
            <a:schemeClr val="accent6"/>
          </a:effectRef>
          <a:fontRef idx="minor">
            <a:schemeClr val="lt1"/>
          </a:fontRef>
        </p:style>
        <p:txBody>
          <a:bodyPr>
            <a:spAutoFit/>
          </a:bodyPr>
          <a:lstStyle/>
          <a:p>
            <a:r>
              <a:rPr lang="en-US" b="1" i="1" dirty="0">
                <a:solidFill>
                  <a:schemeClr val="bg1"/>
                </a:solidFill>
              </a:rPr>
              <a:t>&lt;</a:t>
            </a:r>
            <a:r>
              <a:rPr lang="en-US" i="1" dirty="0" err="1">
                <a:solidFill>
                  <a:schemeClr val="bg1"/>
                </a:solidFill>
              </a:rPr>
              <a:t>xsl:accumulator</a:t>
            </a:r>
            <a:r>
              <a:rPr lang="en-US" i="1" dirty="0">
                <a:solidFill>
                  <a:schemeClr val="bg1"/>
                </a:solidFill>
              </a:rPr>
              <a:t>-rule</a:t>
            </a:r>
            <a:br>
              <a:rPr lang="en-US" i="1" dirty="0">
                <a:solidFill>
                  <a:schemeClr val="bg1"/>
                </a:solidFill>
              </a:rPr>
            </a:br>
            <a:r>
              <a:rPr lang="en-US" i="1" dirty="0">
                <a:solidFill>
                  <a:schemeClr val="bg1"/>
                </a:solidFill>
              </a:rPr>
              <a:t>        </a:t>
            </a:r>
            <a:r>
              <a:rPr lang="en-US" b="1" i="1" dirty="0">
                <a:solidFill>
                  <a:schemeClr val="bg1"/>
                </a:solidFill>
              </a:rPr>
              <a:t>match</a:t>
            </a:r>
            <a:r>
              <a:rPr lang="en-US" i="1" dirty="0">
                <a:solidFill>
                  <a:schemeClr val="bg1"/>
                </a:solidFill>
              </a:rPr>
              <a:t> = pattern</a:t>
            </a:r>
            <a:br>
              <a:rPr lang="en-US" i="1" dirty="0">
                <a:solidFill>
                  <a:schemeClr val="bg1"/>
                </a:solidFill>
              </a:rPr>
            </a:br>
            <a:r>
              <a:rPr lang="en-US" i="1" dirty="0">
                <a:solidFill>
                  <a:schemeClr val="bg1"/>
                </a:solidFill>
              </a:rPr>
              <a:t>        </a:t>
            </a:r>
            <a:r>
              <a:rPr lang="en-US" b="1" i="1" dirty="0">
                <a:solidFill>
                  <a:schemeClr val="bg1"/>
                </a:solidFill>
              </a:rPr>
              <a:t>phase</a:t>
            </a:r>
            <a:r>
              <a:rPr lang="en-US" i="1" dirty="0">
                <a:solidFill>
                  <a:schemeClr val="bg1"/>
                </a:solidFill>
              </a:rPr>
              <a:t>? = "start" | "end"</a:t>
            </a:r>
            <a:br>
              <a:rPr lang="en-US" i="1" dirty="0">
                <a:solidFill>
                  <a:schemeClr val="bg1"/>
                </a:solidFill>
              </a:rPr>
            </a:br>
            <a:r>
              <a:rPr lang="en-US" i="1" dirty="0">
                <a:solidFill>
                  <a:schemeClr val="bg1"/>
                </a:solidFill>
              </a:rPr>
              <a:t>        </a:t>
            </a:r>
            <a:r>
              <a:rPr lang="en-US" b="1" i="1" dirty="0">
                <a:solidFill>
                  <a:schemeClr val="bg1"/>
                </a:solidFill>
              </a:rPr>
              <a:t>select</a:t>
            </a:r>
            <a:r>
              <a:rPr lang="en-US" i="1" dirty="0">
                <a:solidFill>
                  <a:schemeClr val="bg1"/>
                </a:solidFill>
              </a:rPr>
              <a:t>? = expression </a:t>
            </a:r>
            <a:r>
              <a:rPr lang="en-US" b="1" i="1" dirty="0">
                <a:solidFill>
                  <a:schemeClr val="bg1"/>
                </a:solidFill>
              </a:rPr>
              <a:t>&gt;</a:t>
            </a:r>
            <a:br>
              <a:rPr lang="en-US" i="1" dirty="0">
                <a:solidFill>
                  <a:schemeClr val="bg1"/>
                </a:solidFill>
              </a:rPr>
            </a:br>
            <a:r>
              <a:rPr lang="en-US" i="1" dirty="0">
                <a:solidFill>
                  <a:schemeClr val="bg1"/>
                </a:solidFill>
              </a:rPr>
              <a:t>            &lt;!-- Content: sequence-constructor --&gt;</a:t>
            </a:r>
            <a:br>
              <a:rPr lang="en-US" i="1" dirty="0">
                <a:solidFill>
                  <a:schemeClr val="bg1"/>
                </a:solidFill>
              </a:rPr>
            </a:br>
            <a:r>
              <a:rPr lang="en-US" b="1" i="1" dirty="0">
                <a:solidFill>
                  <a:schemeClr val="bg1"/>
                </a:solidFill>
              </a:rPr>
              <a:t>&lt;/</a:t>
            </a:r>
            <a:r>
              <a:rPr lang="en-US" i="1" dirty="0" err="1">
                <a:solidFill>
                  <a:schemeClr val="bg1"/>
                </a:solidFill>
              </a:rPr>
              <a:t>xsl:accumulator</a:t>
            </a:r>
            <a:r>
              <a:rPr lang="en-US" i="1" dirty="0">
                <a:solidFill>
                  <a:schemeClr val="bg1"/>
                </a:solidFill>
              </a:rPr>
              <a:t>-rule</a:t>
            </a:r>
            <a:r>
              <a:rPr lang="en-US" b="1" i="1" dirty="0">
                <a:solidFill>
                  <a:schemeClr val="bg1"/>
                </a:solidFill>
              </a:rPr>
              <a:t>&gt;</a:t>
            </a:r>
            <a:endParaRPr lang="fr-FR" b="1" i="1"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AutoShape 2"/>
          <p:cNvSpPr>
            <a:spLocks noGrp="1" noChangeArrowheads="1"/>
          </p:cNvSpPr>
          <p:nvPr>
            <p:ph type="title"/>
          </p:nvPr>
        </p:nvSpPr>
        <p:spPr/>
        <p:txBody>
          <a:bodyPr/>
          <a:lstStyle/>
          <a:p>
            <a:pPr eaLnBrk="1" hangingPunct="1"/>
            <a:r>
              <a:rPr lang="fr-FR"/>
              <a:t>Les parseurs</a:t>
            </a:r>
          </a:p>
        </p:txBody>
      </p:sp>
      <p:sp>
        <p:nvSpPr>
          <p:cNvPr id="1409027"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SAX (Simple API for XML)</a:t>
            </a:r>
          </a:p>
          <a:p>
            <a:pPr lvl="1" eaLnBrk="1" hangingPunct="1"/>
            <a:endParaRPr lang="fr-FR">
              <a:ea typeface="MS Mincho" pitchFamily="49" charset="-128"/>
            </a:endParaRPr>
          </a:p>
          <a:p>
            <a:pPr lvl="1" eaLnBrk="1" hangingPunct="1"/>
            <a:r>
              <a:rPr lang="fr-FR">
                <a:ea typeface="MS Mincho" pitchFamily="49" charset="-128"/>
              </a:rPr>
              <a:t> SAX (Simple API for XML) est une interface de programmation donnant accès à un parser séquentiel de code XML développée en 1998 initialement pour Java</a:t>
            </a:r>
          </a:p>
          <a:p>
            <a:pPr lvl="1" eaLnBrk="1" hangingPunct="1"/>
            <a:endParaRPr lang="fr-FR">
              <a:ea typeface="MS Mincho" pitchFamily="49" charset="-128"/>
            </a:endParaRPr>
          </a:p>
          <a:p>
            <a:pPr lvl="1" eaLnBrk="1" hangingPunct="1"/>
            <a:r>
              <a:rPr lang="fr-FR">
                <a:ea typeface="MS Mincho" pitchFamily="49" charset="-128"/>
              </a:rPr>
              <a:t> A la différence de DOM (qui construit l’arbre puis y navigue), SAX traite les données séquentiellement, les une après les autres, du début à la fin (en créant un arbre d’index de profondeur ou de taille des éléments stockés si nécessaire)</a:t>
            </a:r>
          </a:p>
          <a:p>
            <a:pPr lvl="1" eaLnBrk="1" hangingPunct="1"/>
            <a:endParaRPr lang="fr-FR">
              <a:ea typeface="MS Mincho" pitchFamily="49" charset="-128"/>
            </a:endParaRPr>
          </a:p>
          <a:p>
            <a:pPr lvl="1" eaLnBrk="1" hangingPunct="1"/>
            <a:r>
              <a:rPr lang="fr-FR">
                <a:ea typeface="MS Mincho" pitchFamily="49" charset="-128"/>
              </a:rPr>
              <a:t> SAX est donc une alternative à DOM, particulièrement utile pour les documents courts et/ou pas bien formés</a:t>
            </a:r>
          </a:p>
        </p:txBody>
      </p:sp>
      <p:sp>
        <p:nvSpPr>
          <p:cNvPr id="5" name="Rectangle 13"/>
          <p:cNvSpPr>
            <a:spLocks noGrp="1" noChangeArrowheads="1"/>
          </p:cNvSpPr>
          <p:nvPr>
            <p:ph type="sldNum" sz="quarter" idx="12"/>
          </p:nvPr>
        </p:nvSpPr>
        <p:spPr>
          <a:ln/>
        </p:spPr>
        <p:txBody>
          <a:bodyPr>
            <a:normAutofit/>
          </a:bodyPr>
          <a:lstStyle/>
          <a:p>
            <a:pPr>
              <a:defRPr/>
            </a:pPr>
            <a:fld id="{F509808B-ACB8-4BEE-B1DB-E0D1F82EE6AC}" type="slidenum">
              <a:rPr lang="fr-FR"/>
              <a:pPr>
                <a:defRPr/>
              </a:pPr>
              <a:t>28</a:t>
            </a:fld>
            <a:endParaRPr lang="fr-F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29016" y="5836750"/>
            <a:ext cx="609600" cy="521208"/>
          </a:xfrm>
          <a:prstGeom prst="rect">
            <a:avLst/>
          </a:prstGeom>
        </p:spPr>
        <p:txBody>
          <a:bodyPr/>
          <a:lstStyle/>
          <a:p>
            <a:pPr algn="ctr"/>
            <a:fld id="{5A33B5BC-E3F1-4ABE-A1A6-D2608D40EC2E}" type="slidenum">
              <a:rPr lang="fr-FR" sz="1400" b="1" smtClean="0">
                <a:solidFill>
                  <a:schemeClr val="bg1"/>
                </a:solidFill>
              </a:rPr>
              <a:pPr algn="ctr"/>
              <a:t>280</a:t>
            </a:fld>
            <a:endParaRPr lang="fr-FR" sz="1400" b="1" dirty="0">
              <a:solidFill>
                <a:schemeClr val="bg1"/>
              </a:solidFill>
            </a:endParaRPr>
          </a:p>
        </p:txBody>
      </p:sp>
      <p:sp>
        <p:nvSpPr>
          <p:cNvPr id="186371" name="AutoShape 2"/>
          <p:cNvSpPr>
            <a:spLocks noGrp="1" noChangeArrowheads="1"/>
          </p:cNvSpPr>
          <p:nvPr>
            <p:ph type="title" idx="4294967295"/>
          </p:nvPr>
        </p:nvSpPr>
        <p:spPr>
          <a:xfrm>
            <a:off x="0" y="274638"/>
            <a:ext cx="7467600" cy="1143000"/>
          </a:xfrm>
        </p:spPr>
        <p:txBody>
          <a:bodyPr/>
          <a:lstStyle/>
          <a:p>
            <a:pPr eaLnBrk="1" hangingPunct="1"/>
            <a:r>
              <a:rPr lang="fr-FR" dirty="0"/>
              <a:t>Conclusion</a:t>
            </a:r>
          </a:p>
        </p:txBody>
      </p:sp>
      <p:sp>
        <p:nvSpPr>
          <p:cNvPr id="186372" name="Rectangle 3"/>
          <p:cNvSpPr>
            <a:spLocks noGrp="1" noChangeArrowheads="1"/>
          </p:cNvSpPr>
          <p:nvPr>
            <p:ph type="body" idx="4294967295"/>
          </p:nvPr>
        </p:nvSpPr>
        <p:spPr>
          <a:xfrm>
            <a:off x="1552575" y="1484313"/>
            <a:ext cx="7591425" cy="4843462"/>
          </a:xfrm>
        </p:spPr>
        <p:txBody>
          <a:bodyPr>
            <a:normAutofit/>
          </a:bodyPr>
          <a:lstStyle/>
          <a:p>
            <a:pPr lvl="1" eaLnBrk="1" hangingPunct="1">
              <a:buNone/>
            </a:pPr>
            <a:endParaRPr lang="fr-FR" dirty="0">
              <a:ea typeface="MS Mincho" pitchFamily="49" charset="-128"/>
            </a:endParaRPr>
          </a:p>
          <a:p>
            <a:pPr lvl="1" eaLnBrk="1" hangingPunct="1"/>
            <a:r>
              <a:rPr lang="fr-FR" dirty="0">
                <a:ea typeface="MS Mincho" pitchFamily="49" charset="-128"/>
              </a:rPr>
              <a:t> Dans cette partie vous avez pris connaissance des nouvelles possibilités XSL 3.0</a:t>
            </a:r>
          </a:p>
          <a:p>
            <a:pPr lvl="1" eaLnBrk="1" hangingPunct="1"/>
            <a:endParaRPr lang="fr-FR" dirty="0">
              <a:ea typeface="MS Mincho" pitchFamily="49" charset="-128"/>
            </a:endParaRPr>
          </a:p>
          <a:p>
            <a:pPr lvl="1" eaLnBrk="1" hangingPunct="1"/>
            <a:r>
              <a:rPr lang="fr-FR" dirty="0">
                <a:ea typeface="MS Mincho" pitchFamily="49" charset="-128"/>
              </a:rPr>
              <a:t> Vous avez appris les différences fondamentales entre le </a:t>
            </a:r>
            <a:r>
              <a:rPr lang="fr-FR" dirty="0" err="1">
                <a:ea typeface="MS Mincho" pitchFamily="49" charset="-128"/>
              </a:rPr>
              <a:t>xsl</a:t>
            </a:r>
            <a:r>
              <a:rPr lang="fr-FR" dirty="0">
                <a:ea typeface="MS Mincho" pitchFamily="49" charset="-128"/>
              </a:rPr>
              <a:t> 2.0 &amp; </a:t>
            </a:r>
            <a:r>
              <a:rPr lang="fr-FR" dirty="0" err="1">
                <a:ea typeface="MS Mincho" pitchFamily="49" charset="-128"/>
              </a:rPr>
              <a:t>xsl</a:t>
            </a:r>
            <a:r>
              <a:rPr lang="fr-FR" dirty="0">
                <a:ea typeface="MS Mincho" pitchFamily="49" charset="-128"/>
              </a:rPr>
              <a:t> 3.0</a:t>
            </a:r>
          </a:p>
          <a:p>
            <a:pPr lvl="1" eaLnBrk="1" hangingPunct="1"/>
            <a:endParaRPr lang="fr-FR" dirty="0">
              <a:ea typeface="MS Mincho" pitchFamily="49" charset="-128"/>
            </a:endParaRPr>
          </a:p>
          <a:p>
            <a:pPr lvl="1" eaLnBrk="1" hangingPunct="1"/>
            <a:r>
              <a:rPr lang="fr-FR" dirty="0">
                <a:ea typeface="MS Mincho" pitchFamily="49" charset="-128"/>
              </a:rPr>
              <a:t> Vous avez acquis quelques techniques de mise en œuvre de transformations XML/XSL nouvelle génération</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JSON vs XML</a:t>
            </a:r>
          </a:p>
        </p:txBody>
      </p:sp>
      <p:sp>
        <p:nvSpPr>
          <p:cNvPr id="4" name="Espace réservé du texte 3"/>
          <p:cNvSpPr>
            <a:spLocks noGrp="1"/>
          </p:cNvSpPr>
          <p:nvPr>
            <p:ph type="body" idx="1"/>
          </p:nvPr>
        </p:nvSpPr>
        <p:spPr/>
        <p:txBody>
          <a:bodyPr/>
          <a:lstStyle/>
          <a:p>
            <a:r>
              <a:rPr lang="fr-FR" dirty="0"/>
              <a:t>C'est qui le &amp; fort ???</a:t>
            </a:r>
          </a:p>
        </p:txBody>
      </p:sp>
      <p:sp>
        <p:nvSpPr>
          <p:cNvPr id="2" name="Espace réservé du numéro de diapositive 1"/>
          <p:cNvSpPr>
            <a:spLocks noGrp="1"/>
          </p:cNvSpPr>
          <p:nvPr>
            <p:ph type="sldNum" sz="quarter" idx="12"/>
          </p:nvPr>
        </p:nvSpPr>
        <p:spPr/>
        <p:txBody>
          <a:bodyPr/>
          <a:lstStyle/>
          <a:p>
            <a:fld id="{5A33B5BC-E3F1-4ABE-A1A6-D2608D40EC2E}" type="slidenum">
              <a:rPr lang="fr-FR" smtClean="0"/>
              <a:pPr/>
              <a:t>281</a:t>
            </a:fld>
            <a:endParaRPr lang="fr-F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dirty="0"/>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282</a:t>
            </a:fld>
            <a:endParaRPr lang="fr-FR" altLang="fr-FR"/>
          </a:p>
        </p:txBody>
      </p:sp>
      <p:sp>
        <p:nvSpPr>
          <p:cNvPr id="32772" name="Rectangle 3"/>
          <p:cNvSpPr>
            <a:spLocks noGrp="1" noChangeArrowheads="1"/>
          </p:cNvSpPr>
          <p:nvPr>
            <p:ph sz="half" idx="1"/>
          </p:nvPr>
        </p:nvSpPr>
        <p:spPr>
          <a:xfrm>
            <a:off x="214282" y="1071546"/>
            <a:ext cx="6572296" cy="5357850"/>
          </a:xfrm>
          <a:prstGeom prst="rect">
            <a:avLst/>
          </a:prstGeom>
        </p:spPr>
        <p:txBody>
          <a:bodyPr lIns="91440" tIns="45720" rIns="91440" bIns="45720">
            <a:normAutofit fontScale="92500" lnSpcReduction="10000"/>
          </a:bodyPr>
          <a:lstStyle/>
          <a:p>
            <a:pPr eaLnBrk="1" hangingPunct="1">
              <a:tabLst>
                <a:tab pos="8439150" algn="r"/>
              </a:tabLst>
            </a:pPr>
            <a:r>
              <a:rPr lang="fr-FR" altLang="fr-FR" dirty="0"/>
              <a:t>La syntaxe JSON (JavaScript Object Notation) </a:t>
            </a:r>
          </a:p>
          <a:p>
            <a:pPr lvl="1" eaLnBrk="1" hangingPunct="1">
              <a:tabLst>
                <a:tab pos="8439150" algn="r"/>
              </a:tabLst>
            </a:pPr>
            <a:r>
              <a:rPr lang="fr-FR" altLang="fr-FR" dirty="0"/>
              <a:t>Un </a:t>
            </a:r>
            <a:r>
              <a:rPr lang="fr-FR" altLang="fr-FR" dirty="0" err="1"/>
              <a:t>array</a:t>
            </a:r>
            <a:r>
              <a:rPr lang="fr-FR" altLang="fr-FR" dirty="0"/>
              <a:t> (tableau) = [ value, value, value]</a:t>
            </a:r>
          </a:p>
          <a:p>
            <a:pPr lvl="2" eaLnBrk="1" hangingPunct="1">
              <a:tabLst>
                <a:tab pos="8439150" algn="r"/>
              </a:tabLst>
            </a:pPr>
            <a:r>
              <a:rPr lang="fr-FR" altLang="fr-FR" dirty="0"/>
              <a:t>Ex: [1, 2, 3]   ou ["Albert", "Einstein",1960]</a:t>
            </a:r>
          </a:p>
          <a:p>
            <a:pPr lvl="1" eaLnBrk="1" hangingPunct="1">
              <a:tabLst>
                <a:tab pos="8439150" algn="r"/>
              </a:tabLst>
            </a:pPr>
            <a:endParaRPr lang="fr-FR" altLang="fr-FR" dirty="0"/>
          </a:p>
          <a:p>
            <a:pPr lvl="1" eaLnBrk="1" hangingPunct="1">
              <a:tabLst>
                <a:tab pos="8439150" algn="r"/>
              </a:tabLst>
            </a:pPr>
            <a:r>
              <a:rPr lang="fr-FR" altLang="fr-FR" dirty="0"/>
              <a:t>Un </a:t>
            </a:r>
            <a:r>
              <a:rPr lang="fr-FR" altLang="fr-FR" dirty="0" err="1"/>
              <a:t>object</a:t>
            </a:r>
            <a:r>
              <a:rPr lang="fr-FR" altLang="fr-FR" dirty="0"/>
              <a:t> (objet) = {"</a:t>
            </a:r>
            <a:r>
              <a:rPr lang="fr-FR" altLang="fr-FR" dirty="0" err="1"/>
              <a:t>propriete</a:t>
            </a:r>
            <a:r>
              <a:rPr lang="fr-FR" altLang="fr-FR" dirty="0"/>
              <a:t>":</a:t>
            </a:r>
            <a:r>
              <a:rPr lang="fr-FR" altLang="fr-FR" dirty="0" err="1"/>
              <a:t>value,"propriete</a:t>
            </a:r>
            <a:r>
              <a:rPr lang="fr-FR" altLang="fr-FR" dirty="0"/>
              <a:t>":value}</a:t>
            </a:r>
          </a:p>
          <a:p>
            <a:pPr lvl="2" eaLnBrk="1" hangingPunct="1">
              <a:tabLst>
                <a:tab pos="8439150" algn="r"/>
              </a:tabLst>
            </a:pPr>
            <a:r>
              <a:rPr lang="fr-FR" altLang="fr-FR" dirty="0"/>
              <a:t>Ex: {"</a:t>
            </a:r>
            <a:r>
              <a:rPr lang="fr-FR" altLang="fr-FR" dirty="0" err="1"/>
              <a:t>prenom</a:t>
            </a:r>
            <a:r>
              <a:rPr lang="fr-FR" altLang="fr-FR" dirty="0"/>
              <a:t>":"Albert", "</a:t>
            </a:r>
            <a:r>
              <a:rPr lang="fr-FR" altLang="fr-FR" dirty="0" err="1"/>
              <a:t>nom":"EINSTEIN</a:t>
            </a:r>
            <a:r>
              <a:rPr lang="fr-FR" altLang="fr-FR" dirty="0"/>
              <a:t>", "</a:t>
            </a:r>
            <a:r>
              <a:rPr lang="fr-FR" altLang="fr-FR" dirty="0" err="1"/>
              <a:t>age</a:t>
            </a:r>
            <a:r>
              <a:rPr lang="fr-FR" altLang="fr-FR" dirty="0"/>
              <a:t>":64, "adresse":{"</a:t>
            </a:r>
            <a:r>
              <a:rPr lang="fr-FR" altLang="fr-FR" dirty="0" err="1"/>
              <a:t>cp</a:t>
            </a:r>
            <a:r>
              <a:rPr lang="fr-FR" altLang="fr-FR" dirty="0"/>
              <a:t>":75008, "</a:t>
            </a:r>
            <a:r>
              <a:rPr lang="fr-FR" altLang="fr-FR" dirty="0" err="1"/>
              <a:t>ville":"paris</a:t>
            </a:r>
            <a:r>
              <a:rPr lang="fr-FR" altLang="fr-FR" dirty="0"/>
              <a:t>"}, "enfants":[{"</a:t>
            </a:r>
            <a:r>
              <a:rPr lang="fr-FR" altLang="fr-FR" dirty="0" err="1"/>
              <a:t>prenom</a:t>
            </a:r>
            <a:r>
              <a:rPr lang="fr-FR" altLang="fr-FR" dirty="0"/>
              <a:t>":"José"},{"</a:t>
            </a:r>
            <a:r>
              <a:rPr lang="fr-FR" altLang="fr-FR" dirty="0" err="1"/>
              <a:t>prenom</a:t>
            </a:r>
            <a:r>
              <a:rPr lang="fr-FR" altLang="fr-FR" dirty="0"/>
              <a:t>":"Bob"}]</a:t>
            </a:r>
          </a:p>
          <a:p>
            <a:pPr lvl="1" eaLnBrk="1" hangingPunct="1">
              <a:tabLst>
                <a:tab pos="8439150" algn="r"/>
              </a:tabLst>
            </a:pPr>
            <a:endParaRPr lang="fr-FR" altLang="fr-FR" dirty="0"/>
          </a:p>
          <a:p>
            <a:pPr lvl="1" eaLnBrk="1" hangingPunct="1">
              <a:tabLst>
                <a:tab pos="8439150" algn="r"/>
              </a:tabLst>
            </a:pPr>
            <a:r>
              <a:rPr lang="fr-FR" altLang="fr-FR" dirty="0"/>
              <a:t>Les paramètres de hash : idem au JSON mais sans les " autour des propriétés des objets, ex :</a:t>
            </a:r>
          </a:p>
          <a:p>
            <a:pPr lvl="2" eaLnBrk="1" hangingPunct="1">
              <a:tabLst>
                <a:tab pos="8439150" algn="r"/>
              </a:tabLst>
            </a:pPr>
            <a:r>
              <a:rPr lang="fr-FR" altLang="fr-FR" dirty="0"/>
              <a:t>{</a:t>
            </a:r>
            <a:r>
              <a:rPr lang="fr-FR" altLang="fr-FR" dirty="0" err="1"/>
              <a:t>prenom</a:t>
            </a:r>
            <a:r>
              <a:rPr lang="fr-FR" altLang="fr-FR" dirty="0"/>
              <a:t>:"</a:t>
            </a:r>
            <a:r>
              <a:rPr lang="fr-FR" altLang="fr-FR" dirty="0" err="1"/>
              <a:t>Albert",nom</a:t>
            </a:r>
            <a:r>
              <a:rPr lang="fr-FR" altLang="fr-FR" dirty="0"/>
              <a:t>:"EINSTEIN",</a:t>
            </a:r>
            <a:r>
              <a:rPr lang="fr-FR" altLang="fr-FR" dirty="0" err="1"/>
              <a:t>age</a:t>
            </a:r>
            <a:r>
              <a:rPr lang="fr-FR" altLang="fr-FR" dirty="0"/>
              <a:t>:64, adresse:{</a:t>
            </a:r>
            <a:r>
              <a:rPr lang="fr-FR" altLang="fr-FR" dirty="0" err="1"/>
              <a:t>cp</a:t>
            </a:r>
            <a:r>
              <a:rPr lang="fr-FR" altLang="fr-FR" dirty="0"/>
              <a:t>:75008,</a:t>
            </a:r>
            <a:r>
              <a:rPr lang="fr-FR" altLang="fr-FR" dirty="0" err="1"/>
              <a:t>ville:"paris</a:t>
            </a:r>
            <a:r>
              <a:rPr lang="fr-FR" altLang="fr-FR" dirty="0"/>
              <a:t>"}, enfants:[{</a:t>
            </a:r>
            <a:r>
              <a:rPr lang="fr-FR" altLang="fr-FR" dirty="0" err="1"/>
              <a:t>prenom</a:t>
            </a:r>
            <a:r>
              <a:rPr lang="fr-FR" altLang="fr-FR" dirty="0"/>
              <a:t>:"José"},{</a:t>
            </a:r>
            <a:r>
              <a:rPr lang="fr-FR" altLang="fr-FR" dirty="0" err="1"/>
              <a:t>prenom</a:t>
            </a:r>
            <a:r>
              <a:rPr lang="fr-FR" altLang="fr-FR" dirty="0"/>
              <a:t>:"Bob"}]</a:t>
            </a:r>
          </a:p>
        </p:txBody>
      </p:sp>
      <p:pic>
        <p:nvPicPr>
          <p:cNvPr id="7" name="Picture 4" descr="https://www.percona.com/sites/default/files/json-logo.png"/>
          <p:cNvPicPr>
            <a:picLocks noChangeAspect="1" noChangeArrowheads="1"/>
          </p:cNvPicPr>
          <p:nvPr/>
        </p:nvPicPr>
        <p:blipFill>
          <a:blip r:embed="rId3"/>
          <a:srcRect/>
          <a:stretch>
            <a:fillRect/>
          </a:stretch>
        </p:blipFill>
        <p:spPr bwMode="auto">
          <a:xfrm>
            <a:off x="6786578" y="1308184"/>
            <a:ext cx="2286016" cy="906370"/>
          </a:xfrm>
          <a:prstGeom prst="rect">
            <a:avLst/>
          </a:prstGeom>
          <a:noFill/>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AutoShape 2"/>
          <p:cNvSpPr>
            <a:spLocks noGrp="1" noChangeArrowheads="1"/>
          </p:cNvSpPr>
          <p:nvPr>
            <p:ph type="title"/>
          </p:nvPr>
        </p:nvSpPr>
        <p:spPr>
          <a:prstGeom prst="rect">
            <a:avLst/>
          </a:prstGeom>
        </p:spPr>
        <p:txBody>
          <a:bodyPr/>
          <a:lstStyle/>
          <a:p>
            <a:pPr eaLnBrk="1" hangingPunct="1"/>
            <a:r>
              <a:rPr lang="fr-FR" altLang="fr-FR"/>
              <a:t>Le JSON</a:t>
            </a:r>
          </a:p>
        </p:txBody>
      </p:sp>
      <p:sp>
        <p:nvSpPr>
          <p:cNvPr id="32770" name="Rectangle 13"/>
          <p:cNvSpPr>
            <a:spLocks noGrp="1" noChangeArrowheads="1"/>
          </p:cNvSpPr>
          <p:nvPr>
            <p:ph type="sldNum" sz="quarter" idx="12"/>
          </p:nvPr>
        </p:nvSpPr>
        <p:spPr>
          <a:prstGeom prst="rect">
            <a:avLst/>
          </a:prstGeom>
          <a:noFill/>
        </p:spPr>
        <p:txBody>
          <a:bodyPr/>
          <a:lstStyle/>
          <a:p>
            <a:fld id="{7C600246-0110-42B3-8F3E-326894ED83B6}" type="slidenum">
              <a:rPr lang="fr-FR" altLang="fr-FR" smtClean="0"/>
              <a:pPr/>
              <a:t>283</a:t>
            </a:fld>
            <a:endParaRPr lang="fr-FR" altLang="fr-FR"/>
          </a:p>
        </p:txBody>
      </p:sp>
      <p:sp>
        <p:nvSpPr>
          <p:cNvPr id="32772" name="Rectangle 3"/>
          <p:cNvSpPr>
            <a:spLocks noGrp="1" noChangeArrowheads="1"/>
          </p:cNvSpPr>
          <p:nvPr>
            <p:ph sz="half" idx="1"/>
          </p:nvPr>
        </p:nvSpPr>
        <p:spPr>
          <a:prstGeom prst="rect">
            <a:avLst/>
          </a:prstGeom>
        </p:spPr>
        <p:txBody>
          <a:bodyPr lIns="91440" tIns="45720" rIns="91440" bIns="45720">
            <a:normAutofit/>
          </a:bodyPr>
          <a:lstStyle/>
          <a:p>
            <a:pPr eaLnBrk="1" hangingPunct="1">
              <a:tabLst>
                <a:tab pos="8439150" algn="r"/>
              </a:tabLst>
            </a:pPr>
            <a:r>
              <a:rPr lang="fr-FR" altLang="fr-FR" dirty="0"/>
              <a:t>La syntaxe JSON (</a:t>
            </a:r>
            <a:r>
              <a:rPr lang="fr-FR" altLang="fr-FR" sz="2000" dirty="0"/>
              <a:t>JavaScript Object Notation</a:t>
            </a:r>
            <a:r>
              <a:rPr lang="fr-FR" altLang="fr-FR" dirty="0"/>
              <a:t>) :</a:t>
            </a:r>
          </a:p>
          <a:p>
            <a:pPr lvl="1" eaLnBrk="1" hangingPunct="1">
              <a:tabLst>
                <a:tab pos="8439150" algn="r"/>
              </a:tabLst>
            </a:pPr>
            <a:endParaRPr lang="fr-FR" altLang="fr-FR" dirty="0"/>
          </a:p>
          <a:p>
            <a:pPr lvl="1" eaLnBrk="1" hangingPunct="1">
              <a:tabLst>
                <a:tab pos="8439150" algn="r"/>
              </a:tabLst>
            </a:pPr>
            <a:r>
              <a:rPr lang="fr-FR" altLang="fr-FR" dirty="0"/>
              <a:t>Une value (valeur) = </a:t>
            </a:r>
            <a:r>
              <a:rPr lang="fr-FR" altLang="fr-FR" dirty="0" err="1"/>
              <a:t>number</a:t>
            </a:r>
            <a:r>
              <a:rPr lang="fr-FR" altLang="fr-FR" dirty="0"/>
              <a:t>, string, </a:t>
            </a:r>
            <a:r>
              <a:rPr lang="fr-FR" altLang="fr-FR" dirty="0" err="1"/>
              <a:t>object</a:t>
            </a:r>
            <a:r>
              <a:rPr lang="fr-FR" altLang="fr-FR" dirty="0"/>
              <a:t>, </a:t>
            </a:r>
            <a:r>
              <a:rPr lang="fr-FR" altLang="fr-FR" dirty="0" err="1"/>
              <a:t>array</a:t>
            </a:r>
            <a:r>
              <a:rPr lang="fr-FR" altLang="fr-FR" dirty="0"/>
              <a:t>, </a:t>
            </a:r>
            <a:r>
              <a:rPr lang="fr-FR" altLang="fr-FR" dirty="0" err="1"/>
              <a:t>null</a:t>
            </a:r>
            <a:r>
              <a:rPr lang="fr-FR" altLang="fr-FR" dirty="0"/>
              <a:t>, true, false</a:t>
            </a:r>
          </a:p>
          <a:p>
            <a:pPr lvl="1" eaLnBrk="1" hangingPunct="1">
              <a:tabLst>
                <a:tab pos="8439150" algn="r"/>
              </a:tabLst>
            </a:pPr>
            <a:endParaRPr lang="fr-FR" altLang="fr-FR" dirty="0"/>
          </a:p>
          <a:p>
            <a:pPr lvl="1" eaLnBrk="1" hangingPunct="1">
              <a:tabLst>
                <a:tab pos="8439150" algn="r"/>
              </a:tabLst>
            </a:pPr>
            <a:r>
              <a:rPr lang="fr-FR" altLang="fr-FR" dirty="0"/>
              <a:t>Un </a:t>
            </a:r>
            <a:r>
              <a:rPr lang="fr-FR" altLang="fr-FR" dirty="0" err="1"/>
              <a:t>number</a:t>
            </a:r>
            <a:r>
              <a:rPr lang="fr-FR" altLang="fr-FR" dirty="0"/>
              <a:t> (nombre) = chiffres et nombres entiers / décimaux / exponentiels</a:t>
            </a:r>
          </a:p>
          <a:p>
            <a:pPr lvl="2" eaLnBrk="1" hangingPunct="1">
              <a:tabLst>
                <a:tab pos="8439150" algn="r"/>
              </a:tabLst>
            </a:pPr>
            <a:r>
              <a:rPr lang="fr-FR" altLang="fr-FR" dirty="0"/>
              <a:t>Ex: 12   ou   12.51   ou   0.221   ou   5e-6   ou   -15.50</a:t>
            </a:r>
          </a:p>
          <a:p>
            <a:pPr lvl="1" eaLnBrk="1" hangingPunct="1">
              <a:tabLst>
                <a:tab pos="8439150" algn="r"/>
              </a:tabLst>
            </a:pPr>
            <a:endParaRPr lang="fr-FR" altLang="fr-FR" dirty="0"/>
          </a:p>
          <a:p>
            <a:pPr lvl="1" eaLnBrk="1" hangingPunct="1">
              <a:tabLst>
                <a:tab pos="8439150" algn="r"/>
              </a:tabLst>
            </a:pPr>
            <a:r>
              <a:rPr lang="fr-FR" altLang="fr-FR" dirty="0"/>
              <a:t>Une string (chaine) = "chaine classique + caractères d’échappements (\n, \\...)"</a:t>
            </a:r>
          </a:p>
          <a:p>
            <a:pPr lvl="2" eaLnBrk="1" hangingPunct="1">
              <a:tabLst>
                <a:tab pos="8439150" algn="r"/>
              </a:tabLst>
            </a:pPr>
            <a:r>
              <a:rPr lang="fr-FR" altLang="fr-FR" dirty="0"/>
              <a:t>Ex: "nom", "petite phrase \</a:t>
            </a:r>
            <a:r>
              <a:rPr lang="fr-FR" altLang="fr-FR" dirty="0" err="1"/>
              <a:t>nsur</a:t>
            </a:r>
            <a:r>
              <a:rPr lang="fr-FR" altLang="fr-FR" dirty="0"/>
              <a:t> plusieurs lignes"</a:t>
            </a:r>
          </a:p>
        </p:txBody>
      </p:sp>
      <p:pic>
        <p:nvPicPr>
          <p:cNvPr id="77828" name="Picture 4" descr="https://www.percona.com/sites/default/files/json-logo.png"/>
          <p:cNvPicPr>
            <a:picLocks noChangeAspect="1" noChangeArrowheads="1"/>
          </p:cNvPicPr>
          <p:nvPr/>
        </p:nvPicPr>
        <p:blipFill>
          <a:blip r:embed="rId3"/>
          <a:srcRect/>
          <a:stretch>
            <a:fillRect/>
          </a:stretch>
        </p:blipFill>
        <p:spPr bwMode="auto">
          <a:xfrm>
            <a:off x="0" y="1357298"/>
            <a:ext cx="2286016" cy="906370"/>
          </a:xfrm>
          <a:prstGeom prst="rect">
            <a:avLst/>
          </a:prstGeom>
          <a:noFill/>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JSON </a:t>
            </a:r>
            <a:r>
              <a:rPr lang="fr-FR" dirty="0" err="1"/>
              <a:t>Schema</a:t>
            </a:r>
            <a:endParaRPr lang="fr-FR" dirty="0"/>
          </a:p>
        </p:txBody>
      </p:sp>
      <p:sp>
        <p:nvSpPr>
          <p:cNvPr id="7" name="Espace réservé du contenu 6"/>
          <p:cNvSpPr>
            <a:spLocks noGrp="1"/>
          </p:cNvSpPr>
          <p:nvPr>
            <p:ph idx="1"/>
          </p:nvPr>
        </p:nvSpPr>
        <p:spPr/>
        <p:txBody>
          <a:bodyPr>
            <a:normAutofit fontScale="92500" lnSpcReduction="10000"/>
          </a:bodyPr>
          <a:lstStyle/>
          <a:p>
            <a:r>
              <a:rPr lang="fr-FR" dirty="0"/>
              <a:t>contrôle de structures</a:t>
            </a:r>
          </a:p>
          <a:p>
            <a:pPr lvl="1"/>
            <a:r>
              <a:rPr lang="fr-FR" dirty="0"/>
              <a:t>Occurrences </a:t>
            </a:r>
          </a:p>
          <a:p>
            <a:r>
              <a:rPr lang="fr-FR" dirty="0"/>
              <a:t>contrôle de données</a:t>
            </a:r>
          </a:p>
          <a:p>
            <a:pPr lvl="2"/>
            <a:r>
              <a:rPr lang="fr-FR" dirty="0"/>
              <a:t>Object	</a:t>
            </a:r>
            <a:r>
              <a:rPr lang="fr-FR" dirty="0">
                <a:sym typeface="Wingdings" pitchFamily="2" charset="2"/>
              </a:rPr>
              <a:t> { … }</a:t>
            </a:r>
            <a:endParaRPr lang="fr-FR" dirty="0"/>
          </a:p>
          <a:p>
            <a:pPr lvl="2"/>
            <a:r>
              <a:rPr lang="fr-FR" dirty="0" err="1"/>
              <a:t>Array</a:t>
            </a:r>
            <a:r>
              <a:rPr lang="fr-FR" dirty="0"/>
              <a:t>	</a:t>
            </a:r>
            <a:r>
              <a:rPr lang="fr-FR" dirty="0">
                <a:sym typeface="Wingdings" pitchFamily="2" charset="2"/>
              </a:rPr>
              <a:t> [ … ]</a:t>
            </a:r>
          </a:p>
          <a:p>
            <a:pPr lvl="2"/>
            <a:r>
              <a:rPr lang="fr-FR" b="1" dirty="0">
                <a:sym typeface="Wingdings" pitchFamily="2" charset="2"/>
              </a:rPr>
              <a:t> </a:t>
            </a:r>
            <a:r>
              <a:rPr lang="fr-FR" b="1" dirty="0" err="1">
                <a:sym typeface="Wingdings" pitchFamily="2" charset="2"/>
              </a:rPr>
              <a:t>null</a:t>
            </a:r>
            <a:endParaRPr lang="fr-FR" b="1" dirty="0">
              <a:sym typeface="Wingdings" pitchFamily="2" charset="2"/>
            </a:endParaRPr>
          </a:p>
          <a:p>
            <a:pPr lvl="2"/>
            <a:r>
              <a:rPr lang="fr-FR" dirty="0" err="1"/>
              <a:t>boolean</a:t>
            </a:r>
            <a:endParaRPr lang="fr-FR" dirty="0"/>
          </a:p>
          <a:p>
            <a:pPr lvl="2"/>
            <a:r>
              <a:rPr lang="fr-FR" dirty="0" err="1"/>
              <a:t>number</a:t>
            </a:r>
            <a:endParaRPr lang="fr-FR" dirty="0"/>
          </a:p>
          <a:p>
            <a:pPr lvl="2"/>
            <a:r>
              <a:rPr lang="fr-FR" dirty="0"/>
              <a:t>string</a:t>
            </a:r>
          </a:p>
          <a:p>
            <a:r>
              <a:rPr lang="fr-FR" dirty="0"/>
              <a:t>Restriction</a:t>
            </a:r>
          </a:p>
          <a:p>
            <a:pPr lvl="1"/>
            <a:r>
              <a:rPr lang="fr-FR" dirty="0" err="1"/>
              <a:t>Regex</a:t>
            </a:r>
            <a:r>
              <a:rPr lang="fr-FR" dirty="0"/>
              <a:t> *</a:t>
            </a:r>
          </a:p>
          <a:p>
            <a:pPr lvl="1"/>
            <a:r>
              <a:rPr lang="fr-FR" dirty="0"/>
              <a:t>Plages,…</a:t>
            </a:r>
          </a:p>
        </p:txBody>
      </p:sp>
      <p:sp>
        <p:nvSpPr>
          <p:cNvPr id="3" name="Espace réservé du numéro de diapositive 2"/>
          <p:cNvSpPr>
            <a:spLocks noGrp="1"/>
          </p:cNvSpPr>
          <p:nvPr>
            <p:ph type="sldNum" sz="quarter" idx="12"/>
          </p:nvPr>
        </p:nvSpPr>
        <p:spPr/>
        <p:txBody>
          <a:bodyPr/>
          <a:lstStyle/>
          <a:p>
            <a:fld id="{5A33B5BC-E3F1-4ABE-A1A6-D2608D40EC2E}" type="slidenum">
              <a:rPr lang="fr-FR" smtClean="0"/>
              <a:pPr/>
              <a:t>284</a:t>
            </a:fld>
            <a:endParaRPr lang="fr-FR"/>
          </a:p>
        </p:txBody>
      </p:sp>
      <p:pic>
        <p:nvPicPr>
          <p:cNvPr id="1026" name="Picture 2"/>
          <p:cNvPicPr>
            <a:picLocks noChangeAspect="1" noChangeArrowheads="1"/>
          </p:cNvPicPr>
          <p:nvPr/>
        </p:nvPicPr>
        <p:blipFill>
          <a:blip r:embed="rId2"/>
          <a:srcRect/>
          <a:stretch>
            <a:fillRect/>
          </a:stretch>
        </p:blipFill>
        <p:spPr bwMode="auto">
          <a:xfrm>
            <a:off x="4165916" y="3929066"/>
            <a:ext cx="1466986" cy="1447785"/>
          </a:xfrm>
          <a:prstGeom prst="rect">
            <a:avLst/>
          </a:prstGeom>
          <a:noFill/>
          <a:ln w="9525">
            <a:noFill/>
            <a:miter lim="800000"/>
            <a:headEnd/>
            <a:tailEnd/>
          </a:ln>
          <a:effectLst/>
        </p:spPr>
      </p:pic>
      <p:sp>
        <p:nvSpPr>
          <p:cNvPr id="9" name="Étoile à 12 branches 8"/>
          <p:cNvSpPr/>
          <p:nvPr/>
        </p:nvSpPr>
        <p:spPr>
          <a:xfrm rot="21038633">
            <a:off x="5342817" y="1999726"/>
            <a:ext cx="2833131" cy="171042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200" b="1" dirty="0"/>
              <a:t>Version </a:t>
            </a:r>
          </a:p>
          <a:p>
            <a:pPr algn="ctr"/>
            <a:r>
              <a:rPr lang="fr-FR" sz="1200" b="1" dirty="0"/>
              <a:t>brouillon </a:t>
            </a:r>
          </a:p>
          <a:p>
            <a:pPr algn="ctr"/>
            <a:r>
              <a:rPr lang="fr-FR" sz="1200" b="1" dirty="0"/>
              <a:t>déjà très utilisé</a:t>
            </a:r>
          </a:p>
          <a:p>
            <a:pPr algn="ctr"/>
            <a:endParaRPr lang="fr-FR" sz="1200" b="1" dirty="0"/>
          </a:p>
          <a:p>
            <a:pPr algn="ctr"/>
            <a:r>
              <a:rPr lang="fr-FR" sz="1200" b="1" dirty="0"/>
              <a:t>*</a:t>
            </a:r>
            <a:r>
              <a:rPr lang="fr-FR" sz="1200" b="1" u="sng" dirty="0"/>
              <a:t>des la  version </a:t>
            </a:r>
          </a:p>
          <a:p>
            <a:pPr algn="ctr"/>
            <a:r>
              <a:rPr lang="fr-FR" sz="1200" b="1" u="sng" dirty="0"/>
              <a:t>07 </a:t>
            </a:r>
            <a:r>
              <a:rPr lang="fr-FR" sz="1200" b="1" u="sng" dirty="0" err="1"/>
              <a:t>draft</a:t>
            </a:r>
            <a:endParaRPr lang="fr-FR" sz="1200" b="1" u="sng" dirty="0"/>
          </a:p>
        </p:txBody>
      </p:sp>
      <p:sp>
        <p:nvSpPr>
          <p:cNvPr id="12" name="ZoneTexte 11"/>
          <p:cNvSpPr txBox="1"/>
          <p:nvPr/>
        </p:nvSpPr>
        <p:spPr>
          <a:xfrm>
            <a:off x="5594676" y="4357694"/>
            <a:ext cx="2549224" cy="800219"/>
          </a:xfrm>
          <a:prstGeom prst="rect">
            <a:avLst/>
          </a:prstGeom>
          <a:noFill/>
        </p:spPr>
        <p:txBody>
          <a:bodyPr wrap="none" rtlCol="0">
            <a:spAutoFit/>
          </a:bodyPr>
          <a:lstStyle/>
          <a:p>
            <a:r>
              <a:rPr lang="fr-FR" sz="2800" dirty="0"/>
              <a:t>JSON </a:t>
            </a:r>
            <a:r>
              <a:rPr lang="fr-FR" sz="2800" dirty="0" err="1"/>
              <a:t>Schema</a:t>
            </a:r>
            <a:endParaRPr lang="fr-FR" sz="2800" dirty="0"/>
          </a:p>
          <a:p>
            <a:r>
              <a:rPr lang="fr-FR" dirty="0"/>
              <a:t>https://json-schema.org/</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6000760" y="1813549"/>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5763292" y="3563078"/>
            <a:ext cx="2714644" cy="1057531"/>
          </a:xfrm>
          <a:prstGeom prst="rect">
            <a:avLst/>
          </a:prstGeom>
          <a:noFill/>
          <a:ln w="9525">
            <a:noFill/>
            <a:miter lim="800000"/>
            <a:headEnd/>
            <a:tailEnd/>
          </a:ln>
          <a:effectLst/>
        </p:spPr>
      </p:pic>
      <p:grpSp>
        <p:nvGrpSpPr>
          <p:cNvPr id="4" name="Groupe 9"/>
          <p:cNvGrpSpPr/>
          <p:nvPr/>
        </p:nvGrpSpPr>
        <p:grpSpPr>
          <a:xfrm>
            <a:off x="7072330" y="0"/>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JSON </a:t>
            </a:r>
            <a:r>
              <a:rPr lang="fr-FR" dirty="0" err="1"/>
              <a:t>db</a:t>
            </a:r>
            <a:r>
              <a:rPr lang="fr-FR" dirty="0"/>
              <a:t> </a:t>
            </a:r>
            <a:r>
              <a:rPr lang="fr-FR" dirty="0" err="1"/>
              <a:t>RESTFul</a:t>
            </a:r>
            <a:endParaRPr lang="fr-FR" dirty="0"/>
          </a:p>
        </p:txBody>
      </p:sp>
      <p:sp>
        <p:nvSpPr>
          <p:cNvPr id="2" name="Espace réservé du contenu 1"/>
          <p:cNvSpPr>
            <a:spLocks noGrp="1"/>
          </p:cNvSpPr>
          <p:nvPr>
            <p:ph idx="1"/>
          </p:nvPr>
        </p:nvSpPr>
        <p:spPr>
          <a:prstGeom prst="rect">
            <a:avLst/>
          </a:prstGeom>
        </p:spPr>
        <p:txBody>
          <a:bodyPr>
            <a:normAutofit/>
          </a:bodyPr>
          <a:lstStyle/>
          <a:p>
            <a:endParaRPr lang="fr-FR" dirty="0"/>
          </a:p>
          <a:p>
            <a:pPr lvl="1"/>
            <a:endParaRPr lang="fr-FR" dirty="0"/>
          </a:p>
          <a:p>
            <a:r>
              <a:rPr lang="fr-FR" dirty="0" err="1"/>
              <a:t>Json</a:t>
            </a:r>
            <a:r>
              <a:rPr lang="fr-FR" dirty="0"/>
              <a:t>-server</a:t>
            </a:r>
          </a:p>
          <a:p>
            <a:pPr lvl="1"/>
            <a:r>
              <a:rPr lang="fr-FR" dirty="0" err="1"/>
              <a:t>Fake</a:t>
            </a:r>
            <a:r>
              <a:rPr lang="fr-FR" dirty="0"/>
              <a:t> REST API</a:t>
            </a:r>
          </a:p>
          <a:p>
            <a:pPr lvl="1"/>
            <a:r>
              <a:rPr lang="fr-FR" dirty="0"/>
              <a:t>Stockage </a:t>
            </a:r>
            <a:r>
              <a:rPr lang="fr-FR" dirty="0" err="1"/>
              <a:t>json</a:t>
            </a:r>
            <a:endParaRPr lang="fr-FR" dirty="0"/>
          </a:p>
          <a:p>
            <a:pPr lvl="2"/>
            <a:r>
              <a:rPr lang="fr-FR" dirty="0">
                <a:hlinkClick r:id="rId3"/>
              </a:rPr>
              <a:t>https://github.com/typicode/json-server</a:t>
            </a:r>
            <a:endParaRPr lang="fr-FR" dirty="0"/>
          </a:p>
          <a:p>
            <a:pPr lvl="2"/>
            <a:r>
              <a:rPr lang="fr-FR" dirty="0" err="1"/>
              <a:t>npm</a:t>
            </a:r>
            <a:r>
              <a:rPr lang="fr-FR" dirty="0"/>
              <a:t> </a:t>
            </a:r>
            <a:r>
              <a:rPr lang="fr-FR" dirty="0" err="1"/>
              <a:t>instal</a:t>
            </a:r>
            <a:r>
              <a:rPr lang="fr-FR" dirty="0"/>
              <a:t> –g </a:t>
            </a:r>
            <a:r>
              <a:rPr lang="fr-FR" dirty="0" err="1"/>
              <a:t>json</a:t>
            </a:r>
            <a:r>
              <a:rPr lang="fr-FR" dirty="0"/>
              <a:t>-server</a:t>
            </a:r>
          </a:p>
        </p:txBody>
      </p:sp>
      <p:pic>
        <p:nvPicPr>
          <p:cNvPr id="6147" name="Picture 3"/>
          <p:cNvPicPr>
            <a:picLocks noChangeAspect="1" noChangeArrowheads="1"/>
          </p:cNvPicPr>
          <p:nvPr/>
        </p:nvPicPr>
        <p:blipFill>
          <a:blip r:embed="rId4"/>
          <a:srcRect/>
          <a:stretch>
            <a:fillRect/>
          </a:stretch>
        </p:blipFill>
        <p:spPr bwMode="auto">
          <a:xfrm rot="366487">
            <a:off x="5786446" y="2071121"/>
            <a:ext cx="2800351" cy="2348681"/>
          </a:xfrm>
          <a:prstGeom prst="rect">
            <a:avLst/>
          </a:prstGeom>
          <a:noFill/>
          <a:ln w="9525">
            <a:noFill/>
            <a:miter lim="800000"/>
            <a:headEnd/>
            <a:tailEnd/>
          </a:ln>
          <a:effectLst/>
        </p:spPr>
      </p:pic>
      <p:grpSp>
        <p:nvGrpSpPr>
          <p:cNvPr id="4" name="Groupe 9"/>
          <p:cNvGrpSpPr/>
          <p:nvPr/>
        </p:nvGrpSpPr>
        <p:grpSpPr>
          <a:xfrm>
            <a:off x="7072330" y="0"/>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AJAX &amp; XML</a:t>
            </a:r>
          </a:p>
        </p:txBody>
      </p:sp>
      <p:sp>
        <p:nvSpPr>
          <p:cNvPr id="9" name="Espace réservé du texte 8"/>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287</a:t>
            </a:fld>
            <a:endParaRPr lang="fr-F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3106" name="AutoShape 2"/>
          <p:cNvSpPr>
            <a:spLocks noGrp="1" noChangeArrowheads="1"/>
          </p:cNvSpPr>
          <p:nvPr>
            <p:ph type="title"/>
          </p:nvPr>
        </p:nvSpPr>
        <p:spPr/>
        <p:txBody>
          <a:bodyPr/>
          <a:lstStyle/>
          <a:p>
            <a:pPr eaLnBrk="1" hangingPunct="1"/>
            <a:r>
              <a:rPr lang="fr-FR"/>
              <a:t>Ajax et XML</a:t>
            </a:r>
          </a:p>
        </p:txBody>
      </p:sp>
      <p:sp>
        <p:nvSpPr>
          <p:cNvPr id="2223107" name="Rectangle 3"/>
          <p:cNvSpPr>
            <a:spLocks noGrp="1" noChangeArrowheads="1"/>
          </p:cNvSpPr>
          <p:nvPr>
            <p:ph idx="1"/>
          </p:nvPr>
        </p:nvSpPr>
        <p:spPr/>
        <p:txBody>
          <a:bodyPr>
            <a:normAutofit fontScale="92500" lnSpcReduction="20000"/>
          </a:bodyPr>
          <a:lstStyle/>
          <a:p>
            <a:pPr eaLnBrk="1" hangingPunct="1"/>
            <a:r>
              <a:rPr lang="fr-FR"/>
              <a:t>Définition</a:t>
            </a:r>
          </a:p>
          <a:p>
            <a:pPr lvl="1" eaLnBrk="1" hangingPunct="1"/>
            <a:endParaRPr lang="fr-FR"/>
          </a:p>
          <a:p>
            <a:pPr lvl="1" eaLnBrk="1" hangingPunct="1"/>
            <a:r>
              <a:rPr lang="fr-FR"/>
              <a:t> Ajax	: </a:t>
            </a:r>
            <a:r>
              <a:rPr lang="en-US"/>
              <a:t>Asynchronous</a:t>
            </a:r>
            <a:r>
              <a:rPr lang="fr-FR"/>
              <a:t> Javascript And Xml, donc un langage :</a:t>
            </a:r>
            <a:br>
              <a:rPr lang="fr-FR"/>
            </a:br>
            <a:r>
              <a:rPr lang="fr-FR">
                <a:sym typeface="Wingdings" charset="2"/>
              </a:rPr>
              <a:t> basé sur Javascript (et le DOM)</a:t>
            </a:r>
            <a:br>
              <a:rPr lang="fr-FR">
                <a:sym typeface="Wingdings" charset="2"/>
              </a:rPr>
            </a:br>
            <a:r>
              <a:rPr lang="fr-FR">
                <a:sym typeface="Wingdings" charset="2"/>
              </a:rPr>
              <a:t> asynchrone (cf. modal vs non-modal window comportement) </a:t>
            </a:r>
            <a:br>
              <a:rPr lang="fr-FR">
                <a:sym typeface="Wingdings" charset="2"/>
              </a:rPr>
            </a:br>
            <a:r>
              <a:rPr lang="fr-FR">
                <a:sym typeface="Wingdings" charset="2"/>
              </a:rPr>
              <a:t> utilisant XML (ou plutôt XMLHttpRequest) pour échanger des données</a:t>
            </a:r>
          </a:p>
          <a:p>
            <a:pPr lvl="1" eaLnBrk="1" hangingPunct="1"/>
            <a:endParaRPr lang="fr-FR">
              <a:sym typeface="Wingdings" charset="2"/>
            </a:endParaRPr>
          </a:p>
          <a:p>
            <a:pPr lvl="1" eaLnBrk="1" hangingPunct="1"/>
            <a:r>
              <a:rPr lang="fr-FR">
                <a:sym typeface="Wingdings" charset="2"/>
              </a:rPr>
              <a:t> Ajax n’est pas une technologie, mais un terme définissant l’emploi de plusieurs technologies (X)HTML+CSS, XML+XSLT, JS+DOM, XMLHttpRequest/JSON…</a:t>
            </a:r>
          </a:p>
        </p:txBody>
      </p:sp>
      <p:sp>
        <p:nvSpPr>
          <p:cNvPr id="5" name="Rectangle 13"/>
          <p:cNvSpPr>
            <a:spLocks noGrp="1" noChangeArrowheads="1"/>
          </p:cNvSpPr>
          <p:nvPr>
            <p:ph type="sldNum" sz="quarter" idx="12"/>
          </p:nvPr>
        </p:nvSpPr>
        <p:spPr>
          <a:ln/>
        </p:spPr>
        <p:txBody>
          <a:bodyPr/>
          <a:lstStyle/>
          <a:p>
            <a:pPr>
              <a:defRPr/>
            </a:pPr>
            <a:fld id="{DF02FE6D-9E07-4E43-9E36-6F2948F8776A}" type="slidenum">
              <a:rPr lang="fr-FR"/>
              <a:pPr>
                <a:defRPr/>
              </a:pPr>
              <a:t>288</a:t>
            </a:fld>
            <a:endParaRPr lang="fr-FR"/>
          </a:p>
        </p:txBody>
      </p:sp>
      <p:sp>
        <p:nvSpPr>
          <p:cNvPr id="2223109"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5175" name="AutoShape 1047"/>
          <p:cNvSpPr>
            <a:spLocks noGrp="1" noChangeArrowheads="1"/>
          </p:cNvSpPr>
          <p:nvPr>
            <p:ph type="title"/>
          </p:nvPr>
        </p:nvSpPr>
        <p:spPr/>
        <p:txBody>
          <a:bodyPr/>
          <a:lstStyle/>
          <a:p>
            <a:pPr eaLnBrk="1" hangingPunct="1"/>
            <a:r>
              <a:rPr lang="fr-FR"/>
              <a:t>Ajax et XML</a:t>
            </a:r>
          </a:p>
        </p:txBody>
      </p:sp>
      <p:sp>
        <p:nvSpPr>
          <p:cNvPr id="25" name="Rectangle 13"/>
          <p:cNvSpPr>
            <a:spLocks noGrp="1" noChangeArrowheads="1"/>
          </p:cNvSpPr>
          <p:nvPr>
            <p:ph type="sldNum" sz="quarter" idx="12"/>
          </p:nvPr>
        </p:nvSpPr>
        <p:spPr>
          <a:ln/>
        </p:spPr>
        <p:txBody>
          <a:bodyPr/>
          <a:lstStyle/>
          <a:p>
            <a:pPr>
              <a:defRPr/>
            </a:pPr>
            <a:fld id="{CF455186-6AB6-46FB-9DB7-D3855C39F8D3}" type="slidenum">
              <a:rPr lang="fr-FR"/>
              <a:pPr>
                <a:defRPr/>
              </a:pPr>
              <a:t>289</a:t>
            </a:fld>
            <a:endParaRPr lang="fr-FR"/>
          </a:p>
        </p:txBody>
      </p:sp>
      <p:sp>
        <p:nvSpPr>
          <p:cNvPr id="2225154" name="Rectangle 3"/>
          <p:cNvSpPr>
            <a:spLocks noChangeArrowheads="1"/>
          </p:cNvSpPr>
          <p:nvPr/>
        </p:nvSpPr>
        <p:spPr bwMode="auto">
          <a:xfrm>
            <a:off x="838201" y="2362200"/>
            <a:ext cx="7981950" cy="4343400"/>
          </a:xfrm>
          <a:prstGeom prst="rect">
            <a:avLst/>
          </a:prstGeom>
          <a:noFill/>
          <a:ln w="9525">
            <a:noFill/>
            <a:miter lim="800000"/>
            <a:headEnd/>
            <a:tailEnd/>
          </a:ln>
        </p:spPr>
        <p:txBody>
          <a:bodyPr/>
          <a:lstStyle/>
          <a:p>
            <a:pPr marL="101600" indent="-101600">
              <a:spcBef>
                <a:spcPct val="20000"/>
              </a:spcBef>
              <a:buClr>
                <a:schemeClr val="tx1"/>
              </a:buClr>
              <a:buSzPct val="75000"/>
              <a:buFont typeface="Wingdings" charset="2"/>
              <a:buChar char="l"/>
            </a:pPr>
            <a:r>
              <a:rPr lang="fr-FR" sz="2800"/>
              <a:t>Application Web Ajax</a:t>
            </a:r>
          </a:p>
        </p:txBody>
      </p:sp>
      <p:sp>
        <p:nvSpPr>
          <p:cNvPr id="2225155" name="AutoShape 1027"/>
          <p:cNvSpPr>
            <a:spLocks noChangeArrowheads="1"/>
          </p:cNvSpPr>
          <p:nvPr/>
        </p:nvSpPr>
        <p:spPr bwMode="auto">
          <a:xfrm>
            <a:off x="866043" y="3124200"/>
            <a:ext cx="3235569" cy="3124200"/>
          </a:xfrm>
          <a:prstGeom prst="roundRect">
            <a:avLst>
              <a:gd name="adj" fmla="val 16667"/>
            </a:avLst>
          </a:prstGeom>
          <a:solidFill>
            <a:schemeClr val="accent2"/>
          </a:solidFill>
          <a:ln w="9525">
            <a:solidFill>
              <a:schemeClr val="tx1"/>
            </a:solidFill>
            <a:miter lim="800000"/>
            <a:headEnd/>
            <a:tailEnd/>
          </a:ln>
          <a:effectLst/>
        </p:spPr>
        <p:txBody>
          <a:bodyPr wrap="none" anchor="ctr"/>
          <a:lstStyle/>
          <a:p>
            <a:endParaRPr lang="fr-FR"/>
          </a:p>
        </p:txBody>
      </p:sp>
      <p:sp>
        <p:nvSpPr>
          <p:cNvPr id="2225156" name="Text Box 1028"/>
          <p:cNvSpPr txBox="1">
            <a:spLocks noChangeArrowheads="1"/>
          </p:cNvSpPr>
          <p:nvPr/>
        </p:nvSpPr>
        <p:spPr bwMode="auto">
          <a:xfrm>
            <a:off x="984738" y="4495800"/>
            <a:ext cx="914400" cy="274638"/>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Appel JS</a:t>
            </a:r>
          </a:p>
        </p:txBody>
      </p:sp>
      <p:sp>
        <p:nvSpPr>
          <p:cNvPr id="2225157" name="AutoShape 1029"/>
          <p:cNvSpPr>
            <a:spLocks noChangeArrowheads="1"/>
          </p:cNvSpPr>
          <p:nvPr/>
        </p:nvSpPr>
        <p:spPr bwMode="auto">
          <a:xfrm>
            <a:off x="5789735" y="3124200"/>
            <a:ext cx="3235569" cy="3124200"/>
          </a:xfrm>
          <a:prstGeom prst="roundRect">
            <a:avLst>
              <a:gd name="adj" fmla="val 16667"/>
            </a:avLst>
          </a:prstGeom>
          <a:solidFill>
            <a:schemeClr val="accent2"/>
          </a:solidFill>
          <a:ln w="9525">
            <a:solidFill>
              <a:schemeClr val="tx1"/>
            </a:solidFill>
            <a:miter lim="800000"/>
            <a:headEnd/>
            <a:tailEnd/>
          </a:ln>
          <a:effectLst/>
        </p:spPr>
        <p:txBody>
          <a:bodyPr wrap="none" anchor="ctr"/>
          <a:lstStyle/>
          <a:p>
            <a:endParaRPr lang="fr-FR"/>
          </a:p>
        </p:txBody>
      </p:sp>
      <p:sp>
        <p:nvSpPr>
          <p:cNvPr id="2225158" name="Rectangle 1030"/>
          <p:cNvSpPr>
            <a:spLocks noChangeArrowheads="1"/>
          </p:cNvSpPr>
          <p:nvPr/>
        </p:nvSpPr>
        <p:spPr bwMode="auto">
          <a:xfrm>
            <a:off x="1099038" y="3338513"/>
            <a:ext cx="27432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Interface utilisateur</a:t>
            </a:r>
          </a:p>
        </p:txBody>
      </p:sp>
      <p:sp>
        <p:nvSpPr>
          <p:cNvPr id="2225159" name="Rectangle 1031"/>
          <p:cNvSpPr>
            <a:spLocks noChangeArrowheads="1"/>
          </p:cNvSpPr>
          <p:nvPr/>
        </p:nvSpPr>
        <p:spPr bwMode="auto">
          <a:xfrm>
            <a:off x="1125415" y="4948238"/>
            <a:ext cx="27432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Ajax (fonctions JS)</a:t>
            </a:r>
          </a:p>
        </p:txBody>
      </p:sp>
      <p:sp>
        <p:nvSpPr>
          <p:cNvPr id="2225160" name="Rectangle 1032"/>
          <p:cNvSpPr>
            <a:spLocks noChangeArrowheads="1"/>
          </p:cNvSpPr>
          <p:nvPr/>
        </p:nvSpPr>
        <p:spPr bwMode="auto">
          <a:xfrm>
            <a:off x="6049108" y="4953000"/>
            <a:ext cx="2743200" cy="1009650"/>
          </a:xfrm>
          <a:prstGeom prst="rect">
            <a:avLst/>
          </a:prstGeom>
          <a:solidFill>
            <a:schemeClr val="bg1"/>
          </a:solidFill>
          <a:ln w="9525">
            <a:solidFill>
              <a:schemeClr val="tx1"/>
            </a:solidFill>
            <a:miter lim="800000"/>
            <a:headEnd/>
            <a:tailEnd/>
          </a:ln>
          <a:effectLst/>
        </p:spPr>
        <p:txBody>
          <a:bodyPr wrap="none" anchor="ctr"/>
          <a:lstStyle/>
          <a:p>
            <a:r>
              <a:rPr lang="fr-FR"/>
              <a:t>     Application Web =</a:t>
            </a:r>
            <a:br>
              <a:rPr lang="fr-FR"/>
            </a:br>
            <a:r>
              <a:rPr lang="fr-FR"/>
              <a:t>         Serveur HTTP </a:t>
            </a:r>
            <a:br>
              <a:rPr lang="fr-FR"/>
            </a:br>
            <a:r>
              <a:rPr lang="fr-FR"/>
              <a:t>      + Service spécifique</a:t>
            </a:r>
          </a:p>
        </p:txBody>
      </p:sp>
      <p:sp>
        <p:nvSpPr>
          <p:cNvPr id="2225161" name="Rectangle 1033"/>
          <p:cNvSpPr>
            <a:spLocks noChangeArrowheads="1"/>
          </p:cNvSpPr>
          <p:nvPr/>
        </p:nvSpPr>
        <p:spPr bwMode="auto">
          <a:xfrm>
            <a:off x="6049108" y="3324225"/>
            <a:ext cx="2743200" cy="1009650"/>
          </a:xfrm>
          <a:prstGeom prst="rect">
            <a:avLst/>
          </a:prstGeom>
          <a:solidFill>
            <a:schemeClr val="bg1"/>
          </a:solidFill>
          <a:ln w="9525">
            <a:solidFill>
              <a:schemeClr val="tx1"/>
            </a:solidFill>
            <a:miter lim="800000"/>
            <a:headEnd/>
            <a:tailEnd/>
          </a:ln>
          <a:effectLst/>
        </p:spPr>
        <p:txBody>
          <a:bodyPr wrap="none" anchor="ctr"/>
          <a:lstStyle/>
          <a:p>
            <a:pPr algn="ctr"/>
            <a:r>
              <a:rPr lang="fr-FR"/>
              <a:t>SGBD, Système…</a:t>
            </a:r>
          </a:p>
        </p:txBody>
      </p:sp>
      <p:sp>
        <p:nvSpPr>
          <p:cNvPr id="2225162" name="Rectangle 1034"/>
          <p:cNvSpPr>
            <a:spLocks noChangeArrowheads="1"/>
          </p:cNvSpPr>
          <p:nvPr/>
        </p:nvSpPr>
        <p:spPr bwMode="auto">
          <a:xfrm>
            <a:off x="1969477" y="4114800"/>
            <a:ext cx="984738" cy="1009650"/>
          </a:xfrm>
          <a:prstGeom prst="rect">
            <a:avLst/>
          </a:prstGeom>
          <a:solidFill>
            <a:srgbClr val="FFFF99"/>
          </a:solidFill>
          <a:ln w="9525">
            <a:solidFill>
              <a:schemeClr val="tx1"/>
            </a:solidFill>
            <a:miter lim="800000"/>
            <a:headEnd/>
            <a:tailEnd/>
          </a:ln>
          <a:effectLst/>
        </p:spPr>
        <p:txBody>
          <a:bodyPr wrap="none" anchor="ctr"/>
          <a:lstStyle/>
          <a:p>
            <a:pPr algn="ctr"/>
            <a:r>
              <a:rPr lang="fr-FR"/>
              <a:t>DOM</a:t>
            </a:r>
          </a:p>
        </p:txBody>
      </p:sp>
      <p:sp>
        <p:nvSpPr>
          <p:cNvPr id="2225163" name="Line 1035"/>
          <p:cNvSpPr>
            <a:spLocks noChangeShapeType="1"/>
          </p:cNvSpPr>
          <p:nvPr/>
        </p:nvSpPr>
        <p:spPr bwMode="auto">
          <a:xfrm>
            <a:off x="1406769"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4" name="Line 1036"/>
          <p:cNvSpPr>
            <a:spLocks noChangeShapeType="1"/>
          </p:cNvSpPr>
          <p:nvPr/>
        </p:nvSpPr>
        <p:spPr bwMode="auto">
          <a:xfrm flipV="1">
            <a:off x="3446585"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5" name="Line 1037"/>
          <p:cNvSpPr>
            <a:spLocks noChangeShapeType="1"/>
          </p:cNvSpPr>
          <p:nvPr/>
        </p:nvSpPr>
        <p:spPr bwMode="auto">
          <a:xfrm>
            <a:off x="3868616" y="5257800"/>
            <a:ext cx="2180492"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6" name="Line 1038"/>
          <p:cNvSpPr>
            <a:spLocks noChangeShapeType="1"/>
          </p:cNvSpPr>
          <p:nvPr/>
        </p:nvSpPr>
        <p:spPr bwMode="auto">
          <a:xfrm flipH="1">
            <a:off x="3868616" y="5715000"/>
            <a:ext cx="2180492" cy="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7" name="Line 1039"/>
          <p:cNvSpPr>
            <a:spLocks noChangeShapeType="1"/>
          </p:cNvSpPr>
          <p:nvPr/>
        </p:nvSpPr>
        <p:spPr bwMode="auto">
          <a:xfrm flipV="1">
            <a:off x="6752492"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8" name="Line 1040"/>
          <p:cNvSpPr>
            <a:spLocks noChangeShapeType="1"/>
          </p:cNvSpPr>
          <p:nvPr/>
        </p:nvSpPr>
        <p:spPr bwMode="auto">
          <a:xfrm>
            <a:off x="8229600" y="4343400"/>
            <a:ext cx="0" cy="609600"/>
          </a:xfrm>
          <a:prstGeom prst="line">
            <a:avLst/>
          </a:prstGeom>
          <a:noFill/>
          <a:ln w="9525">
            <a:solidFill>
              <a:schemeClr val="tx1"/>
            </a:solidFill>
            <a:miter lim="800000"/>
            <a:headEnd/>
            <a:tailEnd type="triangle" w="med" len="med"/>
          </a:ln>
          <a:effectLst/>
        </p:spPr>
        <p:txBody>
          <a:bodyPr wrap="none"/>
          <a:lstStyle/>
          <a:p>
            <a:endParaRPr lang="fr-FR"/>
          </a:p>
        </p:txBody>
      </p:sp>
      <p:sp>
        <p:nvSpPr>
          <p:cNvPr id="2225169" name="Text Box 1041"/>
          <p:cNvSpPr txBox="1">
            <a:spLocks noChangeArrowheads="1"/>
          </p:cNvSpPr>
          <p:nvPr/>
        </p:nvSpPr>
        <p:spPr bwMode="auto">
          <a:xfrm>
            <a:off x="1828800" y="5929313"/>
            <a:ext cx="1195754" cy="366712"/>
          </a:xfrm>
          <a:prstGeom prst="rect">
            <a:avLst/>
          </a:prstGeom>
          <a:noFill/>
          <a:ln w="9525">
            <a:noFill/>
            <a:miter lim="800000"/>
            <a:headEnd/>
            <a:tailEnd/>
          </a:ln>
          <a:effectLst/>
        </p:spPr>
        <p:txBody>
          <a:bodyPr>
            <a:spAutoFit/>
          </a:bodyPr>
          <a:lstStyle/>
          <a:p>
            <a:pPr algn="ctr">
              <a:spcBef>
                <a:spcPct val="50000"/>
              </a:spcBef>
            </a:pPr>
            <a:r>
              <a:rPr lang="fr-FR"/>
              <a:t>Navigateur</a:t>
            </a:r>
          </a:p>
        </p:txBody>
      </p:sp>
      <p:sp>
        <p:nvSpPr>
          <p:cNvPr id="2225170" name="Text Box 1042"/>
          <p:cNvSpPr txBox="1">
            <a:spLocks noChangeArrowheads="1"/>
          </p:cNvSpPr>
          <p:nvPr/>
        </p:nvSpPr>
        <p:spPr bwMode="auto">
          <a:xfrm>
            <a:off x="6893169" y="5943601"/>
            <a:ext cx="1195754" cy="366713"/>
          </a:xfrm>
          <a:prstGeom prst="rect">
            <a:avLst/>
          </a:prstGeom>
          <a:noFill/>
          <a:ln w="9525">
            <a:noFill/>
            <a:miter lim="800000"/>
            <a:headEnd/>
            <a:tailEnd/>
          </a:ln>
          <a:effectLst/>
        </p:spPr>
        <p:txBody>
          <a:bodyPr>
            <a:spAutoFit/>
          </a:bodyPr>
          <a:lstStyle/>
          <a:p>
            <a:pPr algn="ctr">
              <a:spcBef>
                <a:spcPct val="50000"/>
              </a:spcBef>
            </a:pPr>
            <a:r>
              <a:rPr lang="fr-FR"/>
              <a:t>Serveur</a:t>
            </a:r>
          </a:p>
        </p:txBody>
      </p:sp>
      <p:sp>
        <p:nvSpPr>
          <p:cNvPr id="2225171" name="Text Box 1043"/>
          <p:cNvSpPr txBox="1">
            <a:spLocks noChangeArrowheads="1"/>
          </p:cNvSpPr>
          <p:nvPr/>
        </p:nvSpPr>
        <p:spPr bwMode="auto">
          <a:xfrm>
            <a:off x="6822831" y="4343401"/>
            <a:ext cx="1406769" cy="646331"/>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échange / récupération des données  </a:t>
            </a:r>
          </a:p>
        </p:txBody>
      </p:sp>
      <p:sp>
        <p:nvSpPr>
          <p:cNvPr id="2225172" name="Text Box 1044"/>
          <p:cNvSpPr txBox="1">
            <a:spLocks noChangeArrowheads="1"/>
          </p:cNvSpPr>
          <p:nvPr/>
        </p:nvSpPr>
        <p:spPr bwMode="auto">
          <a:xfrm>
            <a:off x="4149969" y="4983164"/>
            <a:ext cx="1617785" cy="274637"/>
          </a:xfrm>
          <a:prstGeom prst="rect">
            <a:avLst/>
          </a:prstGeom>
          <a:noFill/>
          <a:ln w="9525">
            <a:noFill/>
            <a:miter lim="800000"/>
            <a:headEnd/>
            <a:tailEnd/>
          </a:ln>
          <a:effectLst/>
        </p:spPr>
        <p:txBody>
          <a:bodyPr>
            <a:spAutoFit/>
          </a:bodyPr>
          <a:lstStyle/>
          <a:p>
            <a:pPr algn="ctr">
              <a:spcBef>
                <a:spcPct val="50000"/>
              </a:spcBef>
            </a:pPr>
            <a:r>
              <a:rPr lang="fr-FR" sz="1200"/>
              <a:t>Requête HTTP</a:t>
            </a:r>
          </a:p>
        </p:txBody>
      </p:sp>
      <p:sp>
        <p:nvSpPr>
          <p:cNvPr id="2225173" name="Text Box 1045"/>
          <p:cNvSpPr txBox="1">
            <a:spLocks noChangeArrowheads="1"/>
          </p:cNvSpPr>
          <p:nvPr/>
        </p:nvSpPr>
        <p:spPr bwMode="auto">
          <a:xfrm>
            <a:off x="4079631" y="5438776"/>
            <a:ext cx="1617785" cy="549275"/>
          </a:xfrm>
          <a:prstGeom prst="rect">
            <a:avLst/>
          </a:prstGeom>
          <a:noFill/>
          <a:ln w="9525">
            <a:noFill/>
            <a:miter lim="800000"/>
            <a:headEnd/>
            <a:tailEnd/>
          </a:ln>
          <a:effectLst/>
        </p:spPr>
        <p:txBody>
          <a:bodyPr>
            <a:spAutoFit/>
          </a:bodyPr>
          <a:lstStyle/>
          <a:p>
            <a:pPr algn="ctr">
              <a:spcBef>
                <a:spcPct val="50000"/>
              </a:spcBef>
            </a:pPr>
            <a:r>
              <a:rPr lang="fr-FR" sz="1200"/>
              <a:t>XML/HTML</a:t>
            </a:r>
          </a:p>
          <a:p>
            <a:pPr algn="ctr">
              <a:spcBef>
                <a:spcPct val="50000"/>
              </a:spcBef>
            </a:pPr>
            <a:r>
              <a:rPr lang="fr-FR" sz="1200"/>
              <a:t>+ CSS/XSLT/JSON/JS</a:t>
            </a:r>
          </a:p>
        </p:txBody>
      </p:sp>
      <p:sp>
        <p:nvSpPr>
          <p:cNvPr id="2225174" name="Text Box 1046"/>
          <p:cNvSpPr txBox="1">
            <a:spLocks noChangeArrowheads="1"/>
          </p:cNvSpPr>
          <p:nvPr/>
        </p:nvSpPr>
        <p:spPr bwMode="auto">
          <a:xfrm>
            <a:off x="2954215" y="4403726"/>
            <a:ext cx="1195754" cy="549275"/>
          </a:xfrm>
          <a:prstGeom prst="rect">
            <a:avLst/>
          </a:prstGeom>
          <a:noFill/>
          <a:ln w="9525">
            <a:noFill/>
            <a:miter lim="800000"/>
            <a:headEnd/>
            <a:tailEnd/>
          </a:ln>
          <a:effectLst/>
        </p:spPr>
        <p:txBody>
          <a:bodyPr>
            <a:spAutoFit/>
          </a:bodyPr>
          <a:lstStyle/>
          <a:p>
            <a:pPr algn="ctr">
              <a:spcBef>
                <a:spcPct val="50000"/>
              </a:spcBef>
            </a:pPr>
            <a:r>
              <a:rPr lang="fr-FR" sz="1200">
                <a:solidFill>
                  <a:schemeClr val="bg1"/>
                </a:solidFill>
              </a:rPr>
              <a:t>(X)HTML + CSS</a:t>
            </a:r>
          </a:p>
          <a:p>
            <a:pPr algn="ctr">
              <a:spcBef>
                <a:spcPct val="50000"/>
              </a:spcBef>
            </a:pPr>
            <a:r>
              <a:rPr lang="fr-FR" sz="1200">
                <a:solidFill>
                  <a:schemeClr val="bg1"/>
                </a:solidFill>
              </a:rPr>
              <a:t>XML + XSLT</a:t>
            </a:r>
          </a:p>
        </p:txBody>
      </p:sp>
      <p:sp>
        <p:nvSpPr>
          <p:cNvPr id="2225177" name="Text Box 1049"/>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AutoShape 2"/>
          <p:cNvSpPr>
            <a:spLocks noGrp="1" noChangeArrowheads="1"/>
          </p:cNvSpPr>
          <p:nvPr>
            <p:ph type="title"/>
          </p:nvPr>
        </p:nvSpPr>
        <p:spPr/>
        <p:txBody>
          <a:bodyPr/>
          <a:lstStyle/>
          <a:p>
            <a:pPr eaLnBrk="1" hangingPunct="1"/>
            <a:r>
              <a:rPr lang="fr-FR"/>
              <a:t>Les parseurs</a:t>
            </a:r>
          </a:p>
        </p:txBody>
      </p:sp>
      <p:sp>
        <p:nvSpPr>
          <p:cNvPr id="1411075" name="Rectangle 3"/>
          <p:cNvSpPr>
            <a:spLocks noGrp="1" noChangeArrowheads="1"/>
          </p:cNvSpPr>
          <p:nvPr>
            <p:ph idx="1"/>
          </p:nvPr>
        </p:nvSpPr>
        <p:spPr/>
        <p:txBody>
          <a:bodyPr>
            <a:normAutofit fontScale="85000" lnSpcReduction="20000"/>
          </a:bodyPr>
          <a:lstStyle/>
          <a:p>
            <a:pPr eaLnBrk="1" hangingPunct="1"/>
            <a:r>
              <a:rPr lang="fr-FR" dirty="0">
                <a:ea typeface="MS Mincho" pitchFamily="49" charset="-128"/>
              </a:rPr>
              <a:t>Avantages de SAX sur DOM</a:t>
            </a:r>
          </a:p>
          <a:p>
            <a:pPr lvl="1" eaLnBrk="1" hangingPunct="1"/>
            <a:r>
              <a:rPr lang="fr-FR" dirty="0">
                <a:ea typeface="MS Mincho" pitchFamily="49" charset="-128"/>
              </a:rPr>
              <a:t> capable de lire des documents pas bien formés</a:t>
            </a:r>
          </a:p>
          <a:p>
            <a:pPr lvl="1" eaLnBrk="1" hangingPunct="1"/>
            <a:r>
              <a:rPr lang="fr-FR" dirty="0">
                <a:ea typeface="MS Mincho" pitchFamily="49" charset="-128"/>
              </a:rPr>
              <a:t> capable de lire des documents directement sur le disque</a:t>
            </a:r>
          </a:p>
          <a:p>
            <a:pPr lvl="1" eaLnBrk="1" hangingPunct="1"/>
            <a:r>
              <a:rPr lang="fr-FR" dirty="0">
                <a:ea typeface="MS Mincho" pitchFamily="49" charset="-128"/>
              </a:rPr>
              <a:t> nécessite moins de mémoire</a:t>
            </a:r>
          </a:p>
          <a:p>
            <a:pPr lvl="1" eaLnBrk="1" hangingPunct="1"/>
            <a:r>
              <a:rPr lang="fr-FR" dirty="0">
                <a:ea typeface="MS Mincho" pitchFamily="49" charset="-128"/>
              </a:rPr>
              <a:t> plus rapide sur les documents courts (car pas de construction d’arbre)</a:t>
            </a:r>
          </a:p>
          <a:p>
            <a:pPr lvl="1" eaLnBrk="1" hangingPunct="1"/>
            <a:r>
              <a:rPr lang="fr-FR" dirty="0">
                <a:ea typeface="MS Mincho" pitchFamily="49" charset="-128"/>
              </a:rPr>
              <a:t> son système de gestion par événements multiples rend ses </a:t>
            </a:r>
            <a:r>
              <a:rPr lang="fr-FR" dirty="0" err="1">
                <a:ea typeface="MS Mincho" pitchFamily="49" charset="-128"/>
              </a:rPr>
              <a:t>parsers</a:t>
            </a:r>
            <a:r>
              <a:rPr lang="fr-FR" dirty="0">
                <a:ea typeface="MS Mincho" pitchFamily="49" charset="-128"/>
              </a:rPr>
              <a:t> souvent plus rapides que ceux de DOM</a:t>
            </a:r>
            <a:endParaRPr lang="fr-FR" sz="1200" dirty="0">
              <a:ea typeface="MS Mincho" pitchFamily="49" charset="-128"/>
            </a:endParaRPr>
          </a:p>
          <a:p>
            <a:pPr eaLnBrk="1" hangingPunct="1"/>
            <a:r>
              <a:rPr lang="fr-FR" dirty="0">
                <a:ea typeface="MS Mincho" pitchFamily="49" charset="-128"/>
              </a:rPr>
              <a:t>Inconvénients de SAX par rapport à DOM</a:t>
            </a:r>
          </a:p>
          <a:p>
            <a:pPr lvl="1" eaLnBrk="1" hangingPunct="1"/>
            <a:r>
              <a:rPr lang="fr-FR" dirty="0">
                <a:ea typeface="MS Mincho" pitchFamily="49" charset="-128"/>
              </a:rPr>
              <a:t> plus lent pour la validation de documents (plusieurs passages sur tout le doc)</a:t>
            </a:r>
          </a:p>
          <a:p>
            <a:pPr lvl="1" eaLnBrk="1" hangingPunct="1"/>
            <a:r>
              <a:rPr lang="fr-FR" dirty="0">
                <a:ea typeface="MS Mincho" pitchFamily="49" charset="-128"/>
              </a:rPr>
              <a:t> inadapté à certains processus XML (</a:t>
            </a:r>
            <a:r>
              <a:rPr lang="fr-FR" u="sng" dirty="0">
                <a:ea typeface="MS Mincho" pitchFamily="49" charset="-128"/>
              </a:rPr>
              <a:t>ex:</a:t>
            </a:r>
            <a:r>
              <a:rPr lang="fr-FR" dirty="0">
                <a:ea typeface="MS Mincho" pitchFamily="49" charset="-128"/>
              </a:rPr>
              <a:t> XSLT et XPath) qui nécessite un accès direct par l’arborescence à tout le document</a:t>
            </a:r>
          </a:p>
        </p:txBody>
      </p:sp>
      <p:sp>
        <p:nvSpPr>
          <p:cNvPr id="5" name="Rectangle 13"/>
          <p:cNvSpPr>
            <a:spLocks noGrp="1" noChangeArrowheads="1"/>
          </p:cNvSpPr>
          <p:nvPr>
            <p:ph type="sldNum" sz="quarter" idx="12"/>
          </p:nvPr>
        </p:nvSpPr>
        <p:spPr>
          <a:ln/>
        </p:spPr>
        <p:txBody>
          <a:bodyPr>
            <a:normAutofit/>
          </a:bodyPr>
          <a:lstStyle/>
          <a:p>
            <a:pPr>
              <a:defRPr/>
            </a:pPr>
            <a:fld id="{CA5423CC-B376-471C-B30E-656C4DD5B345}" type="slidenum">
              <a:rPr lang="fr-FR"/>
              <a:pPr>
                <a:defRPr/>
              </a:pPr>
              <a:t>29</a:t>
            </a:fld>
            <a:endParaRPr lang="fr-F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594" name="AutoShape 2"/>
          <p:cNvSpPr>
            <a:spLocks noGrp="1" noChangeArrowheads="1"/>
          </p:cNvSpPr>
          <p:nvPr>
            <p:ph type="title"/>
          </p:nvPr>
        </p:nvSpPr>
        <p:spPr/>
        <p:txBody>
          <a:bodyPr/>
          <a:lstStyle/>
          <a:p>
            <a:pPr eaLnBrk="1" hangingPunct="1"/>
            <a:r>
              <a:rPr lang="fr-FR"/>
              <a:t>Ajax et XML</a:t>
            </a:r>
          </a:p>
        </p:txBody>
      </p:sp>
      <p:sp>
        <p:nvSpPr>
          <p:cNvPr id="2286595" name="Rectangle 3"/>
          <p:cNvSpPr>
            <a:spLocks noGrp="1" noChangeArrowheads="1"/>
          </p:cNvSpPr>
          <p:nvPr>
            <p:ph idx="1"/>
          </p:nvPr>
        </p:nvSpPr>
        <p:spPr/>
        <p:txBody>
          <a:bodyPr>
            <a:normAutofit fontScale="70000" lnSpcReduction="20000"/>
          </a:bodyPr>
          <a:lstStyle/>
          <a:p>
            <a:r>
              <a:rPr lang="fr-FR"/>
              <a:t>Petits rappels Javascript (Ecmascript)</a:t>
            </a:r>
          </a:p>
          <a:p>
            <a:pPr lvl="1"/>
            <a:r>
              <a:rPr lang="fr-FR">
                <a:cs typeface="Courier New" pitchFamily="49" charset="0"/>
              </a:rPr>
              <a:t> La casse de chameau (CamelCase… minuscule… majuscule)</a:t>
            </a:r>
          </a:p>
          <a:p>
            <a:pPr lvl="2"/>
            <a:r>
              <a:rPr lang="fr-FR">
                <a:cs typeface="Courier New" pitchFamily="49" charset="0"/>
              </a:rPr>
              <a:t> String &amp; RegExp, clientHeight &amp; readyState, onreadystatechange, Node.ELEMENT_NODE</a:t>
            </a:r>
          </a:p>
          <a:p>
            <a:pPr lvl="1"/>
            <a:r>
              <a:rPr lang="fr-FR">
                <a:cs typeface="Courier New" pitchFamily="49" charset="0"/>
              </a:rPr>
              <a:t> Intégration d'un script à la page</a:t>
            </a:r>
          </a:p>
          <a:p>
            <a:pPr lvl="2"/>
            <a:r>
              <a:rPr lang="fr-FR">
                <a:cs typeface="Courier New" pitchFamily="49" charset="0"/>
              </a:rPr>
              <a:t> &lt;SCRIPT type="text/javascript" src="mon_fichier.js"&gt;&lt;/SCRIPT&gt;</a:t>
            </a:r>
          </a:p>
          <a:p>
            <a:pPr lvl="1"/>
            <a:r>
              <a:rPr lang="fr-FR">
                <a:cs typeface="Courier New" pitchFamily="49" charset="0"/>
              </a:rPr>
              <a:t> Création d'une fonction</a:t>
            </a:r>
          </a:p>
          <a:p>
            <a:pPr lvl="2"/>
            <a:r>
              <a:rPr lang="fr-FR">
                <a:cs typeface="Courier New" pitchFamily="49" charset="0"/>
              </a:rPr>
              <a:t> fonctions nommées  : function maFonction( prmVar) { alert( prmVar); }</a:t>
            </a:r>
          </a:p>
          <a:p>
            <a:pPr lvl="2"/>
            <a:r>
              <a:rPr lang="fr-FR">
                <a:cs typeface="Courier New" pitchFamily="49" charset="0"/>
              </a:rPr>
              <a:t> fonctions anonymes : onreadystatechange = function() { … }</a:t>
            </a:r>
          </a:p>
          <a:p>
            <a:pPr lvl="1"/>
            <a:r>
              <a:rPr lang="fr-FR">
                <a:cs typeface="Courier New" pitchFamily="49" charset="0"/>
              </a:rPr>
              <a:t> Le javascript discret (unobtrusive JS) vs onclick, onblur…</a:t>
            </a:r>
          </a:p>
          <a:p>
            <a:pPr lvl="2"/>
            <a:r>
              <a:rPr lang="fr-FR">
                <a:cs typeface="Courier New" pitchFamily="49" charset="0"/>
              </a:rPr>
              <a:t> ajout d'écouteurs sur événements : attachEvent (MSIE) et AddEventListener (Autres)</a:t>
            </a:r>
          </a:p>
          <a:p>
            <a:pPr lvl="2"/>
            <a:r>
              <a:rPr lang="fr-FR">
                <a:cs typeface="Courier New" pitchFamily="49" charset="0"/>
              </a:rPr>
              <a:t> problème de construction du DOM ( fonction init() et événement window.load et document.ready)</a:t>
            </a:r>
          </a:p>
          <a:p>
            <a:pPr lvl="2"/>
            <a:r>
              <a:rPr lang="fr-FR">
                <a:cs typeface="Courier New" pitchFamily="49" charset="0"/>
              </a:rPr>
              <a:t> propagation des événements : capture, target (ciblage), bubble (bouillonnement)</a:t>
            </a:r>
          </a:p>
          <a:p>
            <a:pPr lvl="1"/>
            <a:r>
              <a:rPr lang="fr-FR">
                <a:cs typeface="Courier New" pitchFamily="49" charset="0"/>
              </a:rPr>
              <a:t> manipulation du DOMhtml via JS = DHTML</a:t>
            </a:r>
          </a:p>
          <a:p>
            <a:pPr lvl="2"/>
            <a:r>
              <a:rPr lang="fr-FR">
                <a:cs typeface="Courier New" pitchFamily="49" charset="0"/>
              </a:rPr>
              <a:t> document.getElementById('div_to_hide').style.display = 'none';</a:t>
            </a:r>
          </a:p>
          <a:p>
            <a:pPr lvl="2"/>
            <a:r>
              <a:rPr lang="fr-FR">
                <a:cs typeface="Courier New" pitchFamily="49" charset="0"/>
              </a:rPr>
              <a:t> send( prmUrl, document.getElementById('input_nom').value);</a:t>
            </a:r>
          </a:p>
        </p:txBody>
      </p:sp>
      <p:sp>
        <p:nvSpPr>
          <p:cNvPr id="6" name="Rectangle 13"/>
          <p:cNvSpPr>
            <a:spLocks noGrp="1" noChangeArrowheads="1"/>
          </p:cNvSpPr>
          <p:nvPr>
            <p:ph type="sldNum" sz="quarter" idx="12"/>
          </p:nvPr>
        </p:nvSpPr>
        <p:spPr>
          <a:ln/>
        </p:spPr>
        <p:txBody>
          <a:bodyPr/>
          <a:lstStyle/>
          <a:p>
            <a:pPr>
              <a:defRPr/>
            </a:pPr>
            <a:fld id="{3EDBB524-26D7-47DA-BF98-74C0DEAD7CE6}" type="slidenum">
              <a:rPr lang="fr-FR"/>
              <a:pPr>
                <a:defRPr/>
              </a:pPr>
              <a:t>290</a:t>
            </a:fld>
            <a:endParaRPr lang="fr-FR"/>
          </a:p>
        </p:txBody>
      </p:sp>
      <p:sp>
        <p:nvSpPr>
          <p:cNvPr id="2286596"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pic>
        <p:nvPicPr>
          <p:cNvPr id="2286598" name="Picture 6" descr="C:\Work\01it\Cli\Orsys\Cours\_Img\puce_demo_obl.jpg">
            <a:hlinkClick r:id="" action="ppaction://noaction"/>
          </p:cNvPr>
          <p:cNvPicPr>
            <a:picLocks noChangeAspect="1" noChangeArrowheads="1"/>
          </p:cNvPicPr>
          <p:nvPr/>
        </p:nvPicPr>
        <p:blipFill>
          <a:blip r:embed="rId3" cstate="print"/>
          <a:srcRect/>
          <a:stretch>
            <a:fillRect/>
          </a:stretch>
        </p:blipFill>
        <p:spPr bwMode="auto">
          <a:xfrm>
            <a:off x="8768862" y="0"/>
            <a:ext cx="375138" cy="406400"/>
          </a:xfrm>
          <a:prstGeom prst="rect">
            <a:avLst/>
          </a:prstGeom>
          <a:noFill/>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6658" name="AutoShape 1026"/>
          <p:cNvSpPr>
            <a:spLocks noGrp="1" noChangeArrowheads="1"/>
          </p:cNvSpPr>
          <p:nvPr>
            <p:ph type="title"/>
          </p:nvPr>
        </p:nvSpPr>
        <p:spPr/>
        <p:txBody>
          <a:bodyPr/>
          <a:lstStyle/>
          <a:p>
            <a:pPr eaLnBrk="1" hangingPunct="1"/>
            <a:r>
              <a:rPr lang="fr-FR"/>
              <a:t>Ajax et XML</a:t>
            </a:r>
          </a:p>
        </p:txBody>
      </p:sp>
      <p:sp>
        <p:nvSpPr>
          <p:cNvPr id="2246659" name="Rectangle 1027"/>
          <p:cNvSpPr>
            <a:spLocks noGrp="1" noChangeArrowheads="1"/>
          </p:cNvSpPr>
          <p:nvPr>
            <p:ph idx="1"/>
          </p:nvPr>
        </p:nvSpPr>
        <p:spPr/>
        <p:txBody>
          <a:bodyPr>
            <a:normAutofit fontScale="77500" lnSpcReduction="20000"/>
          </a:bodyPr>
          <a:lstStyle/>
          <a:p>
            <a:r>
              <a:rPr lang="fr-FR"/>
              <a:t>Data Islands (îlots de données)</a:t>
            </a:r>
          </a:p>
          <a:p>
            <a:pPr lvl="1"/>
            <a:r>
              <a:rPr lang="fr-FR">
                <a:cs typeface="Courier New" pitchFamily="49" charset="0"/>
              </a:rPr>
              <a:t> Parfois considéré comme un ensemble de données difficilement accessible (ex: appareils mobiles), il s'agit ici d'une entité de données autonome</a:t>
            </a:r>
          </a:p>
          <a:p>
            <a:r>
              <a:rPr lang="fr-FR"/>
              <a:t>Usage de la balise &lt;xml&gt;</a:t>
            </a:r>
          </a:p>
          <a:p>
            <a:pPr lvl="1"/>
            <a:r>
              <a:rPr lang="fr-FR">
                <a:cs typeface="Courier New" pitchFamily="49" charset="0"/>
              </a:rPr>
              <a:t> On peut accéder à ces îlots dans une page Web à l'aide de la balise &lt;xml&gt;, ex :</a:t>
            </a:r>
          </a:p>
          <a:p>
            <a:pPr lvl="2"/>
            <a:r>
              <a:rPr lang="fr-FR">
                <a:cs typeface="Courier New" pitchFamily="49" charset="0"/>
              </a:rPr>
              <a:t> &lt;xml src="my_file.xml" id="my_xml_id" async="true|false"&gt;&lt;/xml&gt;</a:t>
            </a:r>
          </a:p>
          <a:p>
            <a:pPr lvl="2"/>
            <a:r>
              <a:rPr lang="fr-FR">
                <a:cs typeface="Courier New" pitchFamily="49" charset="0"/>
              </a:rPr>
              <a:t> on indique les champs à remplir dynamiquement avec &lt;span&gt; par exemple :</a:t>
            </a:r>
            <a:br>
              <a:rPr lang="fr-FR">
                <a:cs typeface="Courier New" pitchFamily="49" charset="0"/>
              </a:rPr>
            </a:br>
            <a:r>
              <a:rPr lang="fr-FR">
                <a:cs typeface="Courier New" pitchFamily="49" charset="0"/>
              </a:rPr>
              <a:t>&lt;span dataSrc="#my_xml_id" dataFld="fname"&gt;&lt;/span&gt;</a:t>
            </a:r>
          </a:p>
          <a:p>
            <a:pPr lvl="2"/>
            <a:r>
              <a:rPr lang="fr-FR">
                <a:cs typeface="Courier New" pitchFamily="49" charset="0"/>
              </a:rPr>
              <a:t> en javascript, pour naviguer dans l'arbre de données, on utilise les propriétés absoluteposition / recordcount… et méthodes moveFirst(), moveLast(), moveNext(), moveprevious()… de my_xml_id.recordset (propriété représentant le jeu d'enregistrements)</a:t>
            </a:r>
          </a:p>
          <a:p>
            <a:pPr lvl="1"/>
            <a:r>
              <a:rPr lang="fr-FR">
                <a:cs typeface="Courier New" pitchFamily="49" charset="0"/>
              </a:rPr>
              <a:t> </a:t>
            </a:r>
            <a:r>
              <a:rPr lang="fr-FR" u="sng">
                <a:cs typeface="Courier New" pitchFamily="49" charset="0"/>
              </a:rPr>
              <a:t>Attention :</a:t>
            </a:r>
            <a:r>
              <a:rPr lang="fr-FR">
                <a:cs typeface="Courier New" pitchFamily="49" charset="0"/>
              </a:rPr>
              <a:t> initialement implémenté dans MSIE5, des différences peuvent exister entre les différents navigateurs et leurs différentes versions</a:t>
            </a:r>
          </a:p>
        </p:txBody>
      </p:sp>
      <p:sp>
        <p:nvSpPr>
          <p:cNvPr id="6" name="Rectangle 13"/>
          <p:cNvSpPr>
            <a:spLocks noGrp="1" noChangeArrowheads="1"/>
          </p:cNvSpPr>
          <p:nvPr>
            <p:ph type="sldNum" sz="quarter" idx="12"/>
          </p:nvPr>
        </p:nvSpPr>
        <p:spPr>
          <a:ln/>
        </p:spPr>
        <p:txBody>
          <a:bodyPr/>
          <a:lstStyle/>
          <a:p>
            <a:pPr>
              <a:defRPr/>
            </a:pPr>
            <a:fld id="{9BD6F93C-3C28-4595-A7AC-C7FEAA9E6592}" type="slidenum">
              <a:rPr lang="fr-FR"/>
              <a:pPr>
                <a:defRPr/>
              </a:pPr>
              <a:t>291</a:t>
            </a:fld>
            <a:endParaRPr lang="fr-FR"/>
          </a:p>
        </p:txBody>
      </p:sp>
      <p:sp>
        <p:nvSpPr>
          <p:cNvPr id="2246660"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pic>
        <p:nvPicPr>
          <p:cNvPr id="2246661" name="Picture 1029" descr="C:\Work\01it\Cli\Orsys\Cours\_Img\puce_demo_obl.jpg">
            <a:hlinkClick r:id="" action="ppaction://noaction"/>
          </p:cNvPr>
          <p:cNvPicPr>
            <a:picLocks noChangeAspect="1" noChangeArrowheads="1"/>
          </p:cNvPicPr>
          <p:nvPr/>
        </p:nvPicPr>
        <p:blipFill>
          <a:blip r:embed="rId3" cstate="print"/>
          <a:srcRect/>
          <a:stretch>
            <a:fillRect/>
          </a:stretch>
        </p:blipFill>
        <p:spPr bwMode="auto">
          <a:xfrm>
            <a:off x="8768862" y="0"/>
            <a:ext cx="375138" cy="406400"/>
          </a:xfrm>
          <a:prstGeom prst="rect">
            <a:avLst/>
          </a:prstGeom>
          <a:noFill/>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7202" name="AutoShape 2"/>
          <p:cNvSpPr>
            <a:spLocks noGrp="1" noChangeArrowheads="1"/>
          </p:cNvSpPr>
          <p:nvPr>
            <p:ph type="title"/>
          </p:nvPr>
        </p:nvSpPr>
        <p:spPr/>
        <p:txBody>
          <a:bodyPr/>
          <a:lstStyle/>
          <a:p>
            <a:pPr eaLnBrk="1" hangingPunct="1"/>
            <a:r>
              <a:rPr lang="fr-FR"/>
              <a:t>Ajax et XML</a:t>
            </a:r>
          </a:p>
        </p:txBody>
      </p:sp>
      <p:sp>
        <p:nvSpPr>
          <p:cNvPr id="2227203" name="Rectangle 3"/>
          <p:cNvSpPr>
            <a:spLocks noGrp="1" noChangeArrowheads="1"/>
          </p:cNvSpPr>
          <p:nvPr>
            <p:ph idx="1"/>
          </p:nvPr>
        </p:nvSpPr>
        <p:spPr/>
        <p:txBody>
          <a:bodyPr>
            <a:normAutofit fontScale="77500" lnSpcReduction="20000"/>
          </a:bodyPr>
          <a:lstStyle/>
          <a:p>
            <a:pPr eaLnBrk="1" hangingPunct="1"/>
            <a:r>
              <a:rPr lang="fr-FR">
                <a:ea typeface="MS Mincho" pitchFamily="49" charset="-128"/>
              </a:rPr>
              <a:t>Chargement XML dynamique côté client en JS</a:t>
            </a:r>
          </a:p>
          <a:p>
            <a:pPr lvl="1" eaLnBrk="1" hangingPunct="1"/>
            <a:r>
              <a:rPr lang="fr-FR">
                <a:ea typeface="MS Mincho" pitchFamily="49" charset="-128"/>
              </a:rPr>
              <a:t> Enfin, on peut lier directement 2 fichiers (XML + XSL) dynamiquement via le DOM (normalement document.implementation) mais MSIE utilise son ActiveX</a:t>
            </a:r>
          </a:p>
          <a:p>
            <a:pPr lvl="1" eaLnBrk="1" hangingPunct="1"/>
            <a:r>
              <a:rPr lang="fr-FR">
                <a:ea typeface="MS Mincho" pitchFamily="49" charset="-128"/>
              </a:rPr>
              <a:t> Pour créer une interface DOM comprenant XML on utilise donc soit :</a:t>
            </a:r>
          </a:p>
          <a:p>
            <a:pPr lvl="2" eaLnBrk="1" hangingPunct="1"/>
            <a:r>
              <a:rPr lang="fr-FR">
                <a:ea typeface="MS Mincho" pitchFamily="49" charset="-128"/>
              </a:rPr>
              <a:t> xml = new ActiveXObject( ‘Microsoft.XMLDOM’); // sous MSIE, </a:t>
            </a:r>
          </a:p>
          <a:p>
            <a:pPr lvl="1" eaLnBrk="1" hangingPunct="1"/>
            <a:r>
              <a:rPr lang="fr-FR">
                <a:ea typeface="MS Mincho" pitchFamily="49" charset="-128"/>
              </a:rPr>
              <a:t> soit :</a:t>
            </a:r>
          </a:p>
          <a:p>
            <a:pPr lvl="2" eaLnBrk="1" hangingPunct="1"/>
            <a:r>
              <a:rPr lang="fr-FR">
                <a:ea typeface="MS Mincho" pitchFamily="49" charset="-128"/>
              </a:rPr>
              <a:t> xml = document.implementation.createDocument('','',null); //natif</a:t>
            </a:r>
          </a:p>
          <a:p>
            <a:pPr lvl="1" eaLnBrk="1" hangingPunct="1"/>
            <a:r>
              <a:rPr lang="fr-FR">
                <a:ea typeface="MS Mincho" pitchFamily="49" charset="-128"/>
              </a:rPr>
              <a:t> et on charge le fichier XML (puis XSL) avec :</a:t>
            </a:r>
          </a:p>
          <a:p>
            <a:pPr lvl="2" eaLnBrk="1" hangingPunct="1"/>
            <a:r>
              <a:rPr lang="fr-FR">
                <a:ea typeface="MS Mincho" pitchFamily="49" charset="-128"/>
              </a:rPr>
              <a:t> xml.load( "file_name")</a:t>
            </a:r>
          </a:p>
          <a:p>
            <a:pPr lvl="1" eaLnBrk="1" hangingPunct="1"/>
            <a:r>
              <a:rPr lang="fr-FR">
                <a:ea typeface="MS Mincho" pitchFamily="49" charset="-128"/>
              </a:rPr>
              <a:t> on affecte ensuite le DOM avec :</a:t>
            </a:r>
          </a:p>
          <a:p>
            <a:pPr lvl="2" eaLnBrk="1" hangingPunct="1"/>
            <a:r>
              <a:rPr lang="fr-FR">
                <a:ea typeface="MS Mincho" pitchFamily="49" charset="-128"/>
              </a:rPr>
              <a:t> document.body.innerHTML</a:t>
            </a:r>
          </a:p>
          <a:p>
            <a:pPr lvl="1" eaLnBrk="1" hangingPunct="1"/>
            <a:r>
              <a:rPr lang="fr-FR">
                <a:ea typeface="MS Mincho" pitchFamily="49" charset="-128"/>
              </a:rPr>
              <a:t> ou les fonctions natives du DOM :</a:t>
            </a:r>
          </a:p>
          <a:p>
            <a:pPr lvl="2" eaLnBrk="1" hangingPunct="1"/>
            <a:r>
              <a:rPr lang="fr-FR">
                <a:ea typeface="MS Mincho" pitchFamily="49" charset="-128"/>
              </a:rPr>
              <a:t> my_div.appendChild</a:t>
            </a:r>
          </a:p>
          <a:p>
            <a:pPr lvl="1" eaLnBrk="1" hangingPunct="1"/>
            <a:r>
              <a:rPr lang="fr-FR">
                <a:ea typeface="MS Mincho" pitchFamily="49" charset="-128"/>
              </a:rPr>
              <a:t> On peut aussi utiliser la vrai technique Ajax, soit utiliser XMLHTTPRequest</a:t>
            </a:r>
          </a:p>
        </p:txBody>
      </p:sp>
      <p:sp>
        <p:nvSpPr>
          <p:cNvPr id="6" name="Rectangle 13"/>
          <p:cNvSpPr>
            <a:spLocks noGrp="1" noChangeArrowheads="1"/>
          </p:cNvSpPr>
          <p:nvPr>
            <p:ph type="sldNum" sz="quarter" idx="12"/>
          </p:nvPr>
        </p:nvSpPr>
        <p:spPr>
          <a:ln/>
        </p:spPr>
        <p:txBody>
          <a:bodyPr/>
          <a:lstStyle/>
          <a:p>
            <a:pPr>
              <a:defRPr/>
            </a:pPr>
            <a:fld id="{3C315DCC-BE6F-4E73-B9B4-0387DA47C608}" type="slidenum">
              <a:rPr lang="fr-FR"/>
              <a:pPr>
                <a:defRPr/>
              </a:pPr>
              <a:t>292</a:t>
            </a:fld>
            <a:endParaRPr lang="fr-FR"/>
          </a:p>
        </p:txBody>
      </p:sp>
      <p:pic>
        <p:nvPicPr>
          <p:cNvPr id="2227205" name="Picture 5" descr="C:\Work\01it\Cli\Orsys\Cours\_Img\puce_demo_obl.jpg">
            <a:hlinkClick r:id="" action="ppaction://noaction"/>
          </p:cNvPr>
          <p:cNvPicPr>
            <a:picLocks noChangeAspect="1" noChangeArrowheads="1"/>
          </p:cNvPicPr>
          <p:nvPr/>
        </p:nvPicPr>
        <p:blipFill>
          <a:blip r:embed="rId3" cstate="print"/>
          <a:srcRect/>
          <a:stretch>
            <a:fillRect/>
          </a:stretch>
        </p:blipFill>
        <p:spPr bwMode="auto">
          <a:xfrm>
            <a:off x="8768862" y="0"/>
            <a:ext cx="375138" cy="406400"/>
          </a:xfrm>
          <a:prstGeom prst="rect">
            <a:avLst/>
          </a:prstGeom>
          <a:noFill/>
        </p:spPr>
      </p:pic>
      <p:sp>
        <p:nvSpPr>
          <p:cNvPr id="2227206" name="Text Box 6"/>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250" name="AutoShape 2"/>
          <p:cNvSpPr>
            <a:spLocks noGrp="1" noChangeArrowheads="1"/>
          </p:cNvSpPr>
          <p:nvPr>
            <p:ph type="title"/>
          </p:nvPr>
        </p:nvSpPr>
        <p:spPr/>
        <p:txBody>
          <a:bodyPr/>
          <a:lstStyle/>
          <a:p>
            <a:pPr eaLnBrk="1" hangingPunct="1"/>
            <a:r>
              <a:rPr lang="fr-FR"/>
              <a:t>Ajax et XML</a:t>
            </a:r>
          </a:p>
        </p:txBody>
      </p:sp>
      <p:sp>
        <p:nvSpPr>
          <p:cNvPr id="2229251" name="Rectangle 3"/>
          <p:cNvSpPr>
            <a:spLocks noGrp="1" noChangeArrowheads="1"/>
          </p:cNvSpPr>
          <p:nvPr>
            <p:ph idx="1"/>
          </p:nvPr>
        </p:nvSpPr>
        <p:spPr/>
        <p:txBody>
          <a:bodyPr>
            <a:normAutofit fontScale="77500" lnSpcReduction="20000"/>
          </a:bodyPr>
          <a:lstStyle/>
          <a:p>
            <a:pPr eaLnBrk="1" hangingPunct="1"/>
            <a:r>
              <a:rPr lang="fr-FR">
                <a:ea typeface="MS Mincho" pitchFamily="49" charset="-128"/>
              </a:rPr>
              <a:t>Requêtes HTTP (HTTP Request)</a:t>
            </a:r>
          </a:p>
          <a:p>
            <a:pPr lvl="1" eaLnBrk="1" hangingPunct="1"/>
            <a:endParaRPr lang="fr-FR">
              <a:ea typeface="MS Mincho" pitchFamily="49" charset="-128"/>
            </a:endParaRPr>
          </a:p>
          <a:p>
            <a:pPr lvl="1" eaLnBrk="1" hangingPunct="1"/>
            <a:r>
              <a:rPr lang="fr-FR">
                <a:ea typeface="MS Mincho" pitchFamily="49" charset="-128"/>
              </a:rPr>
              <a:t> HTTP utilise des requêtes pour les échanges entre client et serveur, ex :</a:t>
            </a:r>
            <a:br>
              <a:rPr lang="fr-FR">
                <a:ea typeface="MS Mincho" pitchFamily="49" charset="-128"/>
              </a:rPr>
            </a:br>
            <a:r>
              <a:rPr lang="fr-FR">
                <a:ea typeface="MS Mincho" pitchFamily="49" charset="-128"/>
              </a:rPr>
              <a:t> [HEADER +] « GET /index.htm HTTP/1.1 » + « Host: 01-it.com » + &lt;CR&gt;&lt;LF&gt;</a:t>
            </a:r>
          </a:p>
          <a:p>
            <a:pPr lvl="1" eaLnBrk="1" hangingPunct="1"/>
            <a:endParaRPr lang="fr-FR">
              <a:ea typeface="MS Mincho" pitchFamily="49" charset="-128"/>
            </a:endParaRPr>
          </a:p>
          <a:p>
            <a:pPr lvl="1" eaLnBrk="1" hangingPunct="1"/>
            <a:r>
              <a:rPr lang="fr-FR">
                <a:ea typeface="MS Mincho" pitchFamily="49" charset="-128"/>
              </a:rPr>
              <a:t> Le protocole HTPP définit 8 méthodes pour agir sur une ressource. GET, POST: </a:t>
            </a:r>
            <a:br>
              <a:rPr lang="fr-FR">
                <a:ea typeface="MS Mincho" pitchFamily="49" charset="-128"/>
              </a:rPr>
            </a:br>
            <a:r>
              <a:rPr lang="fr-FR">
                <a:ea typeface="MS Mincho" pitchFamily="49" charset="-128"/>
              </a:rPr>
              <a:t>HEAD: identique à un GET partiel (sans le body)</a:t>
            </a:r>
            <a:br>
              <a:rPr lang="fr-FR">
                <a:ea typeface="MS Mincho" pitchFamily="49" charset="-128"/>
              </a:rPr>
            </a:br>
            <a:r>
              <a:rPr lang="fr-FR">
                <a:ea typeface="MS Mincho" pitchFamily="49" charset="-128"/>
              </a:rPr>
              <a:t>PUT: pour télécharger (upload) une ressource</a:t>
            </a:r>
            <a:br>
              <a:rPr lang="fr-FR">
                <a:ea typeface="MS Mincho" pitchFamily="49" charset="-128"/>
              </a:rPr>
            </a:br>
            <a:r>
              <a:rPr lang="fr-FR">
                <a:ea typeface="MS Mincho" pitchFamily="49" charset="-128"/>
              </a:rPr>
              <a:t>DELETE: pour supprimer une ressource</a:t>
            </a:r>
            <a:br>
              <a:rPr lang="fr-FR">
                <a:ea typeface="MS Mincho" pitchFamily="49" charset="-128"/>
              </a:rPr>
            </a:br>
            <a:r>
              <a:rPr lang="fr-FR">
                <a:ea typeface="MS Mincho" pitchFamily="49" charset="-128"/>
              </a:rPr>
              <a:t>TRACE: fournit un écho de la dernière requête (modifiée par le serveur)</a:t>
            </a:r>
            <a:br>
              <a:rPr lang="fr-FR">
                <a:ea typeface="MS Mincho" pitchFamily="49" charset="-128"/>
              </a:rPr>
            </a:br>
            <a:r>
              <a:rPr lang="fr-FR">
                <a:ea typeface="MS Mincho" pitchFamily="49" charset="-128"/>
              </a:rPr>
              <a:t>OPTIONS: pour savoir les options supportées (cf. EHTTP)</a:t>
            </a:r>
            <a:br>
              <a:rPr lang="fr-FR">
                <a:ea typeface="MS Mincho" pitchFamily="49" charset="-128"/>
              </a:rPr>
            </a:br>
            <a:r>
              <a:rPr lang="fr-FR">
                <a:ea typeface="MS Mincho" pitchFamily="49" charset="-128"/>
              </a:rPr>
              <a:t>CONNECT: crée un tunnel TCP/IP (facilite com HTTPS via proxy non-sécurisé)</a:t>
            </a:r>
          </a:p>
        </p:txBody>
      </p:sp>
      <p:sp>
        <p:nvSpPr>
          <p:cNvPr id="5" name="Rectangle 13"/>
          <p:cNvSpPr>
            <a:spLocks noGrp="1" noChangeArrowheads="1"/>
          </p:cNvSpPr>
          <p:nvPr>
            <p:ph type="sldNum" sz="quarter" idx="12"/>
          </p:nvPr>
        </p:nvSpPr>
        <p:spPr>
          <a:ln/>
        </p:spPr>
        <p:txBody>
          <a:bodyPr/>
          <a:lstStyle/>
          <a:p>
            <a:pPr>
              <a:defRPr/>
            </a:pPr>
            <a:fld id="{D8CDE77B-A2B0-4E32-ABB1-6389C2A19507}" type="slidenum">
              <a:rPr lang="fr-FR"/>
              <a:pPr>
                <a:defRPr/>
              </a:pPr>
              <a:t>293</a:t>
            </a:fld>
            <a:endParaRPr lang="fr-FR"/>
          </a:p>
        </p:txBody>
      </p:sp>
      <p:sp>
        <p:nvSpPr>
          <p:cNvPr id="2229253"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1298" name="AutoShape 2"/>
          <p:cNvSpPr>
            <a:spLocks noGrp="1" noChangeArrowheads="1"/>
          </p:cNvSpPr>
          <p:nvPr>
            <p:ph type="title"/>
          </p:nvPr>
        </p:nvSpPr>
        <p:spPr/>
        <p:txBody>
          <a:bodyPr/>
          <a:lstStyle/>
          <a:p>
            <a:pPr eaLnBrk="1" hangingPunct="1"/>
            <a:r>
              <a:rPr lang="fr-FR"/>
              <a:t>Ajax et XML</a:t>
            </a:r>
          </a:p>
        </p:txBody>
      </p:sp>
      <p:sp>
        <p:nvSpPr>
          <p:cNvPr id="2231299" name="Rectangle 3"/>
          <p:cNvSpPr>
            <a:spLocks noGrp="1" noChangeArrowheads="1"/>
          </p:cNvSpPr>
          <p:nvPr>
            <p:ph idx="1"/>
          </p:nvPr>
        </p:nvSpPr>
        <p:spPr/>
        <p:txBody>
          <a:bodyPr>
            <a:normAutofit fontScale="77500" lnSpcReduction="20000"/>
          </a:bodyPr>
          <a:lstStyle/>
          <a:p>
            <a:pPr eaLnBrk="1" hangingPunct="1"/>
            <a:r>
              <a:rPr lang="fr-FR">
                <a:ea typeface="MS Mincho" pitchFamily="49" charset="-128"/>
              </a:rPr>
              <a:t>XMLHttpRequest</a:t>
            </a:r>
          </a:p>
          <a:p>
            <a:pPr lvl="1" eaLnBrk="1" hangingPunct="1"/>
            <a:r>
              <a:rPr lang="fr-FR">
                <a:ea typeface="MS Mincho" pitchFamily="49" charset="-128"/>
              </a:rPr>
              <a:t> XMLHttpRequest est une API utilisée par des langages de script côté client pour transmettre et demander des informations (en XML ou autre format) au serveur</a:t>
            </a:r>
          </a:p>
          <a:p>
            <a:pPr lvl="1" eaLnBrk="1" hangingPunct="1"/>
            <a:endParaRPr lang="fr-FR">
              <a:ea typeface="MS Mincho" pitchFamily="49" charset="-128"/>
            </a:endParaRPr>
          </a:p>
          <a:p>
            <a:pPr lvl="1" eaLnBrk="1" hangingPunct="1"/>
            <a:r>
              <a:rPr lang="fr-FR">
                <a:ea typeface="MS Mincho" pitchFamily="49" charset="-128"/>
              </a:rPr>
              <a:t> Inventeur de la technologie, Microsoft a intégré XMLHttpRequest sous le nom XMLHTTP dès 1999 dans MSIE5 via un ActiveX. La méthode a changé de nom au cours du temps "Microsoft.XMLHttp" puis "Msxml2.XMLHttp"</a:t>
            </a:r>
          </a:p>
          <a:p>
            <a:pPr lvl="1" eaLnBrk="1" hangingPunct="1"/>
            <a:endParaRPr lang="fr-FR">
              <a:ea typeface="MS Mincho" pitchFamily="49" charset="-128"/>
            </a:endParaRPr>
          </a:p>
          <a:p>
            <a:pPr lvl="1" eaLnBrk="1" hangingPunct="1"/>
            <a:r>
              <a:rPr lang="fr-FR">
                <a:ea typeface="MS Mincho" pitchFamily="49" charset="-128"/>
              </a:rPr>
              <a:t> XMLHttpRequest est intégré en natif dans les autres navigateurs depuis 2002 et dans MSIE7 qui conserve sa compatibilité ActiveX</a:t>
            </a:r>
          </a:p>
          <a:p>
            <a:pPr lvl="1" eaLnBrk="1" hangingPunct="1"/>
            <a:endParaRPr lang="fr-FR">
              <a:ea typeface="MS Mincho" pitchFamily="49" charset="-128"/>
            </a:endParaRPr>
          </a:p>
          <a:p>
            <a:pPr lvl="1" eaLnBrk="1" hangingPunct="1"/>
            <a:r>
              <a:rPr lang="fr-FR">
                <a:ea typeface="MS Mincho" pitchFamily="49" charset="-128"/>
              </a:rPr>
              <a:t> Le W3C a repris XMLHttpRequest dans les spécifications du W3C en 2006</a:t>
            </a:r>
          </a:p>
          <a:p>
            <a:pPr eaLnBrk="1" hangingPunct="1">
              <a:buFont typeface="Wingdings" charset="2"/>
              <a:buNone/>
            </a:pPr>
            <a:endParaRPr lang="fr-FR">
              <a:ea typeface="MS Mincho" pitchFamily="49" charset="-128"/>
            </a:endParaRPr>
          </a:p>
        </p:txBody>
      </p:sp>
      <p:sp>
        <p:nvSpPr>
          <p:cNvPr id="5" name="Rectangle 13"/>
          <p:cNvSpPr>
            <a:spLocks noGrp="1" noChangeArrowheads="1"/>
          </p:cNvSpPr>
          <p:nvPr>
            <p:ph type="sldNum" sz="quarter" idx="12"/>
          </p:nvPr>
        </p:nvSpPr>
        <p:spPr>
          <a:ln/>
        </p:spPr>
        <p:txBody>
          <a:bodyPr/>
          <a:lstStyle/>
          <a:p>
            <a:pPr>
              <a:defRPr/>
            </a:pPr>
            <a:fld id="{7782340A-2BED-492A-BAFB-CC5CCB698F97}" type="slidenum">
              <a:rPr lang="fr-FR"/>
              <a:pPr>
                <a:defRPr/>
              </a:pPr>
              <a:t>294</a:t>
            </a:fld>
            <a:endParaRPr lang="fr-FR"/>
          </a:p>
        </p:txBody>
      </p:sp>
      <p:sp>
        <p:nvSpPr>
          <p:cNvPr id="2231301"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3346" name="AutoShape 2"/>
          <p:cNvSpPr>
            <a:spLocks noGrp="1" noChangeArrowheads="1"/>
          </p:cNvSpPr>
          <p:nvPr>
            <p:ph type="title"/>
          </p:nvPr>
        </p:nvSpPr>
        <p:spPr/>
        <p:txBody>
          <a:bodyPr/>
          <a:lstStyle/>
          <a:p>
            <a:pPr eaLnBrk="1" hangingPunct="1"/>
            <a:r>
              <a:rPr lang="fr-FR"/>
              <a:t>Ajax et XML</a:t>
            </a:r>
          </a:p>
        </p:txBody>
      </p:sp>
      <p:sp>
        <p:nvSpPr>
          <p:cNvPr id="2233347" name="Rectangle 3"/>
          <p:cNvSpPr>
            <a:spLocks noGrp="1" noChangeArrowheads="1"/>
          </p:cNvSpPr>
          <p:nvPr>
            <p:ph idx="1"/>
          </p:nvPr>
        </p:nvSpPr>
        <p:spPr/>
        <p:txBody>
          <a:bodyPr>
            <a:normAutofit fontScale="77500" lnSpcReduction="20000"/>
          </a:bodyPr>
          <a:lstStyle/>
          <a:p>
            <a:pPr eaLnBrk="1" hangingPunct="1"/>
            <a:r>
              <a:rPr lang="fr-FR">
                <a:ea typeface="MS Mincho" pitchFamily="49" charset="-128"/>
              </a:rPr>
              <a:t>Les méthodes de XMLHttpRequest</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abort() :</a:t>
            </a:r>
            <a:r>
              <a:rPr lang="fr-FR">
                <a:ea typeface="MS Mincho" pitchFamily="49" charset="-128"/>
              </a:rPr>
              <a:t> abandonne la requête courante</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getResponseHeader( headerName) :</a:t>
            </a:r>
            <a:r>
              <a:rPr lang="fr-FR">
                <a:ea typeface="MS Mincho" pitchFamily="49" charset="-128"/>
              </a:rPr>
              <a:t> renvoie une partie de l’en-tête HTTP</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getAllResponseHeaders() :</a:t>
            </a:r>
            <a:r>
              <a:rPr lang="fr-FR">
                <a:ea typeface="MS Mincho" pitchFamily="49" charset="-128"/>
              </a:rPr>
              <a:t> renvoie tout l’en-tête HTTP</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setRequestHeader( var, val) :</a:t>
            </a:r>
            <a:r>
              <a:rPr lang="fr-FR">
                <a:ea typeface="MS Mincho" pitchFamily="49" charset="-128"/>
              </a:rPr>
              <a:t> crée un hash (&amp;var=val) dans l’en-tête HTTP</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open( méthode, URL[, async=true|false[, login[, password]]]):</a:t>
            </a:r>
            <a:r>
              <a:rPr lang="fr-FR">
                <a:ea typeface="MS Mincho" pitchFamily="49" charset="-128"/>
              </a:rPr>
              <a:t> prépare la requête</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send( données) :</a:t>
            </a:r>
            <a:r>
              <a:rPr lang="fr-FR">
                <a:ea typeface="MS Mincho" pitchFamily="49" charset="-128"/>
              </a:rPr>
              <a:t> envoie la requête</a:t>
            </a:r>
          </a:p>
        </p:txBody>
      </p:sp>
      <p:sp>
        <p:nvSpPr>
          <p:cNvPr id="5" name="Rectangle 13"/>
          <p:cNvSpPr>
            <a:spLocks noGrp="1" noChangeArrowheads="1"/>
          </p:cNvSpPr>
          <p:nvPr>
            <p:ph type="sldNum" sz="quarter" idx="12"/>
          </p:nvPr>
        </p:nvSpPr>
        <p:spPr>
          <a:ln/>
        </p:spPr>
        <p:txBody>
          <a:bodyPr/>
          <a:lstStyle/>
          <a:p>
            <a:pPr>
              <a:defRPr/>
            </a:pPr>
            <a:fld id="{864BCB7A-8DC9-49A2-83D4-E02F21A6D201}" type="slidenum">
              <a:rPr lang="fr-FR"/>
              <a:pPr>
                <a:defRPr/>
              </a:pPr>
              <a:t>295</a:t>
            </a:fld>
            <a:endParaRPr lang="fr-FR"/>
          </a:p>
        </p:txBody>
      </p:sp>
      <p:sp>
        <p:nvSpPr>
          <p:cNvPr id="2233349"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394" name="AutoShape 2"/>
          <p:cNvSpPr>
            <a:spLocks noGrp="1" noChangeArrowheads="1"/>
          </p:cNvSpPr>
          <p:nvPr>
            <p:ph type="title"/>
          </p:nvPr>
        </p:nvSpPr>
        <p:spPr/>
        <p:txBody>
          <a:bodyPr/>
          <a:lstStyle/>
          <a:p>
            <a:pPr eaLnBrk="1" hangingPunct="1"/>
            <a:r>
              <a:rPr lang="fr-FR"/>
              <a:t>Ajax et XML</a:t>
            </a:r>
          </a:p>
        </p:txBody>
      </p:sp>
      <p:sp>
        <p:nvSpPr>
          <p:cNvPr id="2235395" name="Rectangle 3"/>
          <p:cNvSpPr>
            <a:spLocks noGrp="1" noChangeArrowheads="1"/>
          </p:cNvSpPr>
          <p:nvPr>
            <p:ph idx="1"/>
          </p:nvPr>
        </p:nvSpPr>
        <p:spPr/>
        <p:txBody>
          <a:bodyPr>
            <a:normAutofit fontScale="70000" lnSpcReduction="20000"/>
          </a:bodyPr>
          <a:lstStyle/>
          <a:p>
            <a:pPr eaLnBrk="1" hangingPunct="1"/>
            <a:r>
              <a:rPr lang="fr-FR">
                <a:ea typeface="MS Mincho" pitchFamily="49" charset="-128"/>
              </a:rPr>
              <a:t>Les propriétés de XMLHttpRequest</a:t>
            </a:r>
          </a:p>
          <a:p>
            <a:pPr lvl="1" eaLnBrk="1" hangingPunct="1"/>
            <a:r>
              <a:rPr lang="fr-FR">
                <a:ea typeface="MS Mincho" pitchFamily="49" charset="-128"/>
              </a:rPr>
              <a:t> </a:t>
            </a:r>
            <a:r>
              <a:rPr lang="fr-FR" u="sng">
                <a:ea typeface="MS Mincho" pitchFamily="49" charset="-128"/>
              </a:rPr>
              <a:t>onreadystatechange :</a:t>
            </a:r>
            <a:r>
              <a:rPr lang="fr-FR">
                <a:ea typeface="MS Mincho" pitchFamily="49" charset="-128"/>
              </a:rPr>
              <a:t> indique le gestionnaire d’événement utilisé (fonction)</a:t>
            </a:r>
            <a:br>
              <a:rPr lang="fr-FR">
                <a:ea typeface="MS Mincho" pitchFamily="49" charset="-128"/>
              </a:rPr>
            </a:br>
            <a:r>
              <a:rPr lang="fr-FR">
                <a:ea typeface="MS Mincho" pitchFamily="49" charset="-128"/>
              </a:rPr>
              <a:t>(Attention: à la syntaxe qui ne suit pas CamelCase minuscule !)</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readyState :</a:t>
            </a:r>
            <a:r>
              <a:rPr lang="fr-FR">
                <a:ea typeface="MS Mincho" pitchFamily="49" charset="-128"/>
              </a:rPr>
              <a:t> indique l’état de la requête	0 = non initialisée (pas open()) </a:t>
            </a:r>
            <a:br>
              <a:rPr lang="fr-FR">
                <a:ea typeface="MS Mincho" pitchFamily="49" charset="-128"/>
              </a:rPr>
            </a:br>
            <a:r>
              <a:rPr lang="fr-FR">
                <a:ea typeface="MS Mincho" pitchFamily="49" charset="-128"/>
              </a:rPr>
              <a:t>1 = open (pas encore send())		2 = sent (en attente de réponse) </a:t>
            </a:r>
            <a:br>
              <a:rPr lang="fr-FR">
                <a:ea typeface="MS Mincho" pitchFamily="49" charset="-128"/>
              </a:rPr>
            </a:br>
            <a:r>
              <a:rPr lang="fr-FR">
                <a:ea typeface="MS Mincho" pitchFamily="49" charset="-128"/>
              </a:rPr>
              <a:t>3 = receiving (récupère la réponse)	4 = loaded (fini)</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responseText :</a:t>
            </a:r>
            <a:r>
              <a:rPr lang="fr-FR">
                <a:ea typeface="MS Mincho" pitchFamily="49" charset="-128"/>
              </a:rPr>
              <a:t> la réponse en chaine de caractère</a:t>
            </a:r>
            <a:br>
              <a:rPr lang="fr-FR">
                <a:ea typeface="MS Mincho" pitchFamily="49" charset="-128"/>
              </a:rPr>
            </a:br>
            <a:r>
              <a:rPr lang="fr-FR">
                <a:ea typeface="MS Mincho" pitchFamily="49" charset="-128"/>
              </a:rPr>
              <a:t> </a:t>
            </a:r>
            <a:r>
              <a:rPr lang="fr-FR" u="sng">
                <a:ea typeface="MS Mincho" pitchFamily="49" charset="-128"/>
              </a:rPr>
              <a:t>responseXML :</a:t>
            </a:r>
            <a:r>
              <a:rPr lang="fr-FR">
                <a:ea typeface="MS Mincho" pitchFamily="49" charset="-128"/>
              </a:rPr>
              <a:t> réponse en XML à parser</a:t>
            </a:r>
            <a:br>
              <a:rPr lang="fr-FR">
                <a:ea typeface="MS Mincho" pitchFamily="49" charset="-128"/>
              </a:rPr>
            </a:br>
            <a:r>
              <a:rPr lang="fr-FR">
                <a:ea typeface="MS Mincho" pitchFamily="49" charset="-128"/>
              </a:rPr>
              <a:t> </a:t>
            </a:r>
            <a:r>
              <a:rPr lang="fr-FR" u="sng">
                <a:ea typeface="MS Mincho" pitchFamily="49" charset="-128"/>
              </a:rPr>
              <a:t>responseBody :</a:t>
            </a:r>
            <a:r>
              <a:rPr lang="fr-FR">
                <a:ea typeface="MS Mincho" pitchFamily="49" charset="-128"/>
              </a:rPr>
              <a:t> réponse texte encodée en binaire (MSIE seulement)</a:t>
            </a:r>
          </a:p>
          <a:p>
            <a:pPr lvl="1" eaLnBrk="1" hangingPunct="1"/>
            <a:endParaRPr lang="fr-FR">
              <a:ea typeface="MS Mincho" pitchFamily="49" charset="-128"/>
            </a:endParaRPr>
          </a:p>
          <a:p>
            <a:pPr lvl="1" eaLnBrk="1" hangingPunct="1"/>
            <a:r>
              <a:rPr lang="fr-FR">
                <a:ea typeface="MS Mincho" pitchFamily="49" charset="-128"/>
              </a:rPr>
              <a:t> </a:t>
            </a:r>
            <a:r>
              <a:rPr lang="fr-FR" u="sng">
                <a:ea typeface="MS Mincho" pitchFamily="49" charset="-128"/>
              </a:rPr>
              <a:t>status :</a:t>
            </a:r>
            <a:r>
              <a:rPr lang="fr-FR">
                <a:ea typeface="MS Mincho" pitchFamily="49" charset="-128"/>
              </a:rPr>
              <a:t> le code de statut HTTP (200=ok, 40x=error, ex: 404=Not Found)</a:t>
            </a:r>
            <a:br>
              <a:rPr lang="fr-FR">
                <a:ea typeface="MS Mincho" pitchFamily="49" charset="-128"/>
              </a:rPr>
            </a:br>
            <a:r>
              <a:rPr lang="fr-FR" u="sng">
                <a:ea typeface="MS Mincho" pitchFamily="49" charset="-128"/>
              </a:rPr>
              <a:t>statusText :</a:t>
            </a:r>
            <a:r>
              <a:rPr lang="fr-FR">
                <a:ea typeface="MS Mincho" pitchFamily="49" charset="-128"/>
              </a:rPr>
              <a:t> texte du statut ("OK", "Not Found")</a:t>
            </a:r>
          </a:p>
        </p:txBody>
      </p:sp>
      <p:sp>
        <p:nvSpPr>
          <p:cNvPr id="5" name="Rectangle 13"/>
          <p:cNvSpPr>
            <a:spLocks noGrp="1" noChangeArrowheads="1"/>
          </p:cNvSpPr>
          <p:nvPr>
            <p:ph type="sldNum" sz="quarter" idx="12"/>
          </p:nvPr>
        </p:nvSpPr>
        <p:spPr>
          <a:ln/>
        </p:spPr>
        <p:txBody>
          <a:bodyPr/>
          <a:lstStyle/>
          <a:p>
            <a:pPr>
              <a:defRPr/>
            </a:pPr>
            <a:fld id="{C8E77C6E-38F2-4798-A4C5-D420BD03AE2A}" type="slidenum">
              <a:rPr lang="fr-FR"/>
              <a:pPr>
                <a:defRPr/>
              </a:pPr>
              <a:t>296</a:t>
            </a:fld>
            <a:endParaRPr lang="fr-FR"/>
          </a:p>
        </p:txBody>
      </p:sp>
      <p:sp>
        <p:nvSpPr>
          <p:cNvPr id="2235397"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7442" name="AutoShape 2"/>
          <p:cNvSpPr>
            <a:spLocks noGrp="1" noChangeArrowheads="1"/>
          </p:cNvSpPr>
          <p:nvPr>
            <p:ph type="title"/>
          </p:nvPr>
        </p:nvSpPr>
        <p:spPr/>
        <p:txBody>
          <a:bodyPr/>
          <a:lstStyle/>
          <a:p>
            <a:pPr eaLnBrk="1" hangingPunct="1"/>
            <a:r>
              <a:rPr lang="fr-FR"/>
              <a:t>Ajax et XML</a:t>
            </a:r>
          </a:p>
        </p:txBody>
      </p:sp>
      <p:sp>
        <p:nvSpPr>
          <p:cNvPr id="2237443" name="Rectangle 3"/>
          <p:cNvSpPr>
            <a:spLocks noGrp="1" noChangeArrowheads="1"/>
          </p:cNvSpPr>
          <p:nvPr>
            <p:ph idx="1"/>
          </p:nvPr>
        </p:nvSpPr>
        <p:spPr/>
        <p:txBody>
          <a:bodyPr/>
          <a:lstStyle/>
          <a:p>
            <a:pPr eaLnBrk="1" hangingPunct="1"/>
            <a:r>
              <a:rPr lang="fr-FR">
                <a:ea typeface="MS Mincho" pitchFamily="49" charset="-128"/>
              </a:rPr>
              <a:t>Etapes de création d’un comportement Ajax</a:t>
            </a:r>
          </a:p>
          <a:p>
            <a:pPr eaLnBrk="1" hangingPunct="1">
              <a:buFont typeface="Wingdings" charset="2"/>
              <a:buNone/>
            </a:pPr>
            <a:endParaRPr lang="fr-FR" sz="1800">
              <a:ea typeface="MS Mincho" pitchFamily="49" charset="-128"/>
            </a:endParaRPr>
          </a:p>
          <a:p>
            <a:pPr eaLnBrk="1" hangingPunct="1">
              <a:buFont typeface="Wingdings" charset="2"/>
              <a:buNone/>
            </a:pPr>
            <a:r>
              <a:rPr lang="fr-FR" sz="1800">
                <a:ea typeface="MS Mincho" pitchFamily="49" charset="-128"/>
              </a:rPr>
              <a:t>   1. Créer un objet XMLHttpRequest</a:t>
            </a:r>
          </a:p>
          <a:p>
            <a:pPr eaLnBrk="1" hangingPunct="1">
              <a:buFont typeface="Wingdings" charset="2"/>
              <a:buNone/>
            </a:pPr>
            <a:r>
              <a:rPr lang="fr-FR" sz="1800">
                <a:ea typeface="MS Mincho" pitchFamily="49" charset="-128"/>
              </a:rPr>
              <a:t>   2. Préparer la requête (open + headers)</a:t>
            </a:r>
          </a:p>
          <a:p>
            <a:pPr eaLnBrk="1" hangingPunct="1">
              <a:buFont typeface="Wingdings" charset="2"/>
              <a:buNone/>
            </a:pPr>
            <a:r>
              <a:rPr lang="fr-FR" sz="1800">
                <a:ea typeface="MS Mincho" pitchFamily="49" charset="-128"/>
              </a:rPr>
              <a:t>   3. Affecter (et définir) un gestionnaire d’événement onreadystatechange</a:t>
            </a:r>
          </a:p>
          <a:p>
            <a:pPr eaLnBrk="1" hangingPunct="1">
              <a:buFont typeface="Wingdings" charset="2"/>
              <a:buNone/>
            </a:pPr>
            <a:r>
              <a:rPr lang="fr-FR" sz="1800">
                <a:ea typeface="MS Mincho" pitchFamily="49" charset="-128"/>
              </a:rPr>
              <a:t>   4. Soumettre la requête (send)</a:t>
            </a:r>
          </a:p>
          <a:p>
            <a:pPr eaLnBrk="1" hangingPunct="1">
              <a:buFont typeface="Wingdings" charset="2"/>
              <a:buNone/>
            </a:pPr>
            <a:endParaRPr lang="fr-FR" sz="1800">
              <a:ea typeface="MS Mincho" pitchFamily="49" charset="-128"/>
            </a:endParaRPr>
          </a:p>
          <a:p>
            <a:pPr lvl="1" eaLnBrk="1" hangingPunct="1"/>
            <a:r>
              <a:rPr lang="fr-FR">
                <a:ea typeface="MS Mincho" pitchFamily="49" charset="-128"/>
              </a:rPr>
              <a:t> C’est dans la définition du gestionnaire d’événement que vous indiquez le comportement désiré (avec la gestion des erreurs et du statut de la réponse).</a:t>
            </a:r>
          </a:p>
        </p:txBody>
      </p:sp>
      <p:sp>
        <p:nvSpPr>
          <p:cNvPr id="5" name="Rectangle 13"/>
          <p:cNvSpPr>
            <a:spLocks noGrp="1" noChangeArrowheads="1"/>
          </p:cNvSpPr>
          <p:nvPr>
            <p:ph type="sldNum" sz="quarter" idx="12"/>
          </p:nvPr>
        </p:nvSpPr>
        <p:spPr>
          <a:ln/>
        </p:spPr>
        <p:txBody>
          <a:bodyPr/>
          <a:lstStyle/>
          <a:p>
            <a:pPr>
              <a:defRPr/>
            </a:pPr>
            <a:fld id="{539A5A01-A032-4774-B28C-6BD1C9CECE95}" type="slidenum">
              <a:rPr lang="fr-FR"/>
              <a:pPr>
                <a:defRPr/>
              </a:pPr>
              <a:t>297</a:t>
            </a:fld>
            <a:endParaRPr lang="fr-FR"/>
          </a:p>
        </p:txBody>
      </p:sp>
      <p:sp>
        <p:nvSpPr>
          <p:cNvPr id="2237445"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9490" name="AutoShape 2"/>
          <p:cNvSpPr>
            <a:spLocks noGrp="1" noChangeArrowheads="1"/>
          </p:cNvSpPr>
          <p:nvPr>
            <p:ph type="title"/>
          </p:nvPr>
        </p:nvSpPr>
        <p:spPr/>
        <p:txBody>
          <a:bodyPr/>
          <a:lstStyle/>
          <a:p>
            <a:pPr eaLnBrk="1" hangingPunct="1"/>
            <a:r>
              <a:rPr lang="fr-FR"/>
              <a:t>Ajax et XML</a:t>
            </a:r>
          </a:p>
        </p:txBody>
      </p:sp>
      <p:sp>
        <p:nvSpPr>
          <p:cNvPr id="2239491"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Créer un objet XMLHttpRequest</a:t>
            </a:r>
          </a:p>
          <a:p>
            <a:pPr lvl="1" eaLnBrk="1" hangingPunct="1"/>
            <a:r>
              <a:rPr lang="fr-FR">
                <a:ea typeface="MS Mincho" pitchFamily="49" charset="-128"/>
              </a:rPr>
              <a:t> sous MSIE5+ avec son ActiveX :</a:t>
            </a:r>
            <a:br>
              <a:rPr lang="fr-FR">
                <a:ea typeface="MS Mincho" pitchFamily="49" charset="-128"/>
              </a:rPr>
            </a:br>
            <a:r>
              <a:rPr lang="fr-FR">
                <a:ea typeface="MS Mincho" pitchFamily="49" charset="-128"/>
              </a:rPr>
              <a:t>xhr = new ActiveXObject( ‘Microsoft.XMLHTTP'); //MSIE5 </a:t>
            </a:r>
            <a:br>
              <a:rPr lang="fr-FR">
                <a:ea typeface="MS Mincho" pitchFamily="49" charset="-128"/>
              </a:rPr>
            </a:br>
            <a:r>
              <a:rPr lang="fr-FR">
                <a:ea typeface="MS Mincho" pitchFamily="49" charset="-128"/>
              </a:rPr>
              <a:t>xhr = new ActiveXObject( 'Msxml2.XMLHTTP'); //MSIE6+</a:t>
            </a:r>
            <a:br>
              <a:rPr lang="fr-FR">
                <a:ea typeface="MS Mincho" pitchFamily="49" charset="-128"/>
              </a:rPr>
            </a:br>
            <a:r>
              <a:rPr lang="fr-FR">
                <a:ea typeface="MS Mincho" pitchFamily="49" charset="-128"/>
              </a:rPr>
              <a:t>utilisez Msxml2/3… (cf. dll) selon vos besoins (XSLT, XPath, SAX2, server-safe)</a:t>
            </a:r>
          </a:p>
          <a:p>
            <a:pPr lvl="1" eaLnBrk="1" hangingPunct="1"/>
            <a:endParaRPr lang="fr-FR">
              <a:ea typeface="MS Mincho" pitchFamily="49" charset="-128"/>
            </a:endParaRPr>
          </a:p>
          <a:p>
            <a:pPr lvl="1" eaLnBrk="1" hangingPunct="1"/>
            <a:r>
              <a:rPr lang="fr-FR">
                <a:ea typeface="MS Mincho" pitchFamily="49" charset="-128"/>
              </a:rPr>
              <a:t> sous MSIE7, MFF1.0.2+, Opera8+, Camino :</a:t>
            </a:r>
            <a:br>
              <a:rPr lang="fr-FR">
                <a:ea typeface="MS Mincho" pitchFamily="49" charset="-128"/>
              </a:rPr>
            </a:br>
            <a:r>
              <a:rPr lang="fr-FR">
                <a:ea typeface="MS Mincho" pitchFamily="49" charset="-128"/>
              </a:rPr>
              <a:t>xhr = new XMLHttpRequest();</a:t>
            </a:r>
          </a:p>
          <a:p>
            <a:pPr lvl="1" eaLnBrk="1" hangingPunct="1"/>
            <a:endParaRPr lang="fr-FR">
              <a:ea typeface="MS Mincho" pitchFamily="49" charset="-128"/>
            </a:endParaRPr>
          </a:p>
          <a:p>
            <a:pPr eaLnBrk="1" hangingPunct="1"/>
            <a:r>
              <a:rPr lang="fr-FR">
                <a:ea typeface="MS Mincho" pitchFamily="49" charset="-128"/>
              </a:rPr>
              <a:t>Préparer la requête</a:t>
            </a:r>
          </a:p>
          <a:p>
            <a:pPr lvl="1" eaLnBrk="1" hangingPunct="1"/>
            <a:r>
              <a:rPr lang="fr-FR">
                <a:ea typeface="MS Mincho" pitchFamily="49" charset="-128"/>
              </a:rPr>
              <a:t> Préparez ensuite la requête avec open et indiquez les headers, en fonction de la ressource ciblée côté serveur.</a:t>
            </a:r>
          </a:p>
        </p:txBody>
      </p:sp>
      <p:sp>
        <p:nvSpPr>
          <p:cNvPr id="5" name="Rectangle 13"/>
          <p:cNvSpPr>
            <a:spLocks noGrp="1" noChangeArrowheads="1"/>
          </p:cNvSpPr>
          <p:nvPr>
            <p:ph type="sldNum" sz="quarter" idx="12"/>
          </p:nvPr>
        </p:nvSpPr>
        <p:spPr>
          <a:ln/>
        </p:spPr>
        <p:txBody>
          <a:bodyPr/>
          <a:lstStyle/>
          <a:p>
            <a:pPr>
              <a:defRPr/>
            </a:pPr>
            <a:fld id="{C2DC8984-DD24-4299-9528-8B657A33C819}" type="slidenum">
              <a:rPr lang="fr-FR"/>
              <a:pPr>
                <a:defRPr/>
              </a:pPr>
              <a:t>298</a:t>
            </a:fld>
            <a:endParaRPr lang="fr-FR"/>
          </a:p>
        </p:txBody>
      </p:sp>
      <p:sp>
        <p:nvSpPr>
          <p:cNvPr id="2239493"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1538" name="AutoShape 2"/>
          <p:cNvSpPr>
            <a:spLocks noGrp="1" noChangeArrowheads="1"/>
          </p:cNvSpPr>
          <p:nvPr>
            <p:ph type="title"/>
          </p:nvPr>
        </p:nvSpPr>
        <p:spPr/>
        <p:txBody>
          <a:bodyPr/>
          <a:lstStyle/>
          <a:p>
            <a:pPr eaLnBrk="1" hangingPunct="1"/>
            <a:r>
              <a:rPr lang="fr-FR"/>
              <a:t>Ajax et XML</a:t>
            </a:r>
          </a:p>
        </p:txBody>
      </p:sp>
      <p:sp>
        <p:nvSpPr>
          <p:cNvPr id="2241539"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Affecter un gestionnaire d’événement onready…</a:t>
            </a:r>
          </a:p>
          <a:p>
            <a:pPr lvl="1" eaLnBrk="1" hangingPunct="1"/>
            <a:r>
              <a:rPr lang="fr-FR">
                <a:ea typeface="MS Mincho" pitchFamily="49" charset="-128"/>
              </a:rPr>
              <a:t> Avec une fonction anonyme</a:t>
            </a:r>
            <a:br>
              <a:rPr lang="fr-FR">
                <a:ea typeface="MS Mincho" pitchFamily="49" charset="-128"/>
              </a:rPr>
            </a:br>
            <a:r>
              <a:rPr lang="fr-FR">
                <a:ea typeface="MS Mincho" pitchFamily="49" charset="-128"/>
              </a:rPr>
              <a:t>xhr.onreadystatechange = function() { …code… }</a:t>
            </a:r>
          </a:p>
          <a:p>
            <a:pPr lvl="1" eaLnBrk="1" hangingPunct="1"/>
            <a:endParaRPr lang="fr-FR">
              <a:ea typeface="MS Mincho" pitchFamily="49" charset="-128"/>
            </a:endParaRPr>
          </a:p>
          <a:p>
            <a:pPr lvl="1" eaLnBrk="1" hangingPunct="1"/>
            <a:r>
              <a:rPr lang="fr-FR">
                <a:ea typeface="MS Mincho" pitchFamily="49" charset="-128"/>
              </a:rPr>
              <a:t> Avec une fonction nommée</a:t>
            </a:r>
            <a:br>
              <a:rPr lang="fr-FR">
                <a:ea typeface="MS Mincho" pitchFamily="49" charset="-128"/>
              </a:rPr>
            </a:br>
            <a:r>
              <a:rPr lang="fr-FR">
                <a:ea typeface="MS Mincho" pitchFamily="49" charset="-128"/>
              </a:rPr>
              <a:t>xhr.onreadystatechange = funcName; … funcName{ … code … }</a:t>
            </a:r>
          </a:p>
          <a:p>
            <a:pPr lvl="1" eaLnBrk="1" hangingPunct="1"/>
            <a:endParaRPr lang="fr-FR">
              <a:ea typeface="MS Mincho" pitchFamily="49" charset="-128"/>
            </a:endParaRPr>
          </a:p>
          <a:p>
            <a:pPr eaLnBrk="1" hangingPunct="1"/>
            <a:r>
              <a:rPr lang="fr-FR">
                <a:ea typeface="MS Mincho" pitchFamily="49" charset="-128"/>
              </a:rPr>
              <a:t>Gérer le statut et l’état</a:t>
            </a:r>
          </a:p>
          <a:p>
            <a:pPr lvl="1" eaLnBrk="1" hangingPunct="1"/>
            <a:r>
              <a:rPr lang="fr-FR">
                <a:ea typeface="MS Mincho" pitchFamily="49" charset="-128"/>
              </a:rPr>
              <a:t> Vérifiez le statut de la requête et son état, par exemple, pour faire les actions si la réponse est terminée et qu’il n’y a pas eu d’erreur, on teste : </a:t>
            </a:r>
            <a:br>
              <a:rPr lang="fr-FR">
                <a:ea typeface="MS Mincho" pitchFamily="49" charset="-128"/>
              </a:rPr>
            </a:br>
            <a:r>
              <a:rPr lang="fr-FR">
                <a:ea typeface="MS Mincho" pitchFamily="49" charset="-128"/>
              </a:rPr>
              <a:t>(xhr.readyState == 4 &amp;&amp; xhr.status == 200)</a:t>
            </a:r>
          </a:p>
        </p:txBody>
      </p:sp>
      <p:sp>
        <p:nvSpPr>
          <p:cNvPr id="6" name="Rectangle 13"/>
          <p:cNvSpPr>
            <a:spLocks noGrp="1" noChangeArrowheads="1"/>
          </p:cNvSpPr>
          <p:nvPr>
            <p:ph type="sldNum" sz="quarter" idx="12"/>
          </p:nvPr>
        </p:nvSpPr>
        <p:spPr>
          <a:ln/>
        </p:spPr>
        <p:txBody>
          <a:bodyPr/>
          <a:lstStyle/>
          <a:p>
            <a:pPr>
              <a:defRPr/>
            </a:pPr>
            <a:fld id="{DCBB8F06-E890-4B1F-B223-9FC3A4C35DCF}" type="slidenum">
              <a:rPr lang="fr-FR"/>
              <a:pPr>
                <a:defRPr/>
              </a:pPr>
              <a:t>299</a:t>
            </a:fld>
            <a:endParaRPr lang="fr-FR"/>
          </a:p>
        </p:txBody>
      </p:sp>
      <p:pic>
        <p:nvPicPr>
          <p:cNvPr id="2241541" name="Picture 5" descr="C:\Work\01it\Cli\Orsys\Cours\_Img\puce_demo_obl.jpg">
            <a:hlinkClick r:id="" action="ppaction://noaction"/>
          </p:cNvPr>
          <p:cNvPicPr>
            <a:picLocks noChangeAspect="1" noChangeArrowheads="1"/>
          </p:cNvPicPr>
          <p:nvPr/>
        </p:nvPicPr>
        <p:blipFill>
          <a:blip r:embed="rId3" cstate="print"/>
          <a:srcRect/>
          <a:stretch>
            <a:fillRect/>
          </a:stretch>
        </p:blipFill>
        <p:spPr bwMode="auto">
          <a:xfrm>
            <a:off x="8768862" y="0"/>
            <a:ext cx="375138" cy="406400"/>
          </a:xfrm>
          <a:prstGeom prst="rect">
            <a:avLst/>
          </a:prstGeom>
          <a:noFill/>
        </p:spPr>
      </p:pic>
      <p:sp>
        <p:nvSpPr>
          <p:cNvPr id="2241542" name="Text Box 6"/>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Logistique</a:t>
            </a:r>
          </a:p>
        </p:txBody>
      </p:sp>
      <p:sp>
        <p:nvSpPr>
          <p:cNvPr id="3" name="Espace réservé du texte 2"/>
          <p:cNvSpPr>
            <a:spLocks noGrp="1"/>
          </p:cNvSpPr>
          <p:nvPr>
            <p:ph type="body" idx="1"/>
          </p:nvPr>
        </p:nvSpPr>
        <p:spPr/>
        <p:txBody>
          <a:bodyPr/>
          <a:lstStyle/>
          <a:p>
            <a:r>
              <a:rPr lang="fr-FR" dirty="0"/>
              <a:t>Votre formation avec </a:t>
            </a:r>
            <a:r>
              <a:rPr lang="fr-FR" dirty="0" err="1"/>
              <a:t>Orsys</a:t>
            </a:r>
            <a:endParaRPr lang="fr-F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618" name="AutoShape 2"/>
          <p:cNvSpPr>
            <a:spLocks noGrp="1" noChangeArrowheads="1"/>
          </p:cNvSpPr>
          <p:nvPr>
            <p:ph type="title"/>
          </p:nvPr>
        </p:nvSpPr>
        <p:spPr/>
        <p:txBody>
          <a:bodyPr/>
          <a:lstStyle/>
          <a:p>
            <a:pPr eaLnBrk="1" hangingPunct="1"/>
            <a:r>
              <a:rPr lang="fr-FR"/>
              <a:t>Les parseurs</a:t>
            </a:r>
          </a:p>
        </p:txBody>
      </p:sp>
      <p:sp>
        <p:nvSpPr>
          <p:cNvPr id="1391619" name="Rectangle 3"/>
          <p:cNvSpPr>
            <a:spLocks noGrp="1" noChangeArrowheads="1"/>
          </p:cNvSpPr>
          <p:nvPr>
            <p:ph idx="1"/>
          </p:nvPr>
        </p:nvSpPr>
        <p:spPr/>
        <p:txBody>
          <a:bodyPr/>
          <a:lstStyle/>
          <a:p>
            <a:r>
              <a:rPr lang="fr-FR"/>
              <a:t>Performances</a:t>
            </a:r>
          </a:p>
          <a:p>
            <a:pPr lvl="1"/>
            <a:r>
              <a:rPr lang="fr-FR">
                <a:cs typeface="Courier New" pitchFamily="49" charset="0"/>
              </a:rPr>
              <a:t> Les parseurs SAX sont encore aujourd'hui les plus utilisés et plus rapides que les parseurs DOM dans 95% des cas</a:t>
            </a:r>
          </a:p>
        </p:txBody>
      </p:sp>
      <p:sp>
        <p:nvSpPr>
          <p:cNvPr id="5" name="Rectangle 13"/>
          <p:cNvSpPr>
            <a:spLocks noGrp="1" noChangeArrowheads="1"/>
          </p:cNvSpPr>
          <p:nvPr>
            <p:ph type="sldNum" sz="quarter" idx="12"/>
          </p:nvPr>
        </p:nvSpPr>
        <p:spPr>
          <a:ln/>
        </p:spPr>
        <p:txBody>
          <a:bodyPr>
            <a:normAutofit/>
          </a:bodyPr>
          <a:lstStyle/>
          <a:p>
            <a:pPr>
              <a:defRPr/>
            </a:pPr>
            <a:fld id="{C6E3DE7E-F342-4303-BE6E-2D7C0A764FA3}" type="slidenum">
              <a:rPr lang="fr-FR"/>
              <a:pPr>
                <a:defRPr/>
              </a:pPr>
              <a:t>30</a:t>
            </a:fld>
            <a:endParaRPr lang="fr-F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3586" name="AutoShape 2"/>
          <p:cNvSpPr>
            <a:spLocks noGrp="1" noChangeArrowheads="1"/>
          </p:cNvSpPr>
          <p:nvPr>
            <p:ph type="title"/>
          </p:nvPr>
        </p:nvSpPr>
        <p:spPr/>
        <p:txBody>
          <a:bodyPr/>
          <a:lstStyle/>
          <a:p>
            <a:pPr eaLnBrk="1" hangingPunct="1"/>
            <a:r>
              <a:rPr lang="fr-FR"/>
              <a:t>Ajax et XML</a:t>
            </a:r>
          </a:p>
        </p:txBody>
      </p:sp>
      <p:sp>
        <p:nvSpPr>
          <p:cNvPr id="2243587" name="Rectangle 3"/>
          <p:cNvSpPr>
            <a:spLocks noGrp="1" noChangeArrowheads="1"/>
          </p:cNvSpPr>
          <p:nvPr>
            <p:ph idx="1"/>
          </p:nvPr>
        </p:nvSpPr>
        <p:spPr/>
        <p:txBody>
          <a:bodyPr>
            <a:normAutofit fontScale="77500" lnSpcReduction="20000"/>
          </a:bodyPr>
          <a:lstStyle/>
          <a:p>
            <a:pPr eaLnBrk="1" hangingPunct="1"/>
            <a:r>
              <a:rPr lang="fr-FR">
                <a:ea typeface="MS Mincho" pitchFamily="49" charset="-128"/>
              </a:rPr>
              <a:t>Remarques</a:t>
            </a:r>
          </a:p>
          <a:p>
            <a:pPr lvl="1" eaLnBrk="1" hangingPunct="1"/>
            <a:r>
              <a:rPr lang="fr-FR">
                <a:ea typeface="MS Mincho" pitchFamily="49" charset="-128"/>
              </a:rPr>
              <a:t> MFF demande le rafraîchissement des résultats de requête en cache à chaque rafraîchissement de la page, ce que ne fait automatiquement pas MSIE. Gérez manuellement les en-têtes HTTP « If-Modified-Since » et « Last-Modified ».</a:t>
            </a:r>
          </a:p>
          <a:p>
            <a:pPr lvl="1" eaLnBrk="1" hangingPunct="1"/>
            <a:endParaRPr lang="fr-FR">
              <a:ea typeface="MS Mincho" pitchFamily="49" charset="-128"/>
            </a:endParaRPr>
          </a:p>
          <a:p>
            <a:pPr lvl="1" eaLnBrk="1" hangingPunct="1"/>
            <a:r>
              <a:rPr lang="fr-FR">
                <a:ea typeface="MS Mincho" pitchFamily="49" charset="-128"/>
              </a:rPr>
              <a:t> Sous MSIE utilisez d’abord « open » puis affectez « onreadystatechange ». </a:t>
            </a:r>
            <a:br>
              <a:rPr lang="fr-FR">
                <a:ea typeface="MS Mincho" pitchFamily="49" charset="-128"/>
              </a:rPr>
            </a:br>
            <a:r>
              <a:rPr lang="fr-FR">
                <a:ea typeface="MS Mincho" pitchFamily="49" charset="-128"/>
              </a:rPr>
              <a:t>MSIE reset l’objet à l’open s’il a le statut ok (annule le handler au 2e appel).</a:t>
            </a:r>
          </a:p>
          <a:p>
            <a:pPr lvl="1" eaLnBrk="1" hangingPunct="1"/>
            <a:endParaRPr lang="fr-FR">
              <a:ea typeface="MS Mincho" pitchFamily="49" charset="-128"/>
            </a:endParaRPr>
          </a:p>
          <a:p>
            <a:pPr lvl="1" eaLnBrk="1" hangingPunct="1"/>
            <a:r>
              <a:rPr lang="fr-FR">
                <a:ea typeface="MS Mincho" pitchFamily="49" charset="-128"/>
              </a:rPr>
              <a:t> Certains frameworks Ajax ne sont compatibles que MSIE ou MFF…</a:t>
            </a:r>
          </a:p>
          <a:p>
            <a:pPr lvl="1" eaLnBrk="1" hangingPunct="1"/>
            <a:endParaRPr lang="fr-FR">
              <a:ea typeface="MS Mincho" pitchFamily="49" charset="-128"/>
            </a:endParaRPr>
          </a:p>
          <a:p>
            <a:pPr lvl="1" eaLnBrk="1" hangingPunct="1"/>
            <a:r>
              <a:rPr lang="fr-FR">
                <a:ea typeface="MS Mincho" pitchFamily="49" charset="-128"/>
              </a:rPr>
              <a:t> Les utilisateurs ne sont pas habitués aux RIA et aux traitements asynchrones sur le Web, alors pensez à signaler visuellement les opérations en cours.</a:t>
            </a:r>
          </a:p>
        </p:txBody>
      </p:sp>
      <p:sp>
        <p:nvSpPr>
          <p:cNvPr id="5" name="Rectangle 13"/>
          <p:cNvSpPr>
            <a:spLocks noGrp="1" noChangeArrowheads="1"/>
          </p:cNvSpPr>
          <p:nvPr>
            <p:ph type="sldNum" sz="quarter" idx="12"/>
          </p:nvPr>
        </p:nvSpPr>
        <p:spPr>
          <a:ln/>
        </p:spPr>
        <p:txBody>
          <a:bodyPr/>
          <a:lstStyle/>
          <a:p>
            <a:pPr>
              <a:defRPr/>
            </a:pPr>
            <a:fld id="{067BF8F3-53C2-44EA-BD35-03EBA6EB277F}" type="slidenum">
              <a:rPr lang="fr-FR"/>
              <a:pPr>
                <a:defRPr/>
              </a:pPr>
              <a:t>300</a:t>
            </a:fld>
            <a:endParaRPr lang="fr-FR"/>
          </a:p>
        </p:txBody>
      </p:sp>
      <p:sp>
        <p:nvSpPr>
          <p:cNvPr id="2243589"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pPr>
              <a:defRPr/>
            </a:pPr>
            <a:fld id="{57F9F07F-EC31-42AE-A4E6-3AC799D42DB2}" type="slidenum">
              <a:rPr lang="fr-FR"/>
              <a:pPr>
                <a:defRPr/>
              </a:pPr>
              <a:t>301</a:t>
            </a:fld>
            <a:endParaRPr lang="fr-FR"/>
          </a:p>
        </p:txBody>
      </p:sp>
      <p:sp>
        <p:nvSpPr>
          <p:cNvPr id="1261570" name="AutoShape 2"/>
          <p:cNvSpPr>
            <a:spLocks noGrp="1" noChangeArrowheads="1"/>
          </p:cNvSpPr>
          <p:nvPr>
            <p:ph type="title" idx="4294967295"/>
          </p:nvPr>
        </p:nvSpPr>
        <p:spPr>
          <a:xfrm>
            <a:off x="973015" y="762000"/>
            <a:ext cx="8170985" cy="1143000"/>
          </a:xfrm>
        </p:spPr>
        <p:txBody>
          <a:bodyPr/>
          <a:lstStyle/>
          <a:p>
            <a:pPr eaLnBrk="1" hangingPunct="1"/>
            <a:r>
              <a:rPr lang="fr-FR"/>
              <a:t>Conclusion</a:t>
            </a:r>
          </a:p>
        </p:txBody>
      </p:sp>
      <p:sp>
        <p:nvSpPr>
          <p:cNvPr id="1261571" name="Rectangle 3"/>
          <p:cNvSpPr>
            <a:spLocks noGrp="1" noChangeArrowheads="1"/>
          </p:cNvSpPr>
          <p:nvPr>
            <p:ph type="body" idx="4294967295"/>
          </p:nvPr>
        </p:nvSpPr>
        <p:spPr>
          <a:xfrm>
            <a:off x="1162050" y="2362200"/>
            <a:ext cx="7981950" cy="4267200"/>
          </a:xfrm>
        </p:spPr>
        <p:txBody>
          <a:bodyPr>
            <a:normAutofit fontScale="92500" lnSpcReduction="20000"/>
          </a:bodyPr>
          <a:lstStyle/>
          <a:p>
            <a:pPr eaLnBrk="1" hangingPunct="1"/>
            <a:r>
              <a:rPr lang="fr-FR">
                <a:ea typeface="MS Mincho" pitchFamily="49" charset="-128"/>
              </a:rPr>
              <a:t>Dans cette partie :</a:t>
            </a:r>
          </a:p>
          <a:p>
            <a:pPr lvl="1" eaLnBrk="1" hangingPunct="1"/>
            <a:endParaRPr lang="fr-FR">
              <a:ea typeface="MS Mincho" pitchFamily="49" charset="-128"/>
            </a:endParaRPr>
          </a:p>
          <a:p>
            <a:pPr lvl="1" eaLnBrk="1" hangingPunct="1"/>
            <a:r>
              <a:rPr lang="fr-FR">
                <a:ea typeface="MS Mincho" pitchFamily="49" charset="-128"/>
              </a:rPr>
              <a:t> Dans cette partie vous avez revu vos bases de CSS et acquis des connaissances de base sur XPath, XSL-T, XSL-Fo et SVG</a:t>
            </a:r>
          </a:p>
          <a:p>
            <a:pPr lvl="1" eaLnBrk="1" hangingPunct="1"/>
            <a:endParaRPr lang="fr-FR">
              <a:ea typeface="MS Mincho" pitchFamily="49" charset="-128"/>
            </a:endParaRPr>
          </a:p>
          <a:p>
            <a:pPr lvl="1" eaLnBrk="1" hangingPunct="1"/>
            <a:r>
              <a:rPr lang="fr-FR">
                <a:ea typeface="MS Mincho" pitchFamily="49" charset="-128"/>
              </a:rPr>
              <a:t> Vous avez appris à créer des documents utilisant plusieurs de ces technologies simultanément</a:t>
            </a:r>
          </a:p>
          <a:p>
            <a:pPr lvl="1" eaLnBrk="1" hangingPunct="1"/>
            <a:endParaRPr lang="fr-FR">
              <a:ea typeface="MS Mincho" pitchFamily="49" charset="-128"/>
            </a:endParaRPr>
          </a:p>
          <a:p>
            <a:pPr lvl="1" eaLnBrk="1" hangingPunct="1"/>
            <a:r>
              <a:rPr lang="fr-FR">
                <a:ea typeface="MS Mincho" pitchFamily="49" charset="-128"/>
              </a:rPr>
              <a:t> Vous avez acquis quelques techniques de mise en œuvre de documents XML dans vos pages Web</a:t>
            </a:r>
          </a:p>
        </p:txBody>
      </p:sp>
      <p:sp>
        <p:nvSpPr>
          <p:cNvPr id="1261573" name="Text Box 1029"/>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Transformation XSL-T</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Rectangle 2"/>
          <p:cNvSpPr>
            <a:spLocks noGrp="1" noChangeArrowheads="1"/>
          </p:cNvSpPr>
          <p:nvPr>
            <p:ph type="title"/>
          </p:nvPr>
        </p:nvSpPr>
        <p:spPr/>
        <p:txBody>
          <a:bodyPr/>
          <a:lstStyle/>
          <a:p>
            <a:r>
              <a:rPr lang="fr-FR"/>
              <a:t>Interfaces graphiques</a:t>
            </a:r>
          </a:p>
        </p:txBody>
      </p:sp>
      <p:sp>
        <p:nvSpPr>
          <p:cNvPr id="5" name="Espace réservé du texte 4"/>
          <p:cNvSpPr>
            <a:spLocks noGrp="1"/>
          </p:cNvSpPr>
          <p:nvPr>
            <p:ph type="body" idx="1"/>
          </p:nvPr>
        </p:nvSpPr>
        <p:spPr/>
        <p:txBody>
          <a:bodyPr/>
          <a:lstStyle/>
          <a:p>
            <a:endParaRPr lang="fr-FR"/>
          </a:p>
        </p:txBody>
      </p:sp>
      <p:sp>
        <p:nvSpPr>
          <p:cNvPr id="4" name="Rectangle 11"/>
          <p:cNvSpPr>
            <a:spLocks noGrp="1" noChangeArrowheads="1"/>
          </p:cNvSpPr>
          <p:nvPr>
            <p:ph type="sldNum" sz="quarter" idx="12"/>
          </p:nvPr>
        </p:nvSpPr>
        <p:spPr/>
        <p:txBody>
          <a:bodyPr/>
          <a:lstStyle/>
          <a:p>
            <a:fld id="{6E28788A-81D2-496C-9F43-FBB6442C4244}" type="slidenum">
              <a:rPr lang="fr-FR" smtClean="0"/>
              <a:pPr/>
              <a:t>302</a:t>
            </a:fld>
            <a:endParaRPr lang="fr-F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fld id="{58185FAB-3C14-4C4A-ABAB-09D8E40FBC86}" type="slidenum">
              <a:rPr lang="fr-FR" smtClean="0"/>
              <a:pPr/>
              <a:t>303</a:t>
            </a:fld>
            <a:endParaRPr lang="fr-FR"/>
          </a:p>
        </p:txBody>
      </p:sp>
      <p:sp>
        <p:nvSpPr>
          <p:cNvPr id="1296386" name="AutoShape 2"/>
          <p:cNvSpPr>
            <a:spLocks noGrp="1" noChangeArrowheads="1"/>
          </p:cNvSpPr>
          <p:nvPr>
            <p:ph type="title" idx="4294967295"/>
          </p:nvPr>
        </p:nvSpPr>
        <p:spPr>
          <a:xfrm>
            <a:off x="973138" y="762000"/>
            <a:ext cx="8170862" cy="1143000"/>
          </a:xfrm>
        </p:spPr>
        <p:txBody>
          <a:bodyPr/>
          <a:lstStyle/>
          <a:p>
            <a:pPr eaLnBrk="1" hangingPunct="1"/>
            <a:r>
              <a:rPr lang="fr-FR"/>
              <a:t>Sommaire de la partie</a:t>
            </a:r>
          </a:p>
        </p:txBody>
      </p:sp>
      <p:sp>
        <p:nvSpPr>
          <p:cNvPr id="1296387" name="Rectangle 3"/>
          <p:cNvSpPr>
            <a:spLocks noGrp="1" noChangeArrowheads="1"/>
          </p:cNvSpPr>
          <p:nvPr>
            <p:ph type="body" idx="4294967295"/>
          </p:nvPr>
        </p:nvSpPr>
        <p:spPr>
          <a:xfrm>
            <a:off x="1162050" y="2362200"/>
            <a:ext cx="7981950" cy="4267200"/>
          </a:xfrm>
        </p:spPr>
        <p:txBody>
          <a:bodyPr>
            <a:normAutofit fontScale="85000" lnSpcReduction="20000"/>
          </a:bodyPr>
          <a:lstStyle/>
          <a:p>
            <a:pPr eaLnBrk="1" hangingPunct="1"/>
            <a:r>
              <a:rPr lang="fr-FR">
                <a:ea typeface="MS Mincho" pitchFamily="49" charset="-128"/>
              </a:rPr>
              <a:t>Au programme :</a:t>
            </a:r>
          </a:p>
          <a:p>
            <a:pPr lvl="1" eaLnBrk="1" hangingPunct="1"/>
            <a:r>
              <a:rPr lang="fr-FR">
                <a:ea typeface="MS Mincho" pitchFamily="49" charset="-128"/>
              </a:rPr>
              <a:t> RIA et RDA</a:t>
            </a:r>
          </a:p>
          <a:p>
            <a:pPr lvl="1" eaLnBrk="1" hangingPunct="1"/>
            <a:r>
              <a:rPr lang="fr-FR">
                <a:ea typeface="MS Mincho" pitchFamily="49" charset="-128"/>
              </a:rPr>
              <a:t> Le langage XAML et Silverlight de Microsoft</a:t>
            </a:r>
          </a:p>
          <a:p>
            <a:pPr lvl="1" eaLnBrk="1" hangingPunct="1"/>
            <a:r>
              <a:rPr lang="fr-FR">
                <a:ea typeface="MS Mincho" pitchFamily="49" charset="-128"/>
              </a:rPr>
              <a:t> Le langage XUL de l’Open Source</a:t>
            </a:r>
          </a:p>
          <a:p>
            <a:pPr lvl="1" eaLnBrk="1" hangingPunct="1"/>
            <a:r>
              <a:rPr lang="fr-FR">
                <a:ea typeface="MS Mincho" pitchFamily="49" charset="-128"/>
              </a:rPr>
              <a:t> SVG (format vectoriel) et SMIL 2.0 pour les animations Web</a:t>
            </a:r>
          </a:p>
          <a:p>
            <a:pPr lvl="1" eaLnBrk="1" hangingPunct="1"/>
            <a:r>
              <a:rPr lang="fr-FR">
                <a:ea typeface="MS Mincho" pitchFamily="49" charset="-128"/>
              </a:rPr>
              <a:t> Les interfaces MXML avec Adobe Flex Builder</a:t>
            </a:r>
          </a:p>
          <a:p>
            <a:pPr lvl="1" eaLnBrk="1" hangingPunct="1"/>
            <a:r>
              <a:rPr lang="fr-FR">
                <a:ea typeface="MS Mincho" pitchFamily="49" charset="-128"/>
              </a:rPr>
              <a:t> XForms, InfoPath : la technologie de formulaires électroniques</a:t>
            </a:r>
          </a:p>
          <a:p>
            <a:pPr lvl="1" eaLnBrk="1" hangingPunct="1"/>
            <a:r>
              <a:rPr lang="fr-FR">
                <a:ea typeface="MS Mincho" pitchFamily="49" charset="-128"/>
              </a:rPr>
              <a:t> Blogs et RSS (Really Simple Syndication), ATOM un format de syndication de contenu Web</a:t>
            </a:r>
          </a:p>
          <a:p>
            <a:pPr lvl="1" eaLnBrk="1" hangingPunct="1"/>
            <a:r>
              <a:rPr lang="fr-FR">
                <a:ea typeface="MS Mincho" pitchFamily="49" charset="-128"/>
              </a:rPr>
              <a:t> TP et conclusion</a:t>
            </a:r>
          </a:p>
        </p:txBody>
      </p:sp>
      <p:sp>
        <p:nvSpPr>
          <p:cNvPr id="129638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Interfaces graphiques</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434" name="AutoShape 2"/>
          <p:cNvSpPr>
            <a:spLocks noGrp="1" noChangeArrowheads="1"/>
          </p:cNvSpPr>
          <p:nvPr>
            <p:ph type="title"/>
          </p:nvPr>
        </p:nvSpPr>
        <p:spPr/>
        <p:txBody>
          <a:bodyPr/>
          <a:lstStyle/>
          <a:p>
            <a:r>
              <a:rPr lang="fr-FR"/>
              <a:t>RIA et RDA</a:t>
            </a:r>
          </a:p>
        </p:txBody>
      </p:sp>
      <p:sp>
        <p:nvSpPr>
          <p:cNvPr id="1298435" name="Rectangle 3"/>
          <p:cNvSpPr>
            <a:spLocks noGrp="1" noChangeArrowheads="1"/>
          </p:cNvSpPr>
          <p:nvPr>
            <p:ph idx="1"/>
          </p:nvPr>
        </p:nvSpPr>
        <p:spPr/>
        <p:txBody>
          <a:bodyPr>
            <a:normAutofit fontScale="85000" lnSpcReduction="20000"/>
          </a:bodyPr>
          <a:lstStyle/>
          <a:p>
            <a:r>
              <a:rPr lang="fr-FR"/>
              <a:t>RIA = Rich Internet Application</a:t>
            </a:r>
          </a:p>
          <a:p>
            <a:pPr lvl="1"/>
            <a:r>
              <a:rPr lang="fr-FR"/>
              <a:t> Utilisation du navigateur pour exécuter des programmes ayant des fonctionnalités d'application de bureau.</a:t>
            </a:r>
          </a:p>
          <a:p>
            <a:pPr lvl="1"/>
            <a:r>
              <a:rPr lang="fr-FR"/>
              <a:t> Cette application fonctionne avec un serveur Web mais sollicite le client pour effectuer certaines opérations (≠ applications Web classiques).</a:t>
            </a:r>
          </a:p>
          <a:p>
            <a:pPr lvl="1"/>
            <a:r>
              <a:rPr lang="fr-FR"/>
              <a:t> Ex : Aviary, Google Docs, Picnik, Yahoo! Mail</a:t>
            </a:r>
          </a:p>
          <a:p>
            <a:r>
              <a:rPr lang="fr-FR"/>
              <a:t>Intérêt</a:t>
            </a:r>
          </a:p>
          <a:p>
            <a:pPr lvl="1"/>
            <a:r>
              <a:rPr lang="fr-FR"/>
              <a:t> Pas besoin d'installer un logiciel (portabilité)</a:t>
            </a:r>
          </a:p>
          <a:p>
            <a:pPr lvl="1"/>
            <a:r>
              <a:rPr lang="fr-FR"/>
              <a:t> Mise à jour instantanée, gain en fluidité BP et ergonomie des applications</a:t>
            </a:r>
          </a:p>
          <a:p>
            <a:r>
              <a:rPr lang="fr-FR"/>
              <a:t>Inconvénient</a:t>
            </a:r>
          </a:p>
          <a:p>
            <a:pPr lvl="1"/>
            <a:r>
              <a:rPr lang="fr-FR"/>
              <a:t> Nécessite une connexion Internet (si possible sécurisée)</a:t>
            </a:r>
          </a:p>
          <a:p>
            <a:pPr lvl="1"/>
            <a:r>
              <a:rPr lang="fr-FR"/>
              <a:t> Problèmes de compatibilité des navigateurs</a:t>
            </a:r>
          </a:p>
        </p:txBody>
      </p:sp>
      <p:sp>
        <p:nvSpPr>
          <p:cNvPr id="6" name="Rectangle 13"/>
          <p:cNvSpPr>
            <a:spLocks noGrp="1" noChangeArrowheads="1"/>
          </p:cNvSpPr>
          <p:nvPr>
            <p:ph type="sldNum" sz="quarter" idx="12"/>
          </p:nvPr>
        </p:nvSpPr>
        <p:spPr/>
        <p:txBody>
          <a:bodyPr/>
          <a:lstStyle/>
          <a:p>
            <a:fld id="{27C78B23-ED30-4740-B9B8-F4C8A1AACFCA}" type="slidenum">
              <a:rPr lang="fr-FR" smtClean="0"/>
              <a:pPr/>
              <a:t>304</a:t>
            </a:fld>
            <a:endParaRPr lang="fr-FR"/>
          </a:p>
        </p:txBody>
      </p:sp>
      <p:pic>
        <p:nvPicPr>
          <p:cNvPr id="1298439" name="Picture 7" descr="C:\Work\01it\Cli\Orsys\Cours\COW\img\hightech.jpg"/>
          <p:cNvPicPr>
            <a:picLocks noChangeAspect="1" noChangeArrowheads="1"/>
          </p:cNvPicPr>
          <p:nvPr/>
        </p:nvPicPr>
        <p:blipFill>
          <a:blip r:embed="rId3" cstate="print"/>
          <a:srcRect/>
          <a:stretch>
            <a:fillRect/>
          </a:stretch>
        </p:blipFill>
        <p:spPr bwMode="auto">
          <a:xfrm>
            <a:off x="7455877" y="3962401"/>
            <a:ext cx="1266092" cy="1222375"/>
          </a:xfrm>
          <a:prstGeom prst="rect">
            <a:avLst/>
          </a:prstGeom>
          <a:noFill/>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882" name="AutoShape 2"/>
          <p:cNvSpPr>
            <a:spLocks noGrp="1" noChangeArrowheads="1"/>
          </p:cNvSpPr>
          <p:nvPr>
            <p:ph type="title"/>
          </p:nvPr>
        </p:nvSpPr>
        <p:spPr/>
        <p:txBody>
          <a:bodyPr/>
          <a:lstStyle/>
          <a:p>
            <a:r>
              <a:rPr lang="fr-FR"/>
              <a:t>RIA et RDA</a:t>
            </a:r>
          </a:p>
        </p:txBody>
      </p:sp>
      <p:sp>
        <p:nvSpPr>
          <p:cNvPr id="2042883" name="Rectangle 3"/>
          <p:cNvSpPr>
            <a:spLocks noGrp="1" noChangeArrowheads="1"/>
          </p:cNvSpPr>
          <p:nvPr>
            <p:ph idx="1"/>
          </p:nvPr>
        </p:nvSpPr>
        <p:spPr/>
        <p:txBody>
          <a:bodyPr>
            <a:normAutofit fontScale="85000" lnSpcReduction="20000"/>
          </a:bodyPr>
          <a:lstStyle/>
          <a:p>
            <a:r>
              <a:rPr lang="fr-FR"/>
              <a:t>Mise en œuvre des RIA</a:t>
            </a:r>
          </a:p>
          <a:p>
            <a:pPr lvl="1"/>
            <a:endParaRPr lang="fr-FR"/>
          </a:p>
          <a:p>
            <a:pPr lvl="1"/>
            <a:r>
              <a:rPr lang="fr-FR"/>
              <a:t> AJAX</a:t>
            </a:r>
            <a:r>
              <a:rPr lang="fr-FR">
                <a:sym typeface="Wingdings" charset="2"/>
              </a:rPr>
              <a:t> : via la manipulation dynamique du DOM, l’envoi de requêtes HTTP asynchrones et l’utilisation de frameworks gommant les différences entre navigateurs, on peut créer des RIA solides et portables rapidement en AJAX.</a:t>
            </a:r>
          </a:p>
          <a:p>
            <a:pPr lvl="1"/>
            <a:endParaRPr lang="fr-FR">
              <a:sym typeface="Wingdings" charset="2"/>
            </a:endParaRPr>
          </a:p>
          <a:p>
            <a:pPr lvl="1"/>
            <a:r>
              <a:rPr lang="fr-FR">
                <a:sym typeface="Wingdings" charset="2"/>
              </a:rPr>
              <a:t> Flash : il ne se limite plus à la lecture multimédia, mais peut également réagir aux actions de l'internaute et même permettre une interface évoluée complète par exemple avec l'utilisation de Flex et MXML</a:t>
            </a:r>
          </a:p>
          <a:p>
            <a:pPr lvl="1"/>
            <a:endParaRPr lang="fr-FR">
              <a:sym typeface="Wingdings" charset="2"/>
            </a:endParaRPr>
          </a:p>
          <a:p>
            <a:pPr lvl="1"/>
            <a:r>
              <a:rPr lang="fr-FR">
                <a:sym typeface="Wingdings" charset="2"/>
              </a:rPr>
              <a:t> Java : la capacité de Java d'être à la fois un langage côté serveur et côté client (JVM) permet la création d’applications souples et puissantes mais néanmoins assez consommatrices de ressources système et réseau (BP).</a:t>
            </a:r>
          </a:p>
        </p:txBody>
      </p:sp>
      <p:sp>
        <p:nvSpPr>
          <p:cNvPr id="5" name="Rectangle 13"/>
          <p:cNvSpPr>
            <a:spLocks noGrp="1" noChangeArrowheads="1"/>
          </p:cNvSpPr>
          <p:nvPr>
            <p:ph type="sldNum" sz="quarter" idx="12"/>
          </p:nvPr>
        </p:nvSpPr>
        <p:spPr/>
        <p:txBody>
          <a:bodyPr/>
          <a:lstStyle/>
          <a:p>
            <a:fld id="{E2C2135D-83B5-4D63-B445-5C2DA2332ECC}" type="slidenum">
              <a:rPr lang="fr-FR" smtClean="0"/>
              <a:pPr/>
              <a:t>305</a:t>
            </a:fld>
            <a:endParaRPr lang="fr-F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4930" name="AutoShape 2"/>
          <p:cNvSpPr>
            <a:spLocks noGrp="1" noChangeArrowheads="1"/>
          </p:cNvSpPr>
          <p:nvPr>
            <p:ph type="title"/>
          </p:nvPr>
        </p:nvSpPr>
        <p:spPr/>
        <p:txBody>
          <a:bodyPr/>
          <a:lstStyle/>
          <a:p>
            <a:r>
              <a:rPr lang="fr-FR"/>
              <a:t>RIA et RDA</a:t>
            </a:r>
          </a:p>
        </p:txBody>
      </p:sp>
      <p:sp>
        <p:nvSpPr>
          <p:cNvPr id="2044931" name="Rectangle 3"/>
          <p:cNvSpPr>
            <a:spLocks noGrp="1" noChangeArrowheads="1"/>
          </p:cNvSpPr>
          <p:nvPr>
            <p:ph idx="1"/>
          </p:nvPr>
        </p:nvSpPr>
        <p:spPr/>
        <p:txBody>
          <a:bodyPr>
            <a:normAutofit fontScale="85000" lnSpcReduction="20000"/>
          </a:bodyPr>
          <a:lstStyle/>
          <a:p>
            <a:r>
              <a:rPr lang="fr-FR"/>
              <a:t>RDA = Rich Desktop Application</a:t>
            </a:r>
          </a:p>
          <a:p>
            <a:pPr lvl="1"/>
            <a:r>
              <a:rPr lang="fr-FR"/>
              <a:t> Technologies récentes basées sur un concept ancien, forme évoluée de RIA</a:t>
            </a:r>
          </a:p>
          <a:p>
            <a:pPr lvl="1"/>
            <a:r>
              <a:rPr lang="fr-FR"/>
              <a:t> Interface par le bureau donc intégrée</a:t>
            </a:r>
          </a:p>
          <a:p>
            <a:pPr lvl="1"/>
            <a:r>
              <a:rPr lang="fr-FR"/>
              <a:t> Utilisation d'un programme (environnement d'exécution) pour utiliser d'autres programmes</a:t>
            </a:r>
          </a:p>
          <a:p>
            <a:r>
              <a:rPr lang="fr-FR"/>
              <a:t>Intérêt</a:t>
            </a:r>
          </a:p>
          <a:p>
            <a:pPr lvl="1"/>
            <a:r>
              <a:rPr lang="fr-FR"/>
              <a:t> En-ligne/Hors-ligne</a:t>
            </a:r>
          </a:p>
          <a:p>
            <a:pPr lvl="1"/>
            <a:r>
              <a:rPr lang="fr-FR"/>
              <a:t> Multimédia</a:t>
            </a:r>
          </a:p>
          <a:p>
            <a:pPr lvl="1"/>
            <a:r>
              <a:rPr lang="fr-FR"/>
              <a:t> Multiplateformes</a:t>
            </a:r>
          </a:p>
          <a:p>
            <a:r>
              <a:rPr lang="fr-FR"/>
              <a:t>Inconvénient</a:t>
            </a:r>
          </a:p>
          <a:p>
            <a:pPr lvl="1"/>
            <a:r>
              <a:rPr lang="fr-FR"/>
              <a:t> Toujours dépendant d’Internet, du débit, des Tiers…</a:t>
            </a:r>
          </a:p>
          <a:p>
            <a:pPr lvl="1"/>
            <a:r>
              <a:rPr lang="fr-FR"/>
              <a:t> Disposer de programmeurs bien formés et à la pointe de la technologie</a:t>
            </a:r>
          </a:p>
        </p:txBody>
      </p:sp>
      <p:sp>
        <p:nvSpPr>
          <p:cNvPr id="5" name="Rectangle 13"/>
          <p:cNvSpPr>
            <a:spLocks noGrp="1" noChangeArrowheads="1"/>
          </p:cNvSpPr>
          <p:nvPr>
            <p:ph type="sldNum" sz="quarter" idx="12"/>
          </p:nvPr>
        </p:nvSpPr>
        <p:spPr/>
        <p:txBody>
          <a:bodyPr/>
          <a:lstStyle/>
          <a:p>
            <a:fld id="{1F6C894D-B217-4902-83A0-F317CA1AF0CE}" type="slidenum">
              <a:rPr lang="fr-FR" smtClean="0"/>
              <a:pPr/>
              <a:t>306</a:t>
            </a:fld>
            <a:endParaRPr lang="fr-F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26" name="AutoShape 2"/>
          <p:cNvSpPr>
            <a:spLocks noGrp="1" noChangeArrowheads="1"/>
          </p:cNvSpPr>
          <p:nvPr>
            <p:ph type="title"/>
          </p:nvPr>
        </p:nvSpPr>
        <p:spPr/>
        <p:txBody>
          <a:bodyPr/>
          <a:lstStyle/>
          <a:p>
            <a:r>
              <a:rPr lang="fr-FR"/>
              <a:t>Le langage XAML</a:t>
            </a:r>
          </a:p>
        </p:txBody>
      </p:sp>
      <p:sp>
        <p:nvSpPr>
          <p:cNvPr id="2049027" name="Rectangle 3"/>
          <p:cNvSpPr>
            <a:spLocks noGrp="1" noChangeArrowheads="1"/>
          </p:cNvSpPr>
          <p:nvPr>
            <p:ph idx="1"/>
          </p:nvPr>
        </p:nvSpPr>
        <p:spPr/>
        <p:txBody>
          <a:bodyPr/>
          <a:lstStyle/>
          <a:p>
            <a:r>
              <a:rPr lang="fr-FR"/>
              <a:t>XAML (eXtensible Application Markup Language)</a:t>
            </a:r>
          </a:p>
          <a:p>
            <a:r>
              <a:rPr lang="fr-FR"/>
              <a:t>Microsoft SilverLight</a:t>
            </a:r>
          </a:p>
          <a:p>
            <a:pPr lvl="1"/>
            <a:r>
              <a:rPr lang="fr-FR"/>
              <a:t> Lecteur multimédia et environnement d'exécution</a:t>
            </a:r>
          </a:p>
          <a:p>
            <a:r>
              <a:rPr lang="fr-FR"/>
              <a:t>Avantages</a:t>
            </a:r>
            <a:endParaRPr lang="fr-FR">
              <a:sym typeface="Wingdings" charset="2"/>
            </a:endParaRPr>
          </a:p>
          <a:p>
            <a:pPr lvl="1"/>
            <a:r>
              <a:rPr lang="fr-FR"/>
              <a:t> Multi-plateformes, multi-navigateur, multi-usage </a:t>
            </a:r>
            <a:r>
              <a:rPr lang="fr-FR">
                <a:sym typeface="Wingdings" charset="2"/>
              </a:rPr>
              <a:t> RIA et RDA</a:t>
            </a:r>
            <a:endParaRPr lang="fr-FR"/>
          </a:p>
          <a:p>
            <a:r>
              <a:rPr lang="fr-FR"/>
              <a:t>Inconvénients</a:t>
            </a:r>
            <a:endParaRPr lang="fr-FR">
              <a:sym typeface="Wingdings" charset="2"/>
            </a:endParaRPr>
          </a:p>
          <a:p>
            <a:pPr lvl="1"/>
            <a:r>
              <a:rPr lang="fr-FR"/>
              <a:t> Solutions de développement payantes</a:t>
            </a:r>
          </a:p>
          <a:p>
            <a:pPr lvl="1"/>
            <a:r>
              <a:rPr lang="fr-FR"/>
              <a:t> Disponibles facilement sur WinXP et Vista (intégré) mais pas les autres</a:t>
            </a:r>
          </a:p>
        </p:txBody>
      </p:sp>
      <p:sp>
        <p:nvSpPr>
          <p:cNvPr id="6" name="Rectangle 13"/>
          <p:cNvSpPr>
            <a:spLocks noGrp="1" noChangeArrowheads="1"/>
          </p:cNvSpPr>
          <p:nvPr>
            <p:ph type="sldNum" sz="quarter" idx="12"/>
          </p:nvPr>
        </p:nvSpPr>
        <p:spPr/>
        <p:txBody>
          <a:bodyPr/>
          <a:lstStyle/>
          <a:p>
            <a:fld id="{5D7E948A-DE85-4062-B764-4CD560B42D08}" type="slidenum">
              <a:rPr lang="fr-FR" smtClean="0"/>
              <a:pPr/>
              <a:t>307</a:t>
            </a:fld>
            <a:endParaRPr lang="fr-FR"/>
          </a:p>
        </p:txBody>
      </p:sp>
      <p:pic>
        <p:nvPicPr>
          <p:cNvPr id="2049029" name="Picture 5" descr="C:\Work\01it\Cli\Orsys\Cours\COW\img\xaml.jpg"/>
          <p:cNvPicPr>
            <a:picLocks noChangeAspect="1" noChangeArrowheads="1"/>
          </p:cNvPicPr>
          <p:nvPr/>
        </p:nvPicPr>
        <p:blipFill>
          <a:blip r:embed="rId3" cstate="print"/>
          <a:srcRect/>
          <a:stretch>
            <a:fillRect/>
          </a:stretch>
        </p:blipFill>
        <p:spPr bwMode="auto">
          <a:xfrm>
            <a:off x="7526216" y="5638800"/>
            <a:ext cx="1582615" cy="1143000"/>
          </a:xfrm>
          <a:prstGeom prst="rect">
            <a:avLst/>
          </a:prstGeom>
          <a:noFill/>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8786" name="AutoShape 1026"/>
          <p:cNvSpPr>
            <a:spLocks noGrp="1" noChangeArrowheads="1"/>
          </p:cNvSpPr>
          <p:nvPr>
            <p:ph type="title"/>
          </p:nvPr>
        </p:nvSpPr>
        <p:spPr/>
        <p:txBody>
          <a:bodyPr/>
          <a:lstStyle/>
          <a:p>
            <a:r>
              <a:rPr lang="fr-FR"/>
              <a:t>Le langage XUL</a:t>
            </a:r>
          </a:p>
        </p:txBody>
      </p:sp>
      <p:sp>
        <p:nvSpPr>
          <p:cNvPr id="2038787" name="Rectangle 1027"/>
          <p:cNvSpPr>
            <a:spLocks noGrp="1" noChangeArrowheads="1"/>
          </p:cNvSpPr>
          <p:nvPr>
            <p:ph idx="1"/>
          </p:nvPr>
        </p:nvSpPr>
        <p:spPr/>
        <p:txBody>
          <a:bodyPr>
            <a:normAutofit fontScale="92500" lnSpcReduction="10000"/>
          </a:bodyPr>
          <a:lstStyle/>
          <a:p>
            <a:r>
              <a:rPr lang="fr-FR"/>
              <a:t>XUL (Xml-based User interface Language)</a:t>
            </a:r>
          </a:p>
          <a:p>
            <a:pPr lvl="1"/>
            <a:r>
              <a:rPr lang="fr-FR"/>
              <a:t> XUL est le langage de description d’interfaces basé sur XML créé par Mozilla</a:t>
            </a:r>
          </a:p>
          <a:p>
            <a:pPr lvl="1"/>
            <a:r>
              <a:rPr lang="fr-FR"/>
              <a:t> XUL supporte XML, SVG (Xlink, SMIL, CSS)…</a:t>
            </a:r>
          </a:p>
          <a:p>
            <a:pPr lvl="1"/>
            <a:r>
              <a:rPr lang="fr-FR"/>
              <a:t> Sa syntaxe très simple permet de créer des RDA</a:t>
            </a:r>
          </a:p>
          <a:p>
            <a:pPr lvl="1"/>
            <a:r>
              <a:rPr lang="fr-FR"/>
              <a:t> Visible dans firefox ou standalone dans le XUL Runner (XRE abandonné !)</a:t>
            </a:r>
          </a:p>
          <a:p>
            <a:pPr lvl="1"/>
            <a:endParaRPr lang="fr-FR"/>
          </a:p>
          <a:p>
            <a:r>
              <a:rPr lang="fr-FR"/>
              <a:t>Firefox3 + Ajax + XUL </a:t>
            </a:r>
            <a:r>
              <a:rPr lang="fr-FR">
                <a:sym typeface="Wingdings" charset="2"/>
              </a:rPr>
              <a:t></a:t>
            </a:r>
            <a:r>
              <a:rPr lang="fr-FR"/>
              <a:t> RDA mode déconnecté</a:t>
            </a:r>
          </a:p>
          <a:p>
            <a:pPr lvl="1"/>
            <a:r>
              <a:rPr lang="fr-FR"/>
              <a:t> Avec Gran Paradiso (= Firefox3) encore en version bêta, Ajax et XUL, on pourra créer des RDA en mode déconnecté</a:t>
            </a:r>
          </a:p>
        </p:txBody>
      </p:sp>
      <p:sp>
        <p:nvSpPr>
          <p:cNvPr id="6" name="Rectangle 13"/>
          <p:cNvSpPr>
            <a:spLocks noGrp="1" noChangeArrowheads="1"/>
          </p:cNvSpPr>
          <p:nvPr>
            <p:ph type="sldNum" sz="quarter" idx="12"/>
          </p:nvPr>
        </p:nvSpPr>
        <p:spPr/>
        <p:txBody>
          <a:bodyPr/>
          <a:lstStyle/>
          <a:p>
            <a:fld id="{B4D03644-74BC-4C7B-9570-028A5E549043}" type="slidenum">
              <a:rPr lang="fr-FR" smtClean="0"/>
              <a:pPr/>
              <a:t>308</a:t>
            </a:fld>
            <a:endParaRPr lang="fr-F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4690" name="AutoShape 2"/>
          <p:cNvSpPr>
            <a:spLocks noGrp="1" noChangeArrowheads="1"/>
          </p:cNvSpPr>
          <p:nvPr>
            <p:ph type="title"/>
          </p:nvPr>
        </p:nvSpPr>
        <p:spPr/>
        <p:txBody>
          <a:bodyPr/>
          <a:lstStyle/>
          <a:p>
            <a:r>
              <a:rPr lang="fr-FR"/>
              <a:t>Le langage XUL</a:t>
            </a:r>
          </a:p>
        </p:txBody>
      </p:sp>
      <p:sp>
        <p:nvSpPr>
          <p:cNvPr id="2034691" name="Rectangle 3"/>
          <p:cNvSpPr>
            <a:spLocks noGrp="1" noChangeArrowheads="1"/>
          </p:cNvSpPr>
          <p:nvPr>
            <p:ph idx="1"/>
          </p:nvPr>
        </p:nvSpPr>
        <p:spPr/>
        <p:txBody>
          <a:bodyPr>
            <a:normAutofit lnSpcReduction="10000"/>
          </a:bodyPr>
          <a:lstStyle/>
          <a:p>
            <a:r>
              <a:rPr lang="fr-FR"/>
              <a:t>Syntaxe</a:t>
            </a:r>
          </a:p>
          <a:p>
            <a:pPr lvl="1"/>
            <a:r>
              <a:rPr lang="fr-FR"/>
              <a:t> Système chrome: packages intégrés au navigateurs accessibles par chrome://</a:t>
            </a:r>
          </a:p>
          <a:p>
            <a:pPr lvl="2"/>
            <a:r>
              <a:rPr lang="fr-FR"/>
              <a:t>chrome://package/part/file.xul</a:t>
            </a:r>
            <a:br>
              <a:rPr lang="fr-FR"/>
            </a:br>
            <a:br>
              <a:rPr lang="fr-FR"/>
            </a:br>
            <a:r>
              <a:rPr lang="fr-FR"/>
              <a:t>exemples :</a:t>
            </a:r>
            <a:br>
              <a:rPr lang="fr-FR"/>
            </a:br>
            <a:r>
              <a:rPr lang="fr-FR"/>
              <a:t>chrome://messenger/content/messenger.xul</a:t>
            </a:r>
            <a:br>
              <a:rPr lang="fr-FR"/>
            </a:br>
            <a:r>
              <a:rPr lang="fr-FR"/>
              <a:t>chrome://messenger/content/attach.js</a:t>
            </a:r>
            <a:br>
              <a:rPr lang="fr-FR"/>
            </a:br>
            <a:r>
              <a:rPr lang="fr-FR"/>
              <a:t>chrome://messenger/skin/icons/folder-inbox.png</a:t>
            </a:r>
            <a:br>
              <a:rPr lang="fr-FR"/>
            </a:br>
            <a:r>
              <a:rPr lang="fr-FR"/>
              <a:t>chrome://messenger/locale/messenger.dtd</a:t>
            </a:r>
          </a:p>
          <a:p>
            <a:pPr lvl="2"/>
            <a:endParaRPr lang="fr-FR"/>
          </a:p>
          <a:p>
            <a:pPr lvl="1"/>
            <a:r>
              <a:rPr lang="fr-FR"/>
              <a:t> Le type mime est : type="application/vnd.mozilla.xul+xml"</a:t>
            </a:r>
          </a:p>
        </p:txBody>
      </p:sp>
      <p:sp>
        <p:nvSpPr>
          <p:cNvPr id="5" name="Rectangle 13"/>
          <p:cNvSpPr>
            <a:spLocks noGrp="1" noChangeArrowheads="1"/>
          </p:cNvSpPr>
          <p:nvPr>
            <p:ph type="sldNum" sz="quarter" idx="12"/>
          </p:nvPr>
        </p:nvSpPr>
        <p:spPr/>
        <p:txBody>
          <a:bodyPr/>
          <a:lstStyle/>
          <a:p>
            <a:fld id="{B5733613-3020-47F8-98B6-9432829CAFE2}" type="slidenum">
              <a:rPr lang="fr-FR" smtClean="0"/>
              <a:pPr/>
              <a:t>309</a:t>
            </a:fld>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666" name="AutoShape 2"/>
          <p:cNvSpPr>
            <a:spLocks noGrp="1" noChangeArrowheads="1"/>
          </p:cNvSpPr>
          <p:nvPr>
            <p:ph type="title"/>
          </p:nvPr>
        </p:nvSpPr>
        <p:spPr/>
        <p:txBody>
          <a:bodyPr/>
          <a:lstStyle/>
          <a:p>
            <a:pPr eaLnBrk="1" hangingPunct="1"/>
            <a:r>
              <a:rPr lang="fr-FR"/>
              <a:t>Les parseurs</a:t>
            </a:r>
          </a:p>
        </p:txBody>
      </p:sp>
      <p:sp>
        <p:nvSpPr>
          <p:cNvPr id="1393667" name="Rectangle 3"/>
          <p:cNvSpPr>
            <a:spLocks noGrp="1" noChangeArrowheads="1"/>
          </p:cNvSpPr>
          <p:nvPr>
            <p:ph idx="1"/>
          </p:nvPr>
        </p:nvSpPr>
        <p:spPr/>
        <p:txBody>
          <a:bodyPr>
            <a:normAutofit fontScale="77500" lnSpcReduction="20000"/>
          </a:bodyPr>
          <a:lstStyle/>
          <a:p>
            <a:r>
              <a:rPr lang="fr-FR"/>
              <a:t>Push vs pull parsing</a:t>
            </a:r>
          </a:p>
          <a:p>
            <a:pPr lvl="1"/>
            <a:r>
              <a:rPr lang="fr-FR">
                <a:cs typeface="Courier New" pitchFamily="49" charset="0"/>
              </a:rPr>
              <a:t> Les parseurs pull (à l'opposé des parseurs push ou séquentiels) traitent les documents XML comme une série d'objets à itérer</a:t>
            </a:r>
          </a:p>
          <a:p>
            <a:pPr lvl="1"/>
            <a:r>
              <a:rPr lang="fr-FR">
                <a:cs typeface="Courier New" pitchFamily="49" charset="0"/>
              </a:rPr>
              <a:t> Ceci permet d'utiliser de manière optimisée les algorithme récursifs</a:t>
            </a:r>
          </a:p>
          <a:p>
            <a:pPr lvl="1"/>
            <a:r>
              <a:rPr lang="fr-FR">
                <a:cs typeface="Courier New" pitchFamily="49" charset="0"/>
              </a:rPr>
              <a:t> Certains parseurs SAX utilisent des techniques de pull parsing (ex: StAX)</a:t>
            </a:r>
            <a:endParaRPr lang="fr-FR"/>
          </a:p>
          <a:p>
            <a:r>
              <a:rPr lang="fr-FR"/>
              <a:t>Data Binding</a:t>
            </a:r>
          </a:p>
          <a:p>
            <a:pPr lvl="1"/>
            <a:r>
              <a:rPr lang="fr-FR">
                <a:cs typeface="Courier New" pitchFamily="49" charset="0"/>
              </a:rPr>
              <a:t> Technique de transformation du document XML en objet dans la mémoire de l'ordinateur afin d'accéder directement aux éléments en lecture et écriture</a:t>
            </a:r>
          </a:p>
          <a:p>
            <a:pPr lvl="1"/>
            <a:r>
              <a:rPr lang="fr-FR">
                <a:cs typeface="Courier New" pitchFamily="49" charset="0"/>
              </a:rPr>
              <a:t> Le data binding consiste donc à mettre en relation l'objet en mémoire et la structure du schéma associée et à les synchroniser</a:t>
            </a:r>
          </a:p>
          <a:p>
            <a:pPr lvl="1"/>
            <a:r>
              <a:rPr lang="fr-FR">
                <a:cs typeface="Courier New" pitchFamily="49" charset="0"/>
              </a:rPr>
              <a:t> Exemple de parsers XML à databinding :</a:t>
            </a:r>
          </a:p>
          <a:p>
            <a:pPr lvl="2"/>
            <a:r>
              <a:rPr lang="fr-FR">
                <a:cs typeface="Courier New" pitchFamily="49" charset="0"/>
              </a:rPr>
              <a:t> Castor XML (framework de databinding XML)</a:t>
            </a:r>
          </a:p>
          <a:p>
            <a:pPr lvl="2"/>
            <a:r>
              <a:rPr lang="fr-FR">
                <a:cs typeface="Courier New" pitchFamily="49" charset="0"/>
              </a:rPr>
              <a:t> JAXB (Java Architecture for XML Binding)</a:t>
            </a:r>
          </a:p>
        </p:txBody>
      </p:sp>
      <p:sp>
        <p:nvSpPr>
          <p:cNvPr id="5" name="Rectangle 13"/>
          <p:cNvSpPr>
            <a:spLocks noGrp="1" noChangeArrowheads="1"/>
          </p:cNvSpPr>
          <p:nvPr>
            <p:ph type="sldNum" sz="quarter" idx="12"/>
          </p:nvPr>
        </p:nvSpPr>
        <p:spPr>
          <a:ln/>
        </p:spPr>
        <p:txBody>
          <a:bodyPr>
            <a:normAutofit/>
          </a:bodyPr>
          <a:lstStyle/>
          <a:p>
            <a:pPr>
              <a:defRPr/>
            </a:pPr>
            <a:fld id="{BE4BD085-5F6E-4F77-9E1F-D01594CB55E2}" type="slidenum">
              <a:rPr lang="fr-FR"/>
              <a:pPr>
                <a:defRPr/>
              </a:pPr>
              <a:t>31</a:t>
            </a:fld>
            <a:endParaRPr lang="fr-F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2642" name="AutoShape 2"/>
          <p:cNvSpPr>
            <a:spLocks noGrp="1" noChangeArrowheads="1"/>
          </p:cNvSpPr>
          <p:nvPr>
            <p:ph type="title"/>
          </p:nvPr>
        </p:nvSpPr>
        <p:spPr/>
        <p:txBody>
          <a:bodyPr/>
          <a:lstStyle/>
          <a:p>
            <a:r>
              <a:rPr lang="fr-FR"/>
              <a:t>Le langage XUL</a:t>
            </a:r>
          </a:p>
        </p:txBody>
      </p:sp>
      <p:sp>
        <p:nvSpPr>
          <p:cNvPr id="2032643" name="Rectangle 3"/>
          <p:cNvSpPr>
            <a:spLocks noGrp="1" noChangeArrowheads="1"/>
          </p:cNvSpPr>
          <p:nvPr>
            <p:ph idx="1"/>
          </p:nvPr>
        </p:nvSpPr>
        <p:spPr/>
        <p:txBody>
          <a:bodyPr>
            <a:normAutofit fontScale="70000" lnSpcReduction="20000"/>
          </a:bodyPr>
          <a:lstStyle/>
          <a:p>
            <a:r>
              <a:rPr lang="fr-FR"/>
              <a:t>Programmation XUL</a:t>
            </a:r>
          </a:p>
          <a:p>
            <a:pPr lvl="1"/>
            <a:r>
              <a:rPr lang="fr-FR"/>
              <a:t> Les balises d'interfaces de XUL sont spécifiques</a:t>
            </a:r>
          </a:p>
          <a:p>
            <a:pPr lvl="1"/>
            <a:r>
              <a:rPr lang="fr-FR"/>
              <a:t> Le système de programmation est basé sur Ajax (DHTML, XMLHttpRequest)</a:t>
            </a:r>
          </a:p>
          <a:p>
            <a:pPr lvl="1"/>
            <a:endParaRPr lang="fr-FR"/>
          </a:p>
          <a:p>
            <a:r>
              <a:rPr lang="fr-FR"/>
              <a:t>Exemple de code XUL</a:t>
            </a:r>
          </a:p>
          <a:p>
            <a:pPr lvl="1"/>
            <a:r>
              <a:rPr lang="fr-FR"/>
              <a:t>  &lt;?xml version="1.0" encoding="ISO-8859-15"?&gt;</a:t>
            </a:r>
            <a:br>
              <a:rPr lang="fr-FR"/>
            </a:br>
            <a:r>
              <a:rPr lang="fr-FR"/>
              <a:t>&lt;?xml-stylesheet href="chrome://global/skin/" type="text/css"?&gt;</a:t>
            </a:r>
            <a:br>
              <a:rPr lang="fr-FR"/>
            </a:br>
            <a:r>
              <a:rPr lang="fr-FR"/>
              <a:t>&lt;window xmlns="http://www.mozilla.org/keymaster/gatekeeper/there.is.only.xul"&gt;</a:t>
            </a:r>
            <a:br>
              <a:rPr lang="fr-FR"/>
            </a:br>
            <a:r>
              <a:rPr lang="fr-FR"/>
              <a:t>  &lt;description value="Merci de vous identifier à XUL Forum." /&gt;</a:t>
            </a:r>
            <a:br>
              <a:rPr lang="fr-FR"/>
            </a:br>
            <a:r>
              <a:rPr lang="fr-FR"/>
              <a:t>  &lt;hbox&gt;</a:t>
            </a:r>
            <a:br>
              <a:rPr lang="fr-FR"/>
            </a:br>
            <a:r>
              <a:rPr lang="fr-FR"/>
              <a:t>    &lt;label value="Votre nom: " /&gt; &lt;textbox id="xf-ident_nom" /&gt; &lt;/hbox&gt;</a:t>
            </a:r>
            <a:br>
              <a:rPr lang="fr-FR"/>
            </a:br>
            <a:r>
              <a:rPr lang="fr-FR"/>
              <a:t>  &lt;hbox&gt;</a:t>
            </a:r>
            <a:br>
              <a:rPr lang="fr-FR"/>
            </a:br>
            <a:r>
              <a:rPr lang="fr-FR"/>
              <a:t>  &lt;button label="OK" oncommand="alert(aide…'); return false;" /&gt; &lt;/hbox&gt;</a:t>
            </a:r>
            <a:br>
              <a:rPr lang="fr-FR"/>
            </a:br>
            <a:r>
              <a:rPr lang="fr-FR"/>
              <a:t>&lt;/window&gt;</a:t>
            </a:r>
          </a:p>
        </p:txBody>
      </p:sp>
      <p:sp>
        <p:nvSpPr>
          <p:cNvPr id="5" name="Rectangle 13"/>
          <p:cNvSpPr>
            <a:spLocks noGrp="1" noChangeArrowheads="1"/>
          </p:cNvSpPr>
          <p:nvPr>
            <p:ph type="sldNum" sz="quarter" idx="12"/>
          </p:nvPr>
        </p:nvSpPr>
        <p:spPr/>
        <p:txBody>
          <a:bodyPr/>
          <a:lstStyle/>
          <a:p>
            <a:fld id="{AF0EB416-C164-4E43-9197-75FE9A181F00}" type="slidenum">
              <a:rPr lang="fr-FR" smtClean="0"/>
              <a:pPr/>
              <a:t>310</a:t>
            </a:fld>
            <a:endParaRPr lang="fr-F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lstStyle/>
          <a:p>
            <a:r>
              <a:rPr lang="fr-FR" dirty="0"/>
              <a:t>Dans cette partie vous avez vu;</a:t>
            </a:r>
          </a:p>
          <a:p>
            <a:pPr lvl="1"/>
            <a:r>
              <a:rPr lang="fr-FR" dirty="0"/>
              <a:t>Les langages pour mettre en place des interfaces graphiques</a:t>
            </a:r>
          </a:p>
          <a:p>
            <a:pPr lvl="1"/>
            <a:endParaRPr lang="fr-FR" dirty="0"/>
          </a:p>
          <a:p>
            <a:pPr lvl="1"/>
            <a:r>
              <a:rPr lang="fr-FR" dirty="0"/>
              <a:t>la langage XUL &amp; XAML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311</a:t>
            </a:fld>
            <a:endParaRPr lang="fr-F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2"/>
          <p:cNvSpPr>
            <a:spLocks noGrp="1" noChangeArrowheads="1"/>
          </p:cNvSpPr>
          <p:nvPr>
            <p:ph type="title"/>
          </p:nvPr>
        </p:nvSpPr>
        <p:spPr/>
        <p:txBody>
          <a:bodyPr/>
          <a:lstStyle/>
          <a:p>
            <a:r>
              <a:rPr lang="fr-FR"/>
              <a:t>Messages et échanges XML</a:t>
            </a:r>
          </a:p>
        </p:txBody>
      </p:sp>
      <p:sp>
        <p:nvSpPr>
          <p:cNvPr id="9" name="Espace réservé du texte 8"/>
          <p:cNvSpPr>
            <a:spLocks noGrp="1"/>
          </p:cNvSpPr>
          <p:nvPr>
            <p:ph type="body" idx="1"/>
          </p:nvPr>
        </p:nvSpPr>
        <p:spPr/>
        <p:txBody>
          <a:bodyPr/>
          <a:lstStyle/>
          <a:p>
            <a:endParaRPr lang="fr-FR"/>
          </a:p>
        </p:txBody>
      </p:sp>
      <p:sp>
        <p:nvSpPr>
          <p:cNvPr id="4" name="Rectangle 11"/>
          <p:cNvSpPr>
            <a:spLocks noGrp="1" noChangeArrowheads="1"/>
          </p:cNvSpPr>
          <p:nvPr>
            <p:ph type="sldNum" sz="quarter" idx="12"/>
          </p:nvPr>
        </p:nvSpPr>
        <p:spPr/>
        <p:txBody>
          <a:bodyPr/>
          <a:lstStyle/>
          <a:p>
            <a:fld id="{C07B23BE-5A6D-448A-977B-4BB17089DC75}" type="slidenum">
              <a:rPr lang="fr-FR" smtClean="0"/>
              <a:pPr/>
              <a:t>312</a:t>
            </a:fld>
            <a:endParaRPr lang="fr-F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p:txBody>
          <a:bodyPr/>
          <a:lstStyle/>
          <a:p>
            <a:fld id="{C6639C25-E3D5-4009-B9FF-43F58A3D9DC9}" type="slidenum">
              <a:rPr lang="fr-FR" smtClean="0"/>
              <a:pPr/>
              <a:t>313</a:t>
            </a:fld>
            <a:endParaRPr lang="fr-FR"/>
          </a:p>
        </p:txBody>
      </p:sp>
      <p:sp>
        <p:nvSpPr>
          <p:cNvPr id="1275906" name="AutoShape 2"/>
          <p:cNvSpPr>
            <a:spLocks noGrp="1" noChangeArrowheads="1"/>
          </p:cNvSpPr>
          <p:nvPr>
            <p:ph type="title" idx="4294967295"/>
          </p:nvPr>
        </p:nvSpPr>
        <p:spPr>
          <a:xfrm>
            <a:off x="973138" y="762000"/>
            <a:ext cx="8170862" cy="1143000"/>
          </a:xfrm>
        </p:spPr>
        <p:txBody>
          <a:bodyPr/>
          <a:lstStyle/>
          <a:p>
            <a:pPr eaLnBrk="1" hangingPunct="1"/>
            <a:r>
              <a:rPr lang="fr-FR"/>
              <a:t>Sommaire de la partie</a:t>
            </a:r>
          </a:p>
        </p:txBody>
      </p:sp>
      <p:sp>
        <p:nvSpPr>
          <p:cNvPr id="1275907" name="Rectangle 3"/>
          <p:cNvSpPr>
            <a:spLocks noGrp="1" noChangeArrowheads="1"/>
          </p:cNvSpPr>
          <p:nvPr>
            <p:ph type="body" idx="4294967295"/>
          </p:nvPr>
        </p:nvSpPr>
        <p:spPr>
          <a:xfrm>
            <a:off x="1162050" y="2362200"/>
            <a:ext cx="7981950" cy="4267200"/>
          </a:xfrm>
        </p:spPr>
        <p:txBody>
          <a:bodyPr>
            <a:normAutofit fontScale="92500" lnSpcReduction="10000"/>
          </a:bodyPr>
          <a:lstStyle/>
          <a:p>
            <a:pPr eaLnBrk="1" hangingPunct="1"/>
            <a:r>
              <a:rPr lang="fr-FR" dirty="0">
                <a:ea typeface="MS Mincho" pitchFamily="49" charset="-128"/>
              </a:rPr>
              <a:t>Au programme :</a:t>
            </a:r>
          </a:p>
          <a:p>
            <a:pPr lvl="1" eaLnBrk="1" hangingPunct="1"/>
            <a:r>
              <a:rPr lang="fr-FR" dirty="0">
                <a:ea typeface="MS Mincho" pitchFamily="49" charset="-128"/>
              </a:rPr>
              <a:t>Dans cette partie vous avez vu </a:t>
            </a:r>
          </a:p>
          <a:p>
            <a:pPr lvl="2"/>
            <a:r>
              <a:rPr lang="fr-FR" dirty="0">
                <a:ea typeface="MS Mincho" pitchFamily="49" charset="-128"/>
              </a:rPr>
              <a:t>Les Services Web : </a:t>
            </a:r>
          </a:p>
          <a:p>
            <a:pPr lvl="3"/>
            <a:endParaRPr lang="fr-FR" dirty="0">
              <a:ea typeface="MS Mincho" pitchFamily="49" charset="-128"/>
            </a:endParaRPr>
          </a:p>
          <a:p>
            <a:pPr lvl="3"/>
            <a:r>
              <a:rPr lang="fr-FR" dirty="0" err="1">
                <a:ea typeface="MS Mincho" pitchFamily="49" charset="-128"/>
              </a:rPr>
              <a:t>Rest</a:t>
            </a:r>
            <a:endParaRPr lang="fr-FR" dirty="0">
              <a:ea typeface="MS Mincho" pitchFamily="49" charset="-128"/>
            </a:endParaRPr>
          </a:p>
          <a:p>
            <a:pPr lvl="3"/>
            <a:endParaRPr lang="fr-FR" dirty="0">
              <a:ea typeface="MS Mincho" pitchFamily="49" charset="-128"/>
            </a:endParaRPr>
          </a:p>
          <a:p>
            <a:pPr lvl="3"/>
            <a:r>
              <a:rPr lang="fr-FR" dirty="0">
                <a:ea typeface="MS Mincho" pitchFamily="49" charset="-128"/>
              </a:rPr>
              <a:t>XML-RPC</a:t>
            </a:r>
          </a:p>
          <a:p>
            <a:pPr lvl="3"/>
            <a:endParaRPr lang="fr-FR" dirty="0">
              <a:ea typeface="MS Mincho" pitchFamily="49" charset="-128"/>
            </a:endParaRPr>
          </a:p>
          <a:p>
            <a:pPr lvl="3"/>
            <a:r>
              <a:rPr lang="fr-FR" dirty="0">
                <a:ea typeface="MS Mincho" pitchFamily="49" charset="-128"/>
              </a:rPr>
              <a:t>SOAP, WSDL, UDDI</a:t>
            </a:r>
          </a:p>
          <a:p>
            <a:pPr lvl="1" eaLnBrk="1" hangingPunct="1"/>
            <a:endParaRPr lang="fr-FR" dirty="0">
              <a:ea typeface="MS Mincho" pitchFamily="49" charset="-128"/>
            </a:endParaRPr>
          </a:p>
          <a:p>
            <a:pPr lvl="1" eaLnBrk="1" hangingPunct="1"/>
            <a:r>
              <a:rPr lang="fr-FR" dirty="0">
                <a:ea typeface="MS Mincho" pitchFamily="49" charset="-128"/>
              </a:rPr>
              <a:t> TP et conclusion</a:t>
            </a:r>
          </a:p>
        </p:txBody>
      </p:sp>
      <p:sp>
        <p:nvSpPr>
          <p:cNvPr id="127590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70000" lnSpcReduction="20000"/>
          </a:bodyPr>
          <a:lstStyle/>
          <a:p>
            <a:r>
              <a:rPr lang="fr-FR"/>
              <a:t>Définition</a:t>
            </a:r>
          </a:p>
          <a:p>
            <a:pPr lvl="1">
              <a:buFontTx/>
              <a:buNone/>
            </a:pPr>
            <a:r>
              <a:rPr lang="fr-FR"/>
              <a:t>Un service Web est un programme informatique interopérable permettant la communication et l'échange de données sans intervention humaine et en temps réel (Wikipedia). Basé sur des standards et protocoles ouverts (cf XML)</a:t>
            </a:r>
          </a:p>
          <a:p>
            <a:r>
              <a:rPr lang="fr-FR"/>
              <a:t>Dans la pratique</a:t>
            </a:r>
          </a:p>
          <a:p>
            <a:pPr lvl="1"/>
            <a:r>
              <a:rPr lang="fr-FR"/>
              <a:t>Un service Web est une fonctionnalité (ou un ensemble de fonctionnalités)</a:t>
            </a:r>
          </a:p>
          <a:p>
            <a:pPr lvl="1"/>
            <a:r>
              <a:rPr lang="fr-FR"/>
              <a:t>Mise à disposition via une interface (ressource) si possible unique</a:t>
            </a:r>
          </a:p>
          <a:p>
            <a:pPr lvl="1"/>
            <a:r>
              <a:rPr lang="fr-FR"/>
              <a:t>Un service peut fournir :</a:t>
            </a:r>
          </a:p>
          <a:p>
            <a:pPr lvl="2"/>
            <a:r>
              <a:rPr lang="fr-FR"/>
              <a:t>du contenu (éventuellement dynamique) mis à disposition (ex: liste de produits)</a:t>
            </a:r>
          </a:p>
          <a:p>
            <a:pPr lvl="2"/>
            <a:r>
              <a:rPr lang="fr-FR"/>
              <a:t>une interface d'enregistrement (ajout, suppression, modification dans une base de données)</a:t>
            </a:r>
          </a:p>
          <a:p>
            <a:pPr lvl="2"/>
            <a:r>
              <a:rPr lang="fr-FR"/>
              <a:t>des fonctionnalités métier (ex: calculs de TVA par pays, des taxes d'une fiche de paye…)</a:t>
            </a:r>
          </a:p>
          <a:p>
            <a:r>
              <a:rPr lang="fr-FR"/>
              <a:t>Les formes du service Web</a:t>
            </a:r>
          </a:p>
          <a:p>
            <a:pPr lvl="1"/>
            <a:r>
              <a:rPr lang="fr-FR"/>
              <a:t>SOAP (WS-*), REST (RESTFull),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314</a:t>
            </a:fld>
            <a:endParaRPr lang="fr-F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6258" name="AutoShape 2"/>
          <p:cNvSpPr>
            <a:spLocks noGrp="1" noChangeArrowheads="1"/>
          </p:cNvSpPr>
          <p:nvPr>
            <p:ph type="title"/>
          </p:nvPr>
        </p:nvSpPr>
        <p:spPr/>
        <p:txBody>
          <a:bodyPr/>
          <a:lstStyle/>
          <a:p>
            <a:pPr eaLnBrk="1" hangingPunct="1"/>
            <a:r>
              <a:rPr lang="fr-FR"/>
              <a:t>REST</a:t>
            </a:r>
          </a:p>
        </p:txBody>
      </p:sp>
      <p:sp>
        <p:nvSpPr>
          <p:cNvPr id="2016259" name="Rectangle 3"/>
          <p:cNvSpPr>
            <a:spLocks noGrp="1" noChangeArrowheads="1"/>
          </p:cNvSpPr>
          <p:nvPr>
            <p:ph idx="1"/>
          </p:nvPr>
        </p:nvSpPr>
        <p:spPr/>
        <p:txBody>
          <a:bodyPr>
            <a:normAutofit fontScale="85000" lnSpcReduction="20000"/>
          </a:bodyPr>
          <a:lstStyle/>
          <a:p>
            <a:pPr eaLnBrk="1" hangingPunct="1"/>
            <a:r>
              <a:rPr lang="fr-FR">
                <a:ea typeface="MS Mincho" pitchFamily="49" charset="-128"/>
              </a:rPr>
              <a:t>REST</a:t>
            </a:r>
          </a:p>
          <a:p>
            <a:pPr lvl="1" eaLnBrk="1" hangingPunct="1"/>
            <a:r>
              <a:rPr lang="fr-FR">
                <a:ea typeface="MS Mincho" pitchFamily="49" charset="-128"/>
              </a:rPr>
              <a:t> Définition :  REST (</a:t>
            </a:r>
            <a:r>
              <a:rPr lang="en-US" i="1">
                <a:ea typeface="MS Mincho" pitchFamily="49" charset="-128"/>
              </a:rPr>
              <a:t>REpresentational</a:t>
            </a:r>
            <a:r>
              <a:rPr lang="fr-FR" i="1">
                <a:ea typeface="MS Mincho" pitchFamily="49" charset="-128"/>
              </a:rPr>
              <a:t> State Transfer</a:t>
            </a:r>
            <a:r>
              <a:rPr lang="fr-FR">
                <a:ea typeface="MS Mincho" pitchFamily="49" charset="-128"/>
              </a:rPr>
              <a:t>) est un style d’architecture pour les hypermédias distribués comme le Web. Terme introduit par Roy Fielding (un des principaux auteurs des spécifications HTTP) en 2000, il a été dévoyé</a:t>
            </a:r>
          </a:p>
          <a:p>
            <a:pPr lvl="1" eaLnBrk="1" hangingPunct="1"/>
            <a:endParaRPr lang="fr-FR">
              <a:ea typeface="MS Mincho" pitchFamily="49" charset="-128"/>
            </a:endParaRPr>
          </a:p>
          <a:p>
            <a:pPr lvl="1" eaLnBrk="1" hangingPunct="1"/>
            <a:r>
              <a:rPr lang="fr-FR">
                <a:ea typeface="MS Mincho" pitchFamily="49" charset="-128"/>
              </a:rPr>
              <a:t> Sur Internet il est assimilé à une interface simple qui permet de transmettre des données via HTTP sans autre forme d’encapsulation (ex: SOAP et WS-*) ou de gestion de l’état (maintien de session, simulation d’état avec cookies…)</a:t>
            </a:r>
          </a:p>
          <a:p>
            <a:pPr lvl="1" eaLnBrk="1" hangingPunct="1"/>
            <a:endParaRPr lang="fr-FR">
              <a:ea typeface="MS Mincho" pitchFamily="49" charset="-128"/>
            </a:endParaRPr>
          </a:p>
          <a:p>
            <a:pPr lvl="1" eaLnBrk="1" hangingPunct="1"/>
            <a:r>
              <a:rPr lang="fr-FR">
                <a:ea typeface="MS Mincho" pitchFamily="49" charset="-128"/>
              </a:rPr>
              <a:t> On peut créer :</a:t>
            </a:r>
            <a:br>
              <a:rPr lang="fr-FR">
                <a:ea typeface="MS Mincho" pitchFamily="49" charset="-128"/>
              </a:rPr>
            </a:br>
            <a:r>
              <a:rPr lang="fr-FR">
                <a:ea typeface="MS Mincho" pitchFamily="49" charset="-128"/>
              </a:rPr>
              <a:t>des applications RESTful sans HTTP et le Web</a:t>
            </a:r>
            <a:br>
              <a:rPr lang="fr-FR">
                <a:ea typeface="MS Mincho" pitchFamily="49" charset="-128"/>
              </a:rPr>
            </a:br>
            <a:r>
              <a:rPr lang="fr-FR">
                <a:ea typeface="MS Mincho" pitchFamily="49" charset="-128"/>
              </a:rPr>
              <a:t>des interfaces utilisant XML et HTTP qui suivent plutôt RPC</a:t>
            </a:r>
            <a:br>
              <a:rPr lang="fr-FR">
                <a:ea typeface="MS Mincho" pitchFamily="49" charset="-128"/>
              </a:rPr>
            </a:br>
            <a:r>
              <a:rPr lang="fr-FR">
                <a:ea typeface="MS Mincho" pitchFamily="49" charset="-128"/>
              </a:rPr>
              <a:t>des SOA basées sur la technologie SOAP, respectant les principes de REST</a:t>
            </a:r>
          </a:p>
        </p:txBody>
      </p:sp>
      <p:sp>
        <p:nvSpPr>
          <p:cNvPr id="5" name="Rectangle 13"/>
          <p:cNvSpPr>
            <a:spLocks noGrp="1" noChangeArrowheads="1"/>
          </p:cNvSpPr>
          <p:nvPr>
            <p:ph type="sldNum" sz="quarter" idx="12"/>
          </p:nvPr>
        </p:nvSpPr>
        <p:spPr>
          <a:ln/>
        </p:spPr>
        <p:txBody>
          <a:bodyPr/>
          <a:lstStyle/>
          <a:p>
            <a:pPr>
              <a:defRPr/>
            </a:pPr>
            <a:fld id="{BDDE10F4-A796-4C72-9E9E-0EA028684319}" type="slidenum">
              <a:rPr lang="fr-FR"/>
              <a:pPr>
                <a:defRPr/>
              </a:pPr>
              <a:t>315</a:t>
            </a:fld>
            <a:endParaRPr lang="fr-FR"/>
          </a:p>
        </p:txBody>
      </p:sp>
      <p:sp>
        <p:nvSpPr>
          <p:cNvPr id="201626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316</a:t>
            </a:fld>
            <a:endParaRPr lang="fr-FR"/>
          </a:p>
        </p:txBody>
      </p:sp>
      <p:sp>
        <p:nvSpPr>
          <p:cNvPr id="7" name="ZoneTexte 6"/>
          <p:cNvSpPr txBox="1"/>
          <p:nvPr/>
        </p:nvSpPr>
        <p:spPr>
          <a:xfrm>
            <a:off x="4359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Méthodes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4572032" y="1071546"/>
            <a:ext cx="4286248" cy="2622256"/>
          </a:xfrm>
          <a:prstGeom prst="rect">
            <a:avLst/>
          </a:prstGeom>
        </p:spPr>
        <p:txBody>
          <a:bodyPr wrap="square">
            <a:spAutoFit/>
          </a:bodyPr>
          <a:lstStyle/>
          <a:p>
            <a:pPr marL="342900" lvl="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6726778" y="3324905"/>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994" name="AutoShape 2"/>
          <p:cNvSpPr>
            <a:spLocks noGrp="1" noChangeArrowheads="1"/>
          </p:cNvSpPr>
          <p:nvPr>
            <p:ph type="title"/>
          </p:nvPr>
        </p:nvSpPr>
        <p:spPr/>
        <p:txBody>
          <a:bodyPr/>
          <a:lstStyle/>
          <a:p>
            <a:pPr eaLnBrk="1" hangingPunct="1"/>
            <a:r>
              <a:rPr lang="fr-FR"/>
              <a:t>REST</a:t>
            </a:r>
          </a:p>
        </p:txBody>
      </p:sp>
      <p:sp>
        <p:nvSpPr>
          <p:cNvPr id="2004995" name="Rectangle 3"/>
          <p:cNvSpPr>
            <a:spLocks noGrp="1" noChangeArrowheads="1"/>
          </p:cNvSpPr>
          <p:nvPr>
            <p:ph idx="1"/>
          </p:nvPr>
        </p:nvSpPr>
        <p:spPr/>
        <p:txBody>
          <a:bodyPr>
            <a:normAutofit fontScale="85000" lnSpcReduction="10000"/>
          </a:bodyPr>
          <a:lstStyle/>
          <a:p>
            <a:pPr eaLnBrk="1" hangingPunct="1"/>
            <a:r>
              <a:rPr lang="fr-FR">
                <a:ea typeface="MS Mincho" pitchFamily="49" charset="-128"/>
              </a:rPr>
              <a:t>Règles REST</a:t>
            </a:r>
          </a:p>
          <a:p>
            <a:pPr lvl="1" eaLnBrk="1" hangingPunct="1"/>
            <a:r>
              <a:rPr lang="fr-FR">
                <a:ea typeface="MS Mincho" pitchFamily="49" charset="-128"/>
              </a:rPr>
              <a:t> REST dispose de peu de règles conceptuelles de base :</a:t>
            </a:r>
            <a:br>
              <a:rPr lang="fr-FR">
                <a:ea typeface="MS Mincho" pitchFamily="49" charset="-128"/>
              </a:rPr>
            </a:br>
            <a:r>
              <a:rPr lang="fr-FR">
                <a:sym typeface="Wingdings" charset="2"/>
              </a:rPr>
              <a:t> c’est un protocole client-serveur, sans état, "cachable" ( = mémorisable côté client), "layered" (espaces mémoires confinés donc simples et sécurisés)</a:t>
            </a:r>
            <a:br>
              <a:rPr lang="fr-FR">
                <a:ea typeface="MS Mincho" pitchFamily="49" charset="-128"/>
              </a:rPr>
            </a:br>
            <a:r>
              <a:rPr lang="fr-FR">
                <a:sym typeface="Wingdings" charset="2"/>
              </a:rPr>
              <a:t></a:t>
            </a:r>
            <a:r>
              <a:rPr lang="fr-FR">
                <a:ea typeface="MS Mincho" pitchFamily="49" charset="-128"/>
              </a:rPr>
              <a:t> la gestion de l’état et des fonctionnalités est divisé en ressources</a:t>
            </a:r>
            <a:br>
              <a:rPr lang="fr-FR">
                <a:ea typeface="MS Mincho" pitchFamily="49" charset="-128"/>
              </a:rPr>
            </a:br>
            <a:r>
              <a:rPr lang="fr-FR">
                <a:sym typeface="Wingdings" charset="2"/>
              </a:rPr>
              <a:t> chaque ressource est accessible de manière unique selon la syntaxe universelle des liens hypermédias (ex: URI) </a:t>
            </a:r>
            <a:br>
              <a:rPr lang="fr-FR">
                <a:sym typeface="Wingdings" charset="2"/>
              </a:rPr>
            </a:br>
            <a:r>
              <a:rPr lang="fr-FR">
                <a:sym typeface="Wingdings" charset="2"/>
              </a:rPr>
              <a:t></a:t>
            </a:r>
            <a:r>
              <a:rPr lang="fr-FR">
                <a:ea typeface="MS Mincho" pitchFamily="49" charset="-128"/>
              </a:rPr>
              <a:t> Chaque ressource doit offrir une interface uniforme au client, comprenant :</a:t>
            </a:r>
          </a:p>
          <a:p>
            <a:pPr lvl="2" eaLnBrk="1" hangingPunct="1"/>
            <a:r>
              <a:rPr lang="fr-FR">
                <a:ea typeface="MS Mincho" pitchFamily="49" charset="-128"/>
              </a:rPr>
              <a:t>un ensemble d’opérations bien définies</a:t>
            </a:r>
          </a:p>
          <a:p>
            <a:pPr lvl="2" eaLnBrk="1" hangingPunct="1"/>
            <a:r>
              <a:rPr lang="fr-FR">
                <a:ea typeface="MS Mincho" pitchFamily="49" charset="-128"/>
              </a:rPr>
              <a:t>une restriction des types de contenus échangés</a:t>
            </a:r>
          </a:p>
          <a:p>
            <a:pPr lvl="2" eaLnBrk="1" hangingPunct="1"/>
            <a:r>
              <a:rPr lang="fr-FR">
                <a:ea typeface="MS Mincho" pitchFamily="49" charset="-128"/>
              </a:rPr>
              <a:t>éventuellement la prise en charge de code à la demande (« on demand »)</a:t>
            </a:r>
          </a:p>
        </p:txBody>
      </p:sp>
      <p:sp>
        <p:nvSpPr>
          <p:cNvPr id="5" name="Rectangle 13"/>
          <p:cNvSpPr>
            <a:spLocks noGrp="1" noChangeArrowheads="1"/>
          </p:cNvSpPr>
          <p:nvPr>
            <p:ph type="sldNum" sz="quarter" idx="12"/>
          </p:nvPr>
        </p:nvSpPr>
        <p:spPr>
          <a:ln/>
        </p:spPr>
        <p:txBody>
          <a:bodyPr/>
          <a:lstStyle/>
          <a:p>
            <a:pPr>
              <a:defRPr/>
            </a:pPr>
            <a:fld id="{96823818-8B70-410C-AC6B-02171D88552D}" type="slidenum">
              <a:rPr lang="fr-FR"/>
              <a:pPr>
                <a:defRPr/>
              </a:pPr>
              <a:t>317</a:t>
            </a:fld>
            <a:endParaRPr lang="fr-FR"/>
          </a:p>
        </p:txBody>
      </p:sp>
      <p:sp>
        <p:nvSpPr>
          <p:cNvPr id="2004996"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42" name="AutoShape 2050"/>
          <p:cNvSpPr>
            <a:spLocks noGrp="1" noChangeArrowheads="1"/>
          </p:cNvSpPr>
          <p:nvPr>
            <p:ph type="title"/>
          </p:nvPr>
        </p:nvSpPr>
        <p:spPr/>
        <p:txBody>
          <a:bodyPr/>
          <a:lstStyle/>
          <a:p>
            <a:pPr eaLnBrk="1" hangingPunct="1"/>
            <a:r>
              <a:rPr lang="fr-FR"/>
              <a:t>REST</a:t>
            </a:r>
          </a:p>
        </p:txBody>
      </p:sp>
      <p:sp>
        <p:nvSpPr>
          <p:cNvPr id="2007043" name="Rectangle 2051"/>
          <p:cNvSpPr>
            <a:spLocks noGrp="1" noChangeArrowheads="1"/>
          </p:cNvSpPr>
          <p:nvPr>
            <p:ph idx="1"/>
          </p:nvPr>
        </p:nvSpPr>
        <p:spPr/>
        <p:txBody>
          <a:bodyPr>
            <a:normAutofit fontScale="70000" lnSpcReduction="20000"/>
          </a:bodyPr>
          <a:lstStyle/>
          <a:p>
            <a:pPr eaLnBrk="1" hangingPunct="1"/>
            <a:r>
              <a:rPr lang="fr-FR">
                <a:ea typeface="MS Mincho" pitchFamily="49" charset="-128"/>
              </a:rPr>
              <a:t>REST et Internet</a:t>
            </a:r>
          </a:p>
          <a:p>
            <a:pPr lvl="1" eaLnBrk="1" hangingPunct="1"/>
            <a:r>
              <a:rPr lang="fr-FR">
                <a:ea typeface="MS Mincho" pitchFamily="49" charset="-128"/>
              </a:rPr>
              <a:t> Le Web est un bon candidat pour l’architecture REST, car il utilise :</a:t>
            </a:r>
            <a:br>
              <a:rPr lang="fr-FR">
                <a:ea typeface="MS Mincho" pitchFamily="49" charset="-128"/>
              </a:rPr>
            </a:br>
            <a:r>
              <a:rPr lang="fr-FR">
                <a:sym typeface="Wingdings" charset="2"/>
              </a:rPr>
              <a:t> </a:t>
            </a:r>
            <a:r>
              <a:rPr lang="fr-FR">
                <a:ea typeface="MS Mincho" pitchFamily="49" charset="-128"/>
              </a:rPr>
              <a:t>un protocole de transfert des données : HTTP</a:t>
            </a:r>
            <a:br>
              <a:rPr lang="fr-FR">
                <a:ea typeface="MS Mincho" pitchFamily="49" charset="-128"/>
              </a:rPr>
            </a:br>
            <a:r>
              <a:rPr lang="fr-FR">
                <a:sym typeface="Wingdings" charset="2"/>
              </a:rPr>
              <a:t> </a:t>
            </a:r>
            <a:r>
              <a:rPr lang="fr-FR">
                <a:ea typeface="MS Mincho" pitchFamily="49" charset="-128"/>
              </a:rPr>
              <a:t>un moyen d’adressage unique suivant la syntaxe universelle : URI, DNS</a:t>
            </a:r>
            <a:br>
              <a:rPr lang="fr-FR">
                <a:ea typeface="MS Mincho" pitchFamily="49" charset="-128"/>
              </a:rPr>
            </a:br>
            <a:r>
              <a:rPr lang="fr-FR">
                <a:sym typeface="Wingdings" charset="2"/>
              </a:rPr>
              <a:t> </a:t>
            </a:r>
            <a:r>
              <a:rPr lang="fr-FR">
                <a:ea typeface="MS Mincho" pitchFamily="49" charset="-128"/>
              </a:rPr>
              <a:t>des types de contenus définis et restreints : MIME</a:t>
            </a:r>
            <a:br>
              <a:rPr lang="fr-FR">
                <a:ea typeface="MS Mincho" pitchFamily="49" charset="-128"/>
              </a:rPr>
            </a:br>
            <a:r>
              <a:rPr lang="fr-FR">
                <a:sym typeface="Wingdings" charset="2"/>
              </a:rPr>
              <a:t> </a:t>
            </a:r>
            <a:r>
              <a:rPr lang="fr-FR">
                <a:ea typeface="MS Mincho" pitchFamily="49" charset="-128"/>
              </a:rPr>
              <a:t>des langages d’échange des données : (X)HTML, JSON, XML…</a:t>
            </a:r>
            <a:br>
              <a:rPr lang="fr-FR">
                <a:ea typeface="MS Mincho" pitchFamily="49" charset="-128"/>
              </a:rPr>
            </a:br>
            <a:r>
              <a:rPr lang="fr-FR">
                <a:sym typeface="Wingdings" charset="2"/>
              </a:rPr>
              <a:t> un programme de traitement côté client avec gestion du cache : navigateur</a:t>
            </a:r>
            <a:br>
              <a:rPr lang="fr-FR">
                <a:sym typeface="Wingdings" charset="2"/>
              </a:rPr>
            </a:br>
            <a:r>
              <a:rPr lang="fr-FR">
                <a:sym typeface="Wingdings" charset="2"/>
              </a:rPr>
              <a:t></a:t>
            </a:r>
            <a:r>
              <a:rPr lang="fr-FR">
                <a:ea typeface="MS Mincho" pitchFamily="49" charset="-128"/>
              </a:rPr>
              <a:t> un langage permettant d’implémenter un client interactif et à mémoire : JS</a:t>
            </a:r>
            <a:br>
              <a:rPr lang="fr-FR">
                <a:ea typeface="MS Mincho" pitchFamily="49" charset="-128"/>
              </a:rPr>
            </a:br>
            <a:r>
              <a:rPr lang="fr-FR">
                <a:sym typeface="Wingdings" charset="2"/>
              </a:rPr>
              <a:t></a:t>
            </a:r>
            <a:r>
              <a:rPr lang="fr-FR">
                <a:ea typeface="MS Mincho" pitchFamily="49" charset="-128"/>
              </a:rPr>
              <a:t> le tout supportant nativement les hyperliens</a:t>
            </a:r>
          </a:p>
          <a:p>
            <a:pPr lvl="1" eaLnBrk="1" hangingPunct="1"/>
            <a:endParaRPr lang="fr-FR">
              <a:ea typeface="MS Mincho" pitchFamily="49" charset="-128"/>
            </a:endParaRPr>
          </a:p>
          <a:p>
            <a:pPr lvl="1" eaLnBrk="1" hangingPunct="1"/>
            <a:r>
              <a:rPr lang="fr-FR">
                <a:ea typeface="MS Mincho" pitchFamily="49" charset="-128"/>
              </a:rPr>
              <a:t> Attention, pour être RESTful, une application Web doit :</a:t>
            </a:r>
            <a:br>
              <a:rPr lang="fr-FR">
                <a:ea typeface="MS Mincho" pitchFamily="49" charset="-128"/>
              </a:rPr>
            </a:br>
            <a:r>
              <a:rPr lang="fr-FR">
                <a:sym typeface="Wingdings" charset="2"/>
              </a:rPr>
              <a:t> utiliser HTTP sans état : toutes les données sont envoyées à chaque requête</a:t>
            </a:r>
            <a:br>
              <a:rPr lang="fr-FR">
                <a:sym typeface="Wingdings" charset="2"/>
              </a:rPr>
            </a:br>
            <a:r>
              <a:rPr lang="fr-FR">
                <a:sym typeface="Wingdings" charset="2"/>
              </a:rPr>
              <a:t> les états doivent être modélisés par des ressources (pas JS ou cookies)</a:t>
            </a:r>
            <a:br>
              <a:rPr lang="fr-FR">
                <a:sym typeface="Wingdings" charset="2"/>
              </a:rPr>
            </a:br>
            <a:r>
              <a:rPr lang="fr-FR">
                <a:sym typeface="Wingdings" charset="2"/>
              </a:rPr>
              <a:t> les verbes HTTP doivent être utilisés à bon escient (cf. suite)</a:t>
            </a:r>
          </a:p>
        </p:txBody>
      </p:sp>
      <p:sp>
        <p:nvSpPr>
          <p:cNvPr id="5" name="Rectangle 13"/>
          <p:cNvSpPr>
            <a:spLocks noGrp="1" noChangeArrowheads="1"/>
          </p:cNvSpPr>
          <p:nvPr>
            <p:ph type="sldNum" sz="quarter" idx="12"/>
          </p:nvPr>
        </p:nvSpPr>
        <p:spPr>
          <a:ln/>
        </p:spPr>
        <p:txBody>
          <a:bodyPr/>
          <a:lstStyle/>
          <a:p>
            <a:pPr>
              <a:defRPr/>
            </a:pPr>
            <a:fld id="{750B5D7F-8628-46A4-B347-28A29021CB61}" type="slidenum">
              <a:rPr lang="fr-FR"/>
              <a:pPr>
                <a:defRPr/>
              </a:pPr>
              <a:t>318</a:t>
            </a:fld>
            <a:endParaRPr lang="fr-FR"/>
          </a:p>
        </p:txBody>
      </p:sp>
      <p:sp>
        <p:nvSpPr>
          <p:cNvPr id="2007044"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090" name="AutoShape 2"/>
          <p:cNvSpPr>
            <a:spLocks noGrp="1" noChangeArrowheads="1"/>
          </p:cNvSpPr>
          <p:nvPr>
            <p:ph type="title"/>
          </p:nvPr>
        </p:nvSpPr>
        <p:spPr/>
        <p:txBody>
          <a:bodyPr/>
          <a:lstStyle/>
          <a:p>
            <a:pPr eaLnBrk="1" hangingPunct="1"/>
            <a:r>
              <a:rPr lang="fr-FR"/>
              <a:t>REST</a:t>
            </a:r>
          </a:p>
        </p:txBody>
      </p:sp>
      <p:sp>
        <p:nvSpPr>
          <p:cNvPr id="2009091" name="Rectangle 3"/>
          <p:cNvSpPr>
            <a:spLocks noGrp="1" noChangeArrowheads="1"/>
          </p:cNvSpPr>
          <p:nvPr>
            <p:ph idx="1"/>
          </p:nvPr>
        </p:nvSpPr>
        <p:spPr/>
        <p:txBody>
          <a:bodyPr>
            <a:normAutofit fontScale="62500" lnSpcReduction="20000"/>
          </a:bodyPr>
          <a:lstStyle/>
          <a:p>
            <a:pPr eaLnBrk="1" hangingPunct="1"/>
            <a:r>
              <a:rPr lang="fr-FR">
                <a:ea typeface="MS Mincho" pitchFamily="49" charset="-128"/>
              </a:rPr>
              <a:t>Avantages de REST</a:t>
            </a:r>
          </a:p>
          <a:p>
            <a:pPr lvl="1" eaLnBrk="1" hangingPunct="1"/>
            <a:r>
              <a:rPr lang="fr-FR">
                <a:ea typeface="MS Mincho" pitchFamily="49" charset="-128"/>
              </a:rPr>
              <a:t> Rapidité de traitement (messages simples, utilisation du cache libère le serveur)</a:t>
            </a:r>
          </a:p>
          <a:p>
            <a:pPr lvl="1" eaLnBrk="1" hangingPunct="1"/>
            <a:r>
              <a:rPr lang="fr-FR">
                <a:ea typeface="MS Mincho" pitchFamily="49" charset="-128"/>
              </a:rPr>
              <a:t> Répartition de la charge entre serveurs simplifiée par ce mécanisme sans état</a:t>
            </a:r>
          </a:p>
          <a:p>
            <a:pPr lvl="1" eaLnBrk="1" hangingPunct="1"/>
            <a:r>
              <a:rPr lang="fr-FR">
                <a:ea typeface="MS Mincho" pitchFamily="49" charset="-128"/>
              </a:rPr>
              <a:t> Un simple navigateur peut accéder aux ressources (avec peu de code JS)</a:t>
            </a:r>
          </a:p>
          <a:p>
            <a:pPr lvl="1" eaLnBrk="1" hangingPunct="1"/>
            <a:r>
              <a:rPr lang="fr-FR">
                <a:ea typeface="MS Mincho" pitchFamily="49" charset="-128"/>
              </a:rPr>
              <a:t> Dépendance réduite vis-à-vis de programmes tiers et des vendeurs de logiciels</a:t>
            </a:r>
          </a:p>
          <a:p>
            <a:pPr lvl="1" eaLnBrk="1" hangingPunct="1"/>
            <a:r>
              <a:rPr lang="fr-FR">
                <a:ea typeface="MS Mincho" pitchFamily="49" charset="-128"/>
              </a:rPr>
              <a:t> Implémentation des mêmes fonctionnalités qu’avec des méthodes + complexes</a:t>
            </a:r>
          </a:p>
          <a:p>
            <a:pPr lvl="1" eaLnBrk="1" hangingPunct="1"/>
            <a:r>
              <a:rPr lang="fr-FR">
                <a:ea typeface="MS Mincho" pitchFamily="49" charset="-128"/>
              </a:rPr>
              <a:t> Ne nécessite pas la mise en œuvre de mécanisme de localisation de ressource</a:t>
            </a:r>
          </a:p>
          <a:p>
            <a:pPr lvl="1" eaLnBrk="1" hangingPunct="1"/>
            <a:r>
              <a:rPr lang="fr-FR">
                <a:ea typeface="MS Mincho" pitchFamily="49" charset="-128"/>
              </a:rPr>
              <a:t> Meilleure compatibilité et évolutivité que RPC car permet l’évolution des formats d’échange et leur prise en compte par les ressources avec rétro-compatibilité</a:t>
            </a:r>
          </a:p>
          <a:p>
            <a:pPr lvl="1" eaLnBrk="1" hangingPunct="1"/>
            <a:r>
              <a:rPr lang="fr-FR">
                <a:ea typeface="MS Mincho" pitchFamily="49" charset="-128"/>
              </a:rPr>
              <a:t> Application simple à entretenir (syntaxe universelle) et à déboguer (layered)</a:t>
            </a:r>
          </a:p>
          <a:p>
            <a:pPr lvl="1" eaLnBrk="1" hangingPunct="1"/>
            <a:r>
              <a:rPr lang="fr-FR">
                <a:ea typeface="MS Mincho" pitchFamily="49" charset="-128"/>
              </a:rPr>
              <a:t> Plus cohérent que ses "concurrents" avec les principes d’utilisation de HTTP</a:t>
            </a:r>
          </a:p>
          <a:p>
            <a:pPr lvl="1" eaLnBrk="1" hangingPunct="1"/>
            <a:r>
              <a:rPr lang="fr-FR">
                <a:ea typeface="MS Mincho" pitchFamily="49" charset="-128"/>
              </a:rPr>
              <a:t> Tout ceci permet de traiter de nombreuses requêtes client simultanément côté serveur et offre une meilleure résistance des serveurs aux pannes</a:t>
            </a:r>
          </a:p>
        </p:txBody>
      </p:sp>
      <p:sp>
        <p:nvSpPr>
          <p:cNvPr id="5" name="Rectangle 13"/>
          <p:cNvSpPr>
            <a:spLocks noGrp="1" noChangeArrowheads="1"/>
          </p:cNvSpPr>
          <p:nvPr>
            <p:ph type="sldNum" sz="quarter" idx="12"/>
          </p:nvPr>
        </p:nvSpPr>
        <p:spPr>
          <a:ln/>
        </p:spPr>
        <p:txBody>
          <a:bodyPr/>
          <a:lstStyle/>
          <a:p>
            <a:pPr>
              <a:defRPr/>
            </a:pPr>
            <a:fld id="{C012293C-0F92-41AA-8B98-B47540BE677E}" type="slidenum">
              <a:rPr lang="fr-FR"/>
              <a:pPr>
                <a:defRPr/>
              </a:pPr>
              <a:t>319</a:t>
            </a:fld>
            <a:endParaRPr lang="fr-FR"/>
          </a:p>
        </p:txBody>
      </p:sp>
      <p:sp>
        <p:nvSpPr>
          <p:cNvPr id="200909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AutoShape 2"/>
          <p:cNvSpPr>
            <a:spLocks noGrp="1" noChangeArrowheads="1"/>
          </p:cNvSpPr>
          <p:nvPr>
            <p:ph type="title"/>
          </p:nvPr>
        </p:nvSpPr>
        <p:spPr/>
        <p:txBody>
          <a:bodyPr/>
          <a:lstStyle/>
          <a:p>
            <a:pPr eaLnBrk="1" hangingPunct="1"/>
            <a:r>
              <a:rPr lang="fr-FR"/>
              <a:t>Les parseurs</a:t>
            </a:r>
          </a:p>
        </p:txBody>
      </p:sp>
      <p:sp>
        <p:nvSpPr>
          <p:cNvPr id="1413123" name="Rectangle 3"/>
          <p:cNvSpPr>
            <a:spLocks noGrp="1" noChangeArrowheads="1"/>
          </p:cNvSpPr>
          <p:nvPr>
            <p:ph idx="1"/>
          </p:nvPr>
        </p:nvSpPr>
        <p:spPr/>
        <p:txBody>
          <a:bodyPr>
            <a:normAutofit fontScale="62500" lnSpcReduction="20000"/>
          </a:bodyPr>
          <a:lstStyle/>
          <a:p>
            <a:r>
              <a:rPr lang="fr-FR" dirty="0"/>
              <a:t>VTD (Virtual </a:t>
            </a:r>
            <a:r>
              <a:rPr lang="fr-FR" dirty="0" err="1"/>
              <a:t>Token</a:t>
            </a:r>
            <a:r>
              <a:rPr lang="fr-FR" dirty="0"/>
              <a:t> Description)</a:t>
            </a:r>
          </a:p>
          <a:p>
            <a:pPr lvl="1"/>
            <a:r>
              <a:rPr lang="fr-FR" dirty="0">
                <a:cs typeface="Courier New" pitchFamily="49" charset="0"/>
              </a:rPr>
              <a:t> VTD-XML est une technique "Non-extractive" d'exploration XML qui abolit la transformation XML en objet et lui préfère l'indexation de position, longueur et profondeur de chaque élément codé sur 64-bits</a:t>
            </a:r>
          </a:p>
          <a:p>
            <a:pPr lvl="1"/>
            <a:r>
              <a:rPr lang="fr-FR" dirty="0">
                <a:cs typeface="Courier New" pitchFamily="49" charset="0"/>
              </a:rPr>
              <a:t> Le traitement de documents XML avec la technique VTD permet :</a:t>
            </a:r>
          </a:p>
          <a:p>
            <a:pPr lvl="2"/>
            <a:r>
              <a:rPr lang="fr-FR" dirty="0">
                <a:cs typeface="Courier New" pitchFamily="49" charset="0"/>
              </a:rPr>
              <a:t> de garder le texte d'origine intact</a:t>
            </a:r>
          </a:p>
          <a:p>
            <a:pPr lvl="2"/>
            <a:r>
              <a:rPr lang="fr-FR" dirty="0">
                <a:cs typeface="Courier New" pitchFamily="49" charset="0"/>
              </a:rPr>
              <a:t> de conserver une structure persistante</a:t>
            </a:r>
          </a:p>
          <a:p>
            <a:pPr lvl="2"/>
            <a:r>
              <a:rPr lang="fr-FR" dirty="0">
                <a:cs typeface="Courier New" pitchFamily="49" charset="0"/>
              </a:rPr>
              <a:t> le typage des données est extrêmement performant (basé sur la notion objet)</a:t>
            </a:r>
          </a:p>
          <a:p>
            <a:pPr lvl="2"/>
            <a:r>
              <a:rPr lang="fr-FR" dirty="0">
                <a:cs typeface="Courier New" pitchFamily="49" charset="0"/>
              </a:rPr>
              <a:t> la représentation ne prend que 30-50% plus de place que le document original (5 x + avec DOM)</a:t>
            </a:r>
          </a:p>
          <a:p>
            <a:pPr lvl="2"/>
            <a:r>
              <a:rPr lang="fr-FR" dirty="0">
                <a:cs typeface="Courier New" pitchFamily="49" charset="0"/>
              </a:rPr>
              <a:t> le applications sont plus faciles à écrire et à maintenir</a:t>
            </a:r>
          </a:p>
          <a:p>
            <a:pPr lvl="2"/>
            <a:r>
              <a:rPr lang="fr-FR" dirty="0">
                <a:cs typeface="Courier New" pitchFamily="49" charset="0"/>
              </a:rPr>
              <a:t> l'utilisation d'index annule complètement les pertes de temps dues aux (dé)sérialisations</a:t>
            </a:r>
          </a:p>
          <a:p>
            <a:pPr lvl="2"/>
            <a:r>
              <a:rPr lang="fr-FR" dirty="0">
                <a:cs typeface="Courier New" pitchFamily="49" charset="0"/>
              </a:rPr>
              <a:t> d'accéder directement à un élément en lecture ou écriture (sans exploration de l'arbre)</a:t>
            </a:r>
          </a:p>
          <a:p>
            <a:pPr lvl="2"/>
            <a:r>
              <a:rPr lang="fr-FR" dirty="0">
                <a:cs typeface="Courier New" pitchFamily="49" charset="0"/>
              </a:rPr>
              <a:t> la fragmentation (ajout, suppression et transfert de fragment, création de nouveaux documents par extraction ou synthétisation) est simple et rapide (transfert d'index)</a:t>
            </a:r>
          </a:p>
          <a:p>
            <a:pPr lvl="2"/>
            <a:r>
              <a:rPr lang="fr-FR" dirty="0">
                <a:cs typeface="Courier New" pitchFamily="49" charset="0"/>
              </a:rPr>
              <a:t> suite l'approche conceptuelle d'XPath (d'où des possibilités de data binding sans usage de schémas)</a:t>
            </a:r>
          </a:p>
          <a:p>
            <a:pPr lvl="2"/>
            <a:r>
              <a:rPr lang="fr-FR" dirty="0">
                <a:cs typeface="Courier New" pitchFamily="49" charset="0"/>
              </a:rPr>
              <a:t> Utilisé à la place de DOM ou SAX dans WS-* (plus rapide, sécurisé</a:t>
            </a:r>
          </a:p>
        </p:txBody>
      </p:sp>
      <p:sp>
        <p:nvSpPr>
          <p:cNvPr id="5" name="Rectangle 13"/>
          <p:cNvSpPr>
            <a:spLocks noGrp="1" noChangeArrowheads="1"/>
          </p:cNvSpPr>
          <p:nvPr>
            <p:ph type="sldNum" sz="quarter" idx="12"/>
          </p:nvPr>
        </p:nvSpPr>
        <p:spPr>
          <a:ln/>
        </p:spPr>
        <p:txBody>
          <a:bodyPr>
            <a:normAutofit/>
          </a:bodyPr>
          <a:lstStyle/>
          <a:p>
            <a:pPr>
              <a:defRPr/>
            </a:pPr>
            <a:fld id="{11B5E83C-BEAE-4410-9B61-266E31130CF6}" type="slidenum">
              <a:rPr lang="fr-FR"/>
              <a:pPr>
                <a:defRPr/>
              </a:pPr>
              <a:t>32</a:t>
            </a:fld>
            <a:endParaRPr lang="fr-F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138" name="AutoShape 2"/>
          <p:cNvSpPr>
            <a:spLocks noGrp="1" noChangeArrowheads="1"/>
          </p:cNvSpPr>
          <p:nvPr>
            <p:ph type="title"/>
          </p:nvPr>
        </p:nvSpPr>
        <p:spPr/>
        <p:txBody>
          <a:bodyPr/>
          <a:lstStyle/>
          <a:p>
            <a:pPr eaLnBrk="1" hangingPunct="1"/>
            <a:r>
              <a:rPr lang="fr-FR"/>
              <a:t>REST</a:t>
            </a:r>
          </a:p>
        </p:txBody>
      </p:sp>
      <p:sp>
        <p:nvSpPr>
          <p:cNvPr id="2011139" name="Rectangle 3"/>
          <p:cNvSpPr>
            <a:spLocks noGrp="1" noChangeArrowheads="1"/>
          </p:cNvSpPr>
          <p:nvPr>
            <p:ph idx="1"/>
          </p:nvPr>
        </p:nvSpPr>
        <p:spPr/>
        <p:txBody>
          <a:bodyPr>
            <a:normAutofit fontScale="92500" lnSpcReduction="10000"/>
          </a:bodyPr>
          <a:lstStyle/>
          <a:p>
            <a:pPr eaLnBrk="1" hangingPunct="1"/>
            <a:r>
              <a:rPr lang="fr-FR">
                <a:ea typeface="MS Mincho" pitchFamily="49" charset="-128"/>
              </a:rPr>
              <a:t>Inconvénients de REST</a:t>
            </a:r>
          </a:p>
          <a:p>
            <a:pPr lvl="1" eaLnBrk="1" hangingPunct="1"/>
            <a:r>
              <a:rPr lang="fr-FR">
                <a:ea typeface="MS Mincho" pitchFamily="49" charset="-128"/>
              </a:rPr>
              <a:t> Inconvénients habituels des services (perte de contrôle, problèmes réseau…)</a:t>
            </a:r>
          </a:p>
          <a:p>
            <a:pPr lvl="1" eaLnBrk="1" hangingPunct="1"/>
            <a:r>
              <a:rPr lang="fr-FR">
                <a:ea typeface="MS Mincho" pitchFamily="49" charset="-128"/>
              </a:rPr>
              <a:t> Nécessité de conserver côté client les données nécessaires au traitement</a:t>
            </a:r>
          </a:p>
          <a:p>
            <a:pPr lvl="1" eaLnBrk="1" hangingPunct="1"/>
            <a:r>
              <a:rPr lang="fr-FR">
                <a:ea typeface="MS Mincho" pitchFamily="49" charset="-128"/>
              </a:rPr>
              <a:t> Consommation de BP plus grande du fait du transfert de l’état</a:t>
            </a:r>
          </a:p>
          <a:p>
            <a:pPr lvl="1" eaLnBrk="1" hangingPunct="1"/>
            <a:r>
              <a:rPr lang="fr-FR">
                <a:ea typeface="MS Mincho" pitchFamily="49" charset="-128"/>
              </a:rPr>
              <a:t> Souvent les applications Web de REST ne sont pas RESTful (ex: simulation d’état par des cookies) ce qui laisse supposer que REST n’est pas si efficace</a:t>
            </a:r>
          </a:p>
          <a:p>
            <a:pPr lvl="1" eaLnBrk="1" hangingPunct="1"/>
            <a:r>
              <a:rPr lang="fr-FR">
                <a:ea typeface="MS Mincho" pitchFamily="49" charset="-128"/>
              </a:rPr>
              <a:t> REST a été conçu pour de la diffusion de médias en masse, ce qui explique son inadéquation partielle aux applications nécessitant des services légers</a:t>
            </a:r>
          </a:p>
        </p:txBody>
      </p:sp>
      <p:sp>
        <p:nvSpPr>
          <p:cNvPr id="5" name="Rectangle 13"/>
          <p:cNvSpPr>
            <a:spLocks noGrp="1" noChangeArrowheads="1"/>
          </p:cNvSpPr>
          <p:nvPr>
            <p:ph type="sldNum" sz="quarter" idx="12"/>
          </p:nvPr>
        </p:nvSpPr>
        <p:spPr>
          <a:ln/>
        </p:spPr>
        <p:txBody>
          <a:bodyPr/>
          <a:lstStyle/>
          <a:p>
            <a:pPr>
              <a:defRPr/>
            </a:pPr>
            <a:fld id="{1D5CCE18-C1A4-47DA-8462-6E1BF181ADFF}" type="slidenum">
              <a:rPr lang="fr-FR"/>
              <a:pPr>
                <a:defRPr/>
              </a:pPr>
              <a:t>320</a:t>
            </a:fld>
            <a:endParaRPr lang="fr-FR"/>
          </a:p>
        </p:txBody>
      </p:sp>
      <p:sp>
        <p:nvSpPr>
          <p:cNvPr id="201114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02" name="AutoShape 2050"/>
          <p:cNvSpPr>
            <a:spLocks noGrp="1" noChangeArrowheads="1"/>
          </p:cNvSpPr>
          <p:nvPr>
            <p:ph type="title"/>
          </p:nvPr>
        </p:nvSpPr>
        <p:spPr/>
        <p:txBody>
          <a:bodyPr/>
          <a:lstStyle/>
          <a:p>
            <a:pPr eaLnBrk="1" hangingPunct="1"/>
            <a:r>
              <a:rPr lang="fr-FR"/>
              <a:t>SOAP, WSDL, UDDI</a:t>
            </a:r>
          </a:p>
        </p:txBody>
      </p:sp>
      <p:sp>
        <p:nvSpPr>
          <p:cNvPr id="1996803" name="Rectangle 2051"/>
          <p:cNvSpPr>
            <a:spLocks noGrp="1" noChangeArrowheads="1"/>
          </p:cNvSpPr>
          <p:nvPr>
            <p:ph idx="1"/>
          </p:nvPr>
        </p:nvSpPr>
        <p:spPr/>
        <p:txBody>
          <a:bodyPr>
            <a:normAutofit fontScale="92500"/>
          </a:bodyPr>
          <a:lstStyle/>
          <a:p>
            <a:pPr eaLnBrk="1" hangingPunct="1"/>
            <a:r>
              <a:rPr lang="fr-FR">
                <a:ea typeface="MS Mincho" pitchFamily="49" charset="-128"/>
              </a:rPr>
              <a:t>Qu'est-ce que SOAP ?</a:t>
            </a:r>
          </a:p>
          <a:p>
            <a:pPr lvl="1" eaLnBrk="1" hangingPunct="1"/>
            <a:r>
              <a:rPr lang="fr-FR">
                <a:ea typeface="MS Mincho" pitchFamily="49" charset="-128"/>
              </a:rPr>
              <a:t>SOAP est un protocole XML pour permettre aux applications d'échanger des informations entre-elles en HTTP</a:t>
            </a:r>
          </a:p>
          <a:p>
            <a:pPr lvl="1" eaLnBrk="1" hangingPunct="1"/>
            <a:endParaRPr lang="fr-FR">
              <a:ea typeface="MS Mincho" pitchFamily="49" charset="-128"/>
            </a:endParaRPr>
          </a:p>
          <a:p>
            <a:pPr eaLnBrk="1" hangingPunct="1"/>
            <a:r>
              <a:rPr lang="fr-FR">
                <a:ea typeface="MS Mincho" pitchFamily="49" charset="-128"/>
              </a:rPr>
              <a:t>Pourquoi SOAP ?</a:t>
            </a:r>
          </a:p>
          <a:p>
            <a:pPr lvl="1" eaLnBrk="1" hangingPunct="1"/>
            <a:r>
              <a:rPr lang="fr-FR">
                <a:ea typeface="MS Mincho" pitchFamily="49" charset="-128"/>
              </a:rPr>
              <a:t>c'est un standard ouvert du W3C</a:t>
            </a:r>
          </a:p>
          <a:p>
            <a:pPr lvl="1" eaLnBrk="1" hangingPunct="1"/>
            <a:r>
              <a:rPr lang="fr-FR">
                <a:ea typeface="MS Mincho" pitchFamily="49" charset="-128"/>
              </a:rPr>
              <a:t>indépendant de la plateforme utilisée</a:t>
            </a:r>
          </a:p>
          <a:p>
            <a:pPr lvl="1" eaLnBrk="1" hangingPunct="1"/>
            <a:r>
              <a:rPr lang="fr-FR">
                <a:ea typeface="MS Mincho" pitchFamily="49" charset="-128"/>
              </a:rPr>
              <a:t>simple et extensible</a:t>
            </a:r>
          </a:p>
          <a:p>
            <a:pPr lvl="1" eaLnBrk="1" hangingPunct="1"/>
            <a:r>
              <a:rPr lang="fr-FR">
                <a:ea typeface="MS Mincho" pitchFamily="49" charset="-128"/>
              </a:rPr>
              <a:t>à l'épreuve des pares-feu (à la différence des appels RPC)</a:t>
            </a:r>
          </a:p>
          <a:p>
            <a:pPr lvl="1" eaLnBrk="1" hangingPunct="1"/>
            <a:r>
              <a:rPr lang="fr-FR">
                <a:ea typeface="MS Mincho" pitchFamily="49" charset="-128"/>
              </a:rPr>
              <a:t>élément clé des technologies Microsoft (.Net)</a:t>
            </a:r>
          </a:p>
        </p:txBody>
      </p:sp>
      <p:sp>
        <p:nvSpPr>
          <p:cNvPr id="5" name="Rectangle 13"/>
          <p:cNvSpPr>
            <a:spLocks noGrp="1" noChangeArrowheads="1"/>
          </p:cNvSpPr>
          <p:nvPr>
            <p:ph type="sldNum" sz="quarter" idx="12"/>
          </p:nvPr>
        </p:nvSpPr>
        <p:spPr>
          <a:ln/>
        </p:spPr>
        <p:txBody>
          <a:bodyPr/>
          <a:lstStyle/>
          <a:p>
            <a:pPr>
              <a:defRPr/>
            </a:pPr>
            <a:fld id="{54968C5C-17F7-4671-8B27-B535B05563B1}" type="slidenum">
              <a:rPr lang="fr-FR"/>
              <a:pPr>
                <a:defRPr/>
              </a:pPr>
              <a:t>321</a:t>
            </a:fld>
            <a:endParaRPr lang="fr-FR"/>
          </a:p>
        </p:txBody>
      </p:sp>
      <p:sp>
        <p:nvSpPr>
          <p:cNvPr id="1996804"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850" name="AutoShape 2"/>
          <p:cNvSpPr>
            <a:spLocks noGrp="1" noChangeArrowheads="1"/>
          </p:cNvSpPr>
          <p:nvPr>
            <p:ph type="title"/>
          </p:nvPr>
        </p:nvSpPr>
        <p:spPr/>
        <p:txBody>
          <a:bodyPr/>
          <a:lstStyle/>
          <a:p>
            <a:pPr eaLnBrk="1" hangingPunct="1"/>
            <a:r>
              <a:rPr lang="fr-FR"/>
              <a:t>SOAP, WSDL, UDDI</a:t>
            </a:r>
          </a:p>
        </p:txBody>
      </p:sp>
      <p:sp>
        <p:nvSpPr>
          <p:cNvPr id="1998851"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Comment fonctionne SOAP ?</a:t>
            </a:r>
          </a:p>
          <a:p>
            <a:pPr lvl="1" eaLnBrk="1" hangingPunct="1"/>
            <a:r>
              <a:rPr lang="fr-FR">
                <a:ea typeface="MS Mincho" pitchFamily="49" charset="-128"/>
              </a:rPr>
              <a:t> On crée un service Web (en Java, ASP, PHP…)</a:t>
            </a:r>
          </a:p>
          <a:p>
            <a:pPr lvl="1" eaLnBrk="1" hangingPunct="1"/>
            <a:r>
              <a:rPr lang="fr-FR">
                <a:ea typeface="MS Mincho" pitchFamily="49" charset="-128"/>
              </a:rPr>
              <a:t> On le décrit à l'aide du WSDL (WebServices Description Language), ses types de données, opérations, messages…</a:t>
            </a:r>
          </a:p>
          <a:p>
            <a:pPr lvl="1" eaLnBrk="1" hangingPunct="1"/>
            <a:r>
              <a:rPr lang="fr-FR">
                <a:ea typeface="MS Mincho" pitchFamily="49" charset="-128"/>
              </a:rPr>
              <a:t> On inscrit le service à une UDDI (Universal</a:t>
            </a:r>
            <a:br>
              <a:rPr lang="fr-FR">
                <a:ea typeface="MS Mincho" pitchFamily="49" charset="-128"/>
              </a:rPr>
            </a:br>
            <a:r>
              <a:rPr lang="fr-FR">
                <a:ea typeface="MS Mincho" pitchFamily="49" charset="-128"/>
              </a:rPr>
              <a:t> Description, Discovery and Integration)</a:t>
            </a:r>
            <a:br>
              <a:rPr lang="fr-FR">
                <a:ea typeface="MS Mincho" pitchFamily="49" charset="-128"/>
              </a:rPr>
            </a:br>
            <a:r>
              <a:rPr lang="fr-FR">
                <a:ea typeface="MS Mincho" pitchFamily="49" charset="-128"/>
              </a:rPr>
              <a:t> Un annuaire de services Web !</a:t>
            </a:r>
          </a:p>
          <a:p>
            <a:pPr lvl="1" eaLnBrk="1" hangingPunct="1"/>
            <a:r>
              <a:rPr lang="fr-FR">
                <a:ea typeface="MS Mincho" pitchFamily="49" charset="-128"/>
              </a:rPr>
              <a:t> Quand un utilisateur cherche à obtenir un</a:t>
            </a:r>
            <a:br>
              <a:rPr lang="fr-FR">
                <a:ea typeface="MS Mincho" pitchFamily="49" charset="-128"/>
              </a:rPr>
            </a:br>
            <a:r>
              <a:rPr lang="fr-FR">
                <a:ea typeface="MS Mincho" pitchFamily="49" charset="-128"/>
              </a:rPr>
              <a:t>service (ex: météo), il consulte l'UDDI qui va</a:t>
            </a:r>
            <a:br>
              <a:rPr lang="fr-FR">
                <a:ea typeface="MS Mincho" pitchFamily="49" charset="-128"/>
              </a:rPr>
            </a:br>
            <a:r>
              <a:rPr lang="fr-FR">
                <a:ea typeface="MS Mincho" pitchFamily="49" charset="-128"/>
              </a:rPr>
              <a:t>chercher le service et lui fournir une interface</a:t>
            </a:r>
          </a:p>
          <a:p>
            <a:pPr lvl="1" eaLnBrk="1" hangingPunct="1"/>
            <a:r>
              <a:rPr lang="fr-FR">
                <a:ea typeface="MS Mincho" pitchFamily="49" charset="-128"/>
              </a:rPr>
              <a:t> Il pourra ensuite communiquer, en SOAP,</a:t>
            </a:r>
            <a:br>
              <a:rPr lang="fr-FR">
                <a:ea typeface="MS Mincho" pitchFamily="49" charset="-128"/>
              </a:rPr>
            </a:br>
            <a:r>
              <a:rPr lang="fr-FR">
                <a:ea typeface="MS Mincho" pitchFamily="49" charset="-128"/>
              </a:rPr>
              <a:t>avec le service Web, en utilisant les bons</a:t>
            </a:r>
            <a:br>
              <a:rPr lang="fr-FR">
                <a:ea typeface="MS Mincho" pitchFamily="49" charset="-128"/>
              </a:rPr>
            </a:br>
            <a:r>
              <a:rPr lang="fr-FR">
                <a:ea typeface="MS Mincho" pitchFamily="49" charset="-128"/>
              </a:rPr>
              <a:t>paramètres (ceux décrits en WSDL)</a:t>
            </a:r>
          </a:p>
        </p:txBody>
      </p:sp>
      <p:sp>
        <p:nvSpPr>
          <p:cNvPr id="6" name="Rectangle 13"/>
          <p:cNvSpPr>
            <a:spLocks noGrp="1" noChangeArrowheads="1"/>
          </p:cNvSpPr>
          <p:nvPr>
            <p:ph type="sldNum" sz="quarter" idx="12"/>
          </p:nvPr>
        </p:nvSpPr>
        <p:spPr>
          <a:ln/>
        </p:spPr>
        <p:txBody>
          <a:bodyPr/>
          <a:lstStyle/>
          <a:p>
            <a:pPr>
              <a:defRPr/>
            </a:pPr>
            <a:fld id="{DDB75184-8404-44EC-B696-8D291445E56F}" type="slidenum">
              <a:rPr lang="fr-FR"/>
              <a:pPr>
                <a:defRPr/>
              </a:pPr>
              <a:t>322</a:t>
            </a:fld>
            <a:endParaRPr lang="fr-FR"/>
          </a:p>
        </p:txBody>
      </p:sp>
      <p:pic>
        <p:nvPicPr>
          <p:cNvPr id="1998853" name="Picture 5" descr="C:\Work\01it\Cli\Orsys\Cours\_Img\soap01.jpg"/>
          <p:cNvPicPr>
            <a:picLocks noChangeAspect="1" noChangeArrowheads="1"/>
          </p:cNvPicPr>
          <p:nvPr/>
        </p:nvPicPr>
        <p:blipFill>
          <a:blip r:embed="rId3" cstate="print"/>
          <a:srcRect/>
          <a:stretch>
            <a:fillRect/>
          </a:stretch>
        </p:blipFill>
        <p:spPr bwMode="auto">
          <a:xfrm>
            <a:off x="5334000" y="3860800"/>
            <a:ext cx="3810000" cy="2997200"/>
          </a:xfrm>
          <a:prstGeom prst="rect">
            <a:avLst/>
          </a:prstGeom>
          <a:noFill/>
        </p:spPr>
      </p:pic>
      <p:sp>
        <p:nvSpPr>
          <p:cNvPr id="199885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0899" name="AutoShape 1027"/>
          <p:cNvSpPr>
            <a:spLocks noGrp="1" noChangeArrowheads="1"/>
          </p:cNvSpPr>
          <p:nvPr>
            <p:ph type="title"/>
          </p:nvPr>
        </p:nvSpPr>
        <p:spPr/>
        <p:txBody>
          <a:bodyPr/>
          <a:lstStyle/>
          <a:p>
            <a:pPr eaLnBrk="1" hangingPunct="1"/>
            <a:r>
              <a:rPr lang="fr-FR"/>
              <a:t>SOAP, WSDL, UDDI</a:t>
            </a:r>
          </a:p>
        </p:txBody>
      </p:sp>
      <p:sp>
        <p:nvSpPr>
          <p:cNvPr id="2000900" name="Rectangle 1028"/>
          <p:cNvSpPr>
            <a:spLocks noGrp="1" noChangeArrowheads="1"/>
          </p:cNvSpPr>
          <p:nvPr>
            <p:ph idx="1"/>
          </p:nvPr>
        </p:nvSpPr>
        <p:spPr/>
        <p:txBody>
          <a:bodyPr>
            <a:normAutofit fontScale="85000" lnSpcReduction="20000"/>
          </a:bodyPr>
          <a:lstStyle/>
          <a:p>
            <a:pPr eaLnBrk="1" hangingPunct="1"/>
            <a:r>
              <a:rPr lang="fr-FR">
                <a:ea typeface="MS Mincho" pitchFamily="49" charset="-128"/>
              </a:rPr>
              <a:t>Que contient le message SOAP ?</a:t>
            </a:r>
          </a:p>
          <a:p>
            <a:pPr lvl="1" eaLnBrk="1" hangingPunct="1"/>
            <a:r>
              <a:rPr lang="fr-FR">
                <a:ea typeface="MS Mincho" pitchFamily="49" charset="-128"/>
              </a:rPr>
              <a:t>Une enveloppe &lt;soap:Envelope&gt; (racine du document) qui comprend :</a:t>
            </a:r>
          </a:p>
          <a:p>
            <a:pPr lvl="2" eaLnBrk="1" hangingPunct="1"/>
            <a:r>
              <a:rPr lang="fr-FR">
                <a:ea typeface="MS Mincho" pitchFamily="49" charset="-128"/>
              </a:rPr>
              <a:t>Un namespace obligatoire (toujours le même pour SOAP 1.2) </a:t>
            </a:r>
            <a:br>
              <a:rPr lang="fr-FR">
                <a:ea typeface="MS Mincho" pitchFamily="49" charset="-128"/>
              </a:rPr>
            </a:br>
            <a:r>
              <a:rPr lang="fr-FR">
                <a:ea typeface="MS Mincho" pitchFamily="49" charset="-128"/>
              </a:rPr>
              <a:t>xmlns:soap="http://www.w3.org/2001/12/soap-envelope"</a:t>
            </a:r>
          </a:p>
          <a:p>
            <a:pPr lvl="2" eaLnBrk="1" hangingPunct="1"/>
            <a:r>
              <a:rPr lang="fr-FR">
                <a:ea typeface="MS Mincho" pitchFamily="49" charset="-128"/>
              </a:rPr>
              <a:t>Un encodingStyle définit les types de données utilisées dans le message via une URI</a:t>
            </a:r>
            <a:br>
              <a:rPr lang="fr-FR">
                <a:ea typeface="MS Mincho" pitchFamily="49" charset="-128"/>
              </a:rPr>
            </a:br>
            <a:r>
              <a:rPr lang="fr-FR">
                <a:ea typeface="MS Mincho" pitchFamily="49" charset="-128"/>
              </a:rPr>
              <a:t>soap:encodingStyle="http://www.w3.org/2001/12/soap-encoding"</a:t>
            </a:r>
          </a:p>
          <a:p>
            <a:pPr lvl="1" eaLnBrk="1" hangingPunct="1"/>
            <a:r>
              <a:rPr lang="fr-FR">
                <a:ea typeface="MS Mincho" pitchFamily="49" charset="-128"/>
              </a:rPr>
              <a:t>Un en-tête optionnel &lt;Header&gt; (firstchild s'il est présent) qui fournit une méta information sur le message</a:t>
            </a:r>
          </a:p>
          <a:p>
            <a:pPr lvl="1" eaLnBrk="1" hangingPunct="1"/>
            <a:r>
              <a:rPr lang="fr-FR">
                <a:ea typeface="MS Mincho" pitchFamily="49" charset="-128"/>
              </a:rPr>
              <a:t>Un corps &lt;Body&gt;</a:t>
            </a:r>
          </a:p>
          <a:p>
            <a:pPr lvl="2" eaLnBrk="1" hangingPunct="1"/>
            <a:r>
              <a:rPr lang="fr-FR">
                <a:ea typeface="MS Mincho" pitchFamily="49" charset="-128"/>
              </a:rPr>
              <a:t>les éléments enfants de &lt;soap:Body&gt; doivent être préfixés d'un namespace pour les différencier les balises utiles à l'application du standard SOAP</a:t>
            </a:r>
          </a:p>
          <a:p>
            <a:pPr lvl="2" eaLnBrk="1" hangingPunct="1"/>
            <a:r>
              <a:rPr lang="fr-FR">
                <a:ea typeface="MS Mincho" pitchFamily="49" charset="-128"/>
              </a:rPr>
              <a:t> Une section optionnelle &lt;Fault&gt; permet de traiter les erreurs (faultcode="[versionMismatch | MustUnderstand | Client | Serveur]", faultstring="message d'erreur")</a:t>
            </a:r>
          </a:p>
        </p:txBody>
      </p:sp>
      <p:sp>
        <p:nvSpPr>
          <p:cNvPr id="5" name="Rectangle 13"/>
          <p:cNvSpPr>
            <a:spLocks noGrp="1" noChangeArrowheads="1"/>
          </p:cNvSpPr>
          <p:nvPr>
            <p:ph type="sldNum" sz="quarter" idx="12"/>
          </p:nvPr>
        </p:nvSpPr>
        <p:spPr>
          <a:ln/>
        </p:spPr>
        <p:txBody>
          <a:bodyPr/>
          <a:lstStyle/>
          <a:p>
            <a:pPr>
              <a:defRPr/>
            </a:pPr>
            <a:fld id="{C51FECE4-D956-46B7-A6D8-6DB343F2FFF1}" type="slidenum">
              <a:rPr lang="fr-FR"/>
              <a:pPr>
                <a:defRPr/>
              </a:pPr>
              <a:t>323</a:t>
            </a:fld>
            <a:endParaRPr lang="fr-FR"/>
          </a:p>
        </p:txBody>
      </p:sp>
      <p:sp>
        <p:nvSpPr>
          <p:cNvPr id="2000901" name="Text Box 1029"/>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pPr>
              <a:defRPr/>
            </a:pPr>
            <a:fld id="{44439C3F-8867-418E-9814-7FF461A76B2D}" type="slidenum">
              <a:rPr lang="fr-FR"/>
              <a:pPr>
                <a:defRPr/>
              </a:pPr>
              <a:t>324</a:t>
            </a:fld>
            <a:endParaRPr lang="fr-FR"/>
          </a:p>
        </p:txBody>
      </p:sp>
      <p:sp>
        <p:nvSpPr>
          <p:cNvPr id="1282050" name="AutoShape 2"/>
          <p:cNvSpPr>
            <a:spLocks noGrp="1" noChangeArrowheads="1"/>
          </p:cNvSpPr>
          <p:nvPr>
            <p:ph type="title" idx="4294967295"/>
          </p:nvPr>
        </p:nvSpPr>
        <p:spPr>
          <a:xfrm>
            <a:off x="973015" y="762000"/>
            <a:ext cx="8170985" cy="1143000"/>
          </a:xfrm>
        </p:spPr>
        <p:txBody>
          <a:bodyPr/>
          <a:lstStyle/>
          <a:p>
            <a:pPr eaLnBrk="1" hangingPunct="1"/>
            <a:r>
              <a:rPr lang="fr-FR"/>
              <a:t>Conclusion</a:t>
            </a:r>
          </a:p>
        </p:txBody>
      </p:sp>
      <p:sp>
        <p:nvSpPr>
          <p:cNvPr id="1282051" name="Rectangle 3"/>
          <p:cNvSpPr>
            <a:spLocks noGrp="1" noChangeArrowheads="1"/>
          </p:cNvSpPr>
          <p:nvPr>
            <p:ph type="body" idx="4294967295"/>
          </p:nvPr>
        </p:nvSpPr>
        <p:spPr>
          <a:xfrm>
            <a:off x="1162050" y="2362200"/>
            <a:ext cx="7981950" cy="4267200"/>
          </a:xfrm>
        </p:spPr>
        <p:txBody>
          <a:bodyPr/>
          <a:lstStyle/>
          <a:p>
            <a:pPr eaLnBrk="1" hangingPunct="1"/>
            <a:r>
              <a:rPr lang="fr-FR">
                <a:ea typeface="MS Mincho" pitchFamily="49" charset="-128"/>
              </a:rPr>
              <a:t>Dans cette partie :</a:t>
            </a:r>
          </a:p>
          <a:p>
            <a:pPr lvl="1" eaLnBrk="1" hangingPunct="1"/>
            <a:endParaRPr lang="fr-FR">
              <a:ea typeface="MS Mincho" pitchFamily="49" charset="-128"/>
            </a:endParaRPr>
          </a:p>
          <a:p>
            <a:pPr lvl="1"/>
            <a:r>
              <a:rPr lang="fr-FR"/>
              <a:t> Vous avez acquis des connaissances de base sur la structure des applications utilisant des messages XML</a:t>
            </a:r>
          </a:p>
          <a:p>
            <a:pPr lvl="1"/>
            <a:endParaRPr lang="fr-FR"/>
          </a:p>
          <a:p>
            <a:pPr lvl="1"/>
            <a:r>
              <a:rPr lang="fr-FR"/>
              <a:t> Vous avez eu un aperçu des différentes technologies liées aux services Web</a:t>
            </a:r>
          </a:p>
        </p:txBody>
      </p:sp>
      <p:sp>
        <p:nvSpPr>
          <p:cNvPr id="1282053" name="Text Box 5"/>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Messages et échanges XML</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SGBDR &amp; XML</a:t>
            </a:r>
          </a:p>
        </p:txBody>
      </p:sp>
      <p:sp>
        <p:nvSpPr>
          <p:cNvPr id="3" name="Sous-titre 2"/>
          <p:cNvSpPr>
            <a:spLocks noGrp="1"/>
          </p:cNvSpPr>
          <p:nvPr>
            <p:ph type="body" idx="1"/>
          </p:nvPr>
        </p:nvSpPr>
        <p:spPr/>
        <p:txBody>
          <a:bodyPr>
            <a:normAutofit/>
          </a:bodyPr>
          <a:lstStyle/>
          <a:p>
            <a:r>
              <a:rPr lang="fr-FR" dirty="0"/>
              <a:t>Les meilleurs des SGBDR oracle, MSSQL avec XML</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pPr>
              <a:defRPr/>
            </a:pPr>
            <a:fld id="{85E40DB8-02AA-4EA3-B680-BE6796E406A7}" type="slidenum">
              <a:rPr lang="fr-FR"/>
              <a:pPr>
                <a:defRPr/>
              </a:pPr>
              <a:t>326</a:t>
            </a:fld>
            <a:endParaRPr lang="fr-FR"/>
          </a:p>
        </p:txBody>
      </p:sp>
      <p:sp>
        <p:nvSpPr>
          <p:cNvPr id="1286146" name="AutoShape 2"/>
          <p:cNvSpPr>
            <a:spLocks noGrp="1" noChangeArrowheads="1"/>
          </p:cNvSpPr>
          <p:nvPr>
            <p:ph type="title" idx="4294967295"/>
          </p:nvPr>
        </p:nvSpPr>
        <p:spPr>
          <a:xfrm>
            <a:off x="973015" y="762000"/>
            <a:ext cx="8170985" cy="1143000"/>
          </a:xfrm>
        </p:spPr>
        <p:txBody>
          <a:bodyPr/>
          <a:lstStyle/>
          <a:p>
            <a:pPr eaLnBrk="1" hangingPunct="1"/>
            <a:r>
              <a:rPr lang="fr-FR"/>
              <a:t>Sommaire de la partie</a:t>
            </a:r>
          </a:p>
        </p:txBody>
      </p:sp>
      <p:sp>
        <p:nvSpPr>
          <p:cNvPr id="1286147" name="Rectangle 3"/>
          <p:cNvSpPr>
            <a:spLocks noGrp="1" noChangeArrowheads="1"/>
          </p:cNvSpPr>
          <p:nvPr>
            <p:ph type="body" idx="4294967295"/>
          </p:nvPr>
        </p:nvSpPr>
        <p:spPr>
          <a:xfrm>
            <a:off x="1162050" y="2362200"/>
            <a:ext cx="7981950" cy="4267200"/>
          </a:xfrm>
        </p:spPr>
        <p:txBody>
          <a:bodyPr>
            <a:normAutofit fontScale="92500" lnSpcReduction="20000"/>
          </a:bodyPr>
          <a:lstStyle/>
          <a:p>
            <a:pPr eaLnBrk="1" hangingPunct="1"/>
            <a:r>
              <a:rPr lang="fr-FR" dirty="0">
                <a:ea typeface="MS Mincho" pitchFamily="49" charset="-128"/>
              </a:rPr>
              <a:t>Au programme :</a:t>
            </a:r>
          </a:p>
          <a:p>
            <a:pPr lvl="1" eaLnBrk="1" hangingPunct="1"/>
            <a:r>
              <a:rPr lang="fr-FR" dirty="0">
                <a:ea typeface="MS Mincho" pitchFamily="49" charset="-128"/>
              </a:rPr>
              <a:t> Le stockage de documents XML et bases semi-structurées</a:t>
            </a:r>
          </a:p>
          <a:p>
            <a:pPr lvl="1" eaLnBrk="1" hangingPunct="1"/>
            <a:r>
              <a:rPr lang="fr-FR" dirty="0">
                <a:ea typeface="MS Mincho" pitchFamily="49" charset="-128"/>
              </a:rPr>
              <a:t> XML, SGBDR (Oracle , SQL Server 2005, MySQL5) et aux bases de données natives XML-</a:t>
            </a:r>
            <a:r>
              <a:rPr lang="fr-FR" dirty="0" err="1">
                <a:ea typeface="MS Mincho" pitchFamily="49" charset="-128"/>
              </a:rPr>
              <a:t>Xindice</a:t>
            </a:r>
            <a:r>
              <a:rPr lang="fr-FR" dirty="0">
                <a:ea typeface="MS Mincho" pitchFamily="49" charset="-128"/>
              </a:rPr>
              <a:t>, </a:t>
            </a:r>
            <a:r>
              <a:rPr lang="fr-FR" dirty="0" err="1">
                <a:ea typeface="MS Mincho" pitchFamily="49" charset="-128"/>
              </a:rPr>
              <a:t>Tamino</a:t>
            </a:r>
            <a:endParaRPr lang="fr-FR" dirty="0">
              <a:ea typeface="MS Mincho" pitchFamily="49" charset="-128"/>
            </a:endParaRPr>
          </a:p>
          <a:p>
            <a:pPr lvl="1" eaLnBrk="1" hangingPunct="1"/>
            <a:r>
              <a:rPr lang="fr-FR" dirty="0">
                <a:ea typeface="MS Mincho" pitchFamily="49" charset="-128"/>
              </a:rPr>
              <a:t> Outils de Mapping pour la production de codes java, XSL dédiés aux conversions de types (SOAP / SGBD / XML / XSD)</a:t>
            </a:r>
          </a:p>
          <a:p>
            <a:pPr lvl="1" eaLnBrk="1" hangingPunct="1"/>
            <a:r>
              <a:rPr lang="fr-FR" dirty="0">
                <a:ea typeface="MS Mincho" pitchFamily="49" charset="-128"/>
              </a:rPr>
              <a:t> Langages d’interrogation XML : XPath, XQuery, </a:t>
            </a:r>
            <a:r>
              <a:rPr lang="fr-FR" dirty="0" err="1">
                <a:ea typeface="MS Mincho" pitchFamily="49" charset="-128"/>
              </a:rPr>
              <a:t>XLink</a:t>
            </a:r>
            <a:r>
              <a:rPr lang="fr-FR" dirty="0">
                <a:ea typeface="MS Mincho" pitchFamily="49" charset="-128"/>
              </a:rPr>
              <a:t>, </a:t>
            </a:r>
            <a:r>
              <a:rPr lang="fr-FR" dirty="0" err="1">
                <a:ea typeface="MS Mincho" pitchFamily="49" charset="-128"/>
              </a:rPr>
              <a:t>XPointer</a:t>
            </a:r>
            <a:r>
              <a:rPr lang="fr-FR" dirty="0">
                <a:ea typeface="MS Mincho" pitchFamily="49" charset="-128"/>
              </a:rPr>
              <a:t>, extensions du SQL</a:t>
            </a:r>
          </a:p>
          <a:p>
            <a:pPr lvl="1" eaLnBrk="1" hangingPunct="1"/>
            <a:r>
              <a:rPr lang="fr-FR" dirty="0">
                <a:ea typeface="MS Mincho" pitchFamily="49" charset="-128"/>
              </a:rPr>
              <a:t>TP et conclusion</a:t>
            </a:r>
          </a:p>
        </p:txBody>
      </p:sp>
      <p:sp>
        <p:nvSpPr>
          <p:cNvPr id="128614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XML et BdD</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AutoShape 2"/>
          <p:cNvSpPr>
            <a:spLocks noGrp="1" noChangeArrowheads="1"/>
          </p:cNvSpPr>
          <p:nvPr>
            <p:ph type="title"/>
          </p:nvPr>
        </p:nvSpPr>
        <p:spPr/>
        <p:txBody>
          <a:bodyPr/>
          <a:lstStyle/>
          <a:p>
            <a:pPr eaLnBrk="1" hangingPunct="1"/>
            <a:r>
              <a:rPr lang="fr-FR"/>
              <a:t>Stockage XML</a:t>
            </a:r>
          </a:p>
        </p:txBody>
      </p:sp>
      <p:sp>
        <p:nvSpPr>
          <p:cNvPr id="1288195" name="Rectangle 3"/>
          <p:cNvSpPr>
            <a:spLocks noGrp="1" noChangeArrowheads="1"/>
          </p:cNvSpPr>
          <p:nvPr>
            <p:ph idx="1"/>
          </p:nvPr>
        </p:nvSpPr>
        <p:spPr/>
        <p:txBody>
          <a:bodyPr>
            <a:normAutofit fontScale="77500" lnSpcReduction="20000"/>
          </a:bodyPr>
          <a:lstStyle/>
          <a:p>
            <a:r>
              <a:rPr lang="fr-FR"/>
              <a:t>Données structurées</a:t>
            </a:r>
          </a:p>
          <a:p>
            <a:pPr lvl="1"/>
            <a:r>
              <a:rPr lang="fr-FR"/>
              <a:t> documents qui contiennent des informations dont on connaît le contenu et l'emplacement (ex: questionnaire, formulaire)</a:t>
            </a:r>
          </a:p>
          <a:p>
            <a:r>
              <a:rPr lang="fr-FR"/>
              <a:t>Données semi-structurées</a:t>
            </a:r>
          </a:p>
          <a:p>
            <a:pPr lvl="1"/>
            <a:r>
              <a:rPr lang="fr-FR"/>
              <a:t> documents qui contiennent des informations dont on connaît le contexte, mais pas l'emplacement (disposition non fixe comme factures, bons de commandes…)</a:t>
            </a:r>
          </a:p>
          <a:p>
            <a:r>
              <a:rPr lang="fr-FR"/>
              <a:t>Stockage des données XML</a:t>
            </a:r>
          </a:p>
          <a:p>
            <a:pPr lvl="1"/>
            <a:r>
              <a:rPr lang="fr-FR"/>
              <a:t> Les données XML sont redondantes donc lourdes à l'état naturel mais faciles à compresser (80% à 99% de compression… ex: Gzip et SVG)</a:t>
            </a:r>
          </a:p>
          <a:p>
            <a:pPr lvl="1"/>
            <a:r>
              <a:rPr lang="fr-FR"/>
              <a:t> Le stockage de données semi-structurées sous forme de fichier XML nécessite souvent l'éclatement de ces données en plusieurs fichiers d'où un intérêt accru pour la compression qui permet de réunir ses fichiers XML dans un seul zip</a:t>
            </a:r>
          </a:p>
        </p:txBody>
      </p:sp>
      <p:sp>
        <p:nvSpPr>
          <p:cNvPr id="5" name="Rectangle 13"/>
          <p:cNvSpPr>
            <a:spLocks noGrp="1" noChangeArrowheads="1"/>
          </p:cNvSpPr>
          <p:nvPr>
            <p:ph type="sldNum" sz="quarter" idx="12"/>
          </p:nvPr>
        </p:nvSpPr>
        <p:spPr>
          <a:ln/>
        </p:spPr>
        <p:txBody>
          <a:bodyPr/>
          <a:lstStyle/>
          <a:p>
            <a:pPr>
              <a:defRPr/>
            </a:pPr>
            <a:fld id="{0165AFE0-AA53-4A2F-B062-D5447E815264}" type="slidenum">
              <a:rPr lang="fr-FR"/>
              <a:pPr>
                <a:defRPr/>
              </a:pPr>
              <a:t>327</a:t>
            </a:fld>
            <a:endParaRPr lang="fr-F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82" name="AutoShape 2050"/>
          <p:cNvSpPr>
            <a:spLocks noGrp="1" noChangeArrowheads="1"/>
          </p:cNvSpPr>
          <p:nvPr>
            <p:ph type="title"/>
          </p:nvPr>
        </p:nvSpPr>
        <p:spPr/>
        <p:txBody>
          <a:bodyPr/>
          <a:lstStyle/>
          <a:p>
            <a:pPr eaLnBrk="1" hangingPunct="1"/>
            <a:r>
              <a:rPr lang="fr-FR"/>
              <a:t>SGBD &amp; XML</a:t>
            </a:r>
          </a:p>
        </p:txBody>
      </p:sp>
      <p:sp>
        <p:nvSpPr>
          <p:cNvPr id="2170883" name="Rectangle 2051"/>
          <p:cNvSpPr>
            <a:spLocks noGrp="1" noChangeArrowheads="1"/>
          </p:cNvSpPr>
          <p:nvPr>
            <p:ph idx="1"/>
          </p:nvPr>
        </p:nvSpPr>
        <p:spPr/>
        <p:txBody>
          <a:bodyPr/>
          <a:lstStyle/>
          <a:p>
            <a:r>
              <a:rPr lang="fr-FR" dirty="0"/>
              <a:t>Tous les grands SGBDR intègrent des modules XML</a:t>
            </a:r>
          </a:p>
          <a:p>
            <a:pPr lvl="1"/>
            <a:r>
              <a:rPr lang="fr-FR" dirty="0"/>
              <a:t> Oracle</a:t>
            </a:r>
          </a:p>
          <a:p>
            <a:pPr lvl="1"/>
            <a:r>
              <a:rPr lang="fr-FR" dirty="0"/>
              <a:t> </a:t>
            </a:r>
            <a:r>
              <a:rPr lang="fr-FR" dirty="0" err="1"/>
              <a:t>SQLServer</a:t>
            </a:r>
            <a:endParaRPr lang="fr-FR" dirty="0"/>
          </a:p>
          <a:p>
            <a:pPr lvl="1"/>
            <a:r>
              <a:rPr lang="fr-FR" dirty="0"/>
              <a:t> Même MySQL depuis sa dernière version</a:t>
            </a:r>
          </a:p>
          <a:p>
            <a:pPr lvl="1"/>
            <a:endParaRPr lang="fr-FR" dirty="0"/>
          </a:p>
          <a:p>
            <a:r>
              <a:rPr lang="fr-FR" dirty="0"/>
              <a:t>Pourquoi ?</a:t>
            </a:r>
          </a:p>
          <a:p>
            <a:pPr lvl="1"/>
            <a:r>
              <a:rPr lang="fr-FR" dirty="0"/>
              <a:t> </a:t>
            </a:r>
            <a:r>
              <a:rPr lang="fr-FR" dirty="0" err="1"/>
              <a:t>Pricipalement</a:t>
            </a:r>
            <a:r>
              <a:rPr lang="fr-FR" dirty="0"/>
              <a:t> car l'interopérabilité n'est plus envisageable sans XML</a:t>
            </a:r>
          </a:p>
        </p:txBody>
      </p:sp>
      <p:sp>
        <p:nvSpPr>
          <p:cNvPr id="5" name="Rectangle 13"/>
          <p:cNvSpPr>
            <a:spLocks noGrp="1" noChangeArrowheads="1"/>
          </p:cNvSpPr>
          <p:nvPr>
            <p:ph type="sldNum" sz="quarter" idx="12"/>
          </p:nvPr>
        </p:nvSpPr>
        <p:spPr>
          <a:ln/>
        </p:spPr>
        <p:txBody>
          <a:bodyPr/>
          <a:lstStyle/>
          <a:p>
            <a:pPr>
              <a:defRPr/>
            </a:pPr>
            <a:fld id="{07D4813F-7346-48CA-AC3C-8C2B02F1E162}" type="slidenum">
              <a:rPr lang="fr-FR"/>
              <a:pPr>
                <a:defRPr/>
              </a:pPr>
              <a:t>328</a:t>
            </a:fld>
            <a:endParaRPr lang="fr-F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738" name="AutoShape 2"/>
          <p:cNvSpPr>
            <a:spLocks noGrp="1" noChangeArrowheads="1"/>
          </p:cNvSpPr>
          <p:nvPr>
            <p:ph type="title"/>
          </p:nvPr>
        </p:nvSpPr>
        <p:spPr/>
        <p:txBody>
          <a:bodyPr/>
          <a:lstStyle/>
          <a:p>
            <a:pPr eaLnBrk="1" hangingPunct="1"/>
            <a:r>
              <a:rPr lang="fr-FR"/>
              <a:t>SGBD &amp; XML</a:t>
            </a:r>
          </a:p>
        </p:txBody>
      </p:sp>
      <p:sp>
        <p:nvSpPr>
          <p:cNvPr id="2164739" name="Rectangle 3"/>
          <p:cNvSpPr>
            <a:spLocks noGrp="1" noChangeArrowheads="1"/>
          </p:cNvSpPr>
          <p:nvPr>
            <p:ph idx="1"/>
          </p:nvPr>
        </p:nvSpPr>
        <p:spPr/>
        <p:txBody>
          <a:bodyPr>
            <a:normAutofit fontScale="70000" lnSpcReduction="20000"/>
          </a:bodyPr>
          <a:lstStyle/>
          <a:p>
            <a:r>
              <a:rPr lang="fr-FR"/>
              <a:t>SGBD natifs XML</a:t>
            </a:r>
          </a:p>
          <a:p>
            <a:pPr lvl="1"/>
            <a:r>
              <a:rPr lang="fr-FR"/>
              <a:t> Systèmes de bases de données qui exploitent des données XML de manière native (lecture, extraction, modification, stockage…)</a:t>
            </a:r>
          </a:p>
          <a:p>
            <a:pPr lvl="1"/>
            <a:r>
              <a:rPr lang="fr-FR"/>
              <a:t> Les avantages des SGBD natifs XML :</a:t>
            </a:r>
          </a:p>
          <a:p>
            <a:pPr lvl="2"/>
            <a:r>
              <a:rPr lang="fr-FR"/>
              <a:t> avantageux pour traiter et intégrer de grandes quantités de données non-structurées</a:t>
            </a:r>
          </a:p>
          <a:p>
            <a:pPr lvl="2"/>
            <a:r>
              <a:rPr lang="fr-FR"/>
              <a:t> L'utilisation d'un standard ouvert pour le stockage des données place le SGBD idéalement au centre des transactions de l'entreprise (interne : facilite l'exploitation des données, externe : facilite l'échange avec les tiers)</a:t>
            </a:r>
          </a:p>
          <a:p>
            <a:pPr lvl="2"/>
            <a:r>
              <a:rPr lang="fr-FR"/>
              <a:t> Stockage de structures XML à la volée possible (intéressant dans un environnement fortement dominé par des échanges XML)</a:t>
            </a:r>
          </a:p>
          <a:p>
            <a:pPr lvl="1"/>
            <a:r>
              <a:rPr lang="fr-FR"/>
              <a:t> Les inconvénients des SGBD natifs XML :</a:t>
            </a:r>
          </a:p>
          <a:p>
            <a:pPr lvl="2"/>
            <a:r>
              <a:rPr lang="fr-FR"/>
              <a:t> Toujours plus lent que ses concurrents binaires (preuve les fichiers XML sont souvent générés à partir de bases de données relationnelles classiques)</a:t>
            </a:r>
          </a:p>
          <a:p>
            <a:pPr lvl="1"/>
            <a:r>
              <a:rPr lang="fr-FR"/>
              <a:t> Conclusion :</a:t>
            </a:r>
          </a:p>
          <a:p>
            <a:pPr lvl="2"/>
            <a:r>
              <a:rPr lang="fr-FR"/>
              <a:t> Elles sont intéressantes pour servir de cache ou de passerelle entre applications</a:t>
            </a:r>
          </a:p>
        </p:txBody>
      </p:sp>
      <p:sp>
        <p:nvSpPr>
          <p:cNvPr id="5" name="Rectangle 13"/>
          <p:cNvSpPr>
            <a:spLocks noGrp="1" noChangeArrowheads="1"/>
          </p:cNvSpPr>
          <p:nvPr>
            <p:ph type="sldNum" sz="quarter" idx="12"/>
          </p:nvPr>
        </p:nvSpPr>
        <p:spPr>
          <a:ln/>
        </p:spPr>
        <p:txBody>
          <a:bodyPr/>
          <a:lstStyle/>
          <a:p>
            <a:pPr>
              <a:defRPr/>
            </a:pPr>
            <a:fld id="{8F4F7A11-3BD7-41F4-8114-AF7551638704}" type="slidenum">
              <a:rPr lang="fr-FR"/>
              <a:pPr>
                <a:defRPr/>
              </a:pPr>
              <a:t>329</a:t>
            </a:fld>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9730" name="AutoShape 2"/>
          <p:cNvSpPr>
            <a:spLocks noGrp="1" noChangeArrowheads="1"/>
          </p:cNvSpPr>
          <p:nvPr>
            <p:ph type="title"/>
          </p:nvPr>
        </p:nvSpPr>
        <p:spPr/>
        <p:txBody>
          <a:bodyPr/>
          <a:lstStyle/>
          <a:p>
            <a:pPr eaLnBrk="1" hangingPunct="1"/>
            <a:r>
              <a:rPr lang="fr-FR"/>
              <a:t>Structure XML</a:t>
            </a:r>
          </a:p>
        </p:txBody>
      </p:sp>
      <p:sp>
        <p:nvSpPr>
          <p:cNvPr id="2249731" name="Rectangle 3"/>
          <p:cNvSpPr>
            <a:spLocks noGrp="1" noChangeArrowheads="1"/>
          </p:cNvSpPr>
          <p:nvPr>
            <p:ph idx="1"/>
          </p:nvPr>
        </p:nvSpPr>
        <p:spPr/>
        <p:txBody>
          <a:bodyPr/>
          <a:lstStyle/>
          <a:p>
            <a:pPr eaLnBrk="1" hangingPunct="1"/>
            <a:r>
              <a:rPr lang="fr-FR" dirty="0">
                <a:ea typeface="MS Mincho" pitchFamily="49" charset="-128"/>
              </a:rPr>
              <a:t>Structure XML</a:t>
            </a:r>
          </a:p>
          <a:p>
            <a:pPr lvl="1" eaLnBrk="1" hangingPunct="1">
              <a:buFontTx/>
              <a:buNone/>
            </a:pPr>
            <a:r>
              <a:rPr lang="fr-FR" dirty="0">
                <a:cs typeface="Courier New" pitchFamily="49" charset="0"/>
              </a:rPr>
              <a:t>XML est un langage de balises (&lt;&gt;). </a:t>
            </a:r>
          </a:p>
          <a:p>
            <a:pPr lvl="1" eaLnBrk="1" hangingPunct="1">
              <a:buFontTx/>
              <a:buNone/>
            </a:pPr>
            <a:r>
              <a:rPr lang="fr-FR" dirty="0">
                <a:cs typeface="Courier New" pitchFamily="49" charset="0"/>
              </a:rPr>
              <a:t>Un fichier XML contient :</a:t>
            </a:r>
          </a:p>
          <a:p>
            <a:pPr lvl="1" eaLnBrk="1" hangingPunct="1"/>
            <a:r>
              <a:rPr lang="fr-FR" dirty="0">
                <a:cs typeface="Courier New" pitchFamily="49" charset="0"/>
              </a:rPr>
              <a:t> 1 seul (pour le moment !) élément racine (</a:t>
            </a:r>
            <a:r>
              <a:rPr lang="fr-FR" dirty="0" err="1">
                <a:cs typeface="Courier New" pitchFamily="49" charset="0"/>
              </a:rPr>
              <a:t>root</a:t>
            </a:r>
            <a:r>
              <a:rPr lang="fr-FR" dirty="0">
                <a:cs typeface="Courier New" pitchFamily="49" charset="0"/>
              </a:rPr>
              <a:t>) parfois appelé document</a:t>
            </a:r>
          </a:p>
          <a:p>
            <a:pPr lvl="1" eaLnBrk="1" hangingPunct="1"/>
            <a:r>
              <a:rPr lang="fr-FR" dirty="0">
                <a:cs typeface="Courier New" pitchFamily="49" charset="0"/>
              </a:rPr>
              <a:t> précédé par des déclarations XML optionnelles (</a:t>
            </a:r>
            <a:r>
              <a:rPr lang="fr-FR" b="1" dirty="0">
                <a:solidFill>
                  <a:schemeClr val="tx2"/>
                </a:solidFill>
                <a:cs typeface="Courier New" pitchFamily="49" charset="0"/>
              </a:rPr>
              <a:t>DOCTYPE</a:t>
            </a:r>
            <a:r>
              <a:rPr lang="fr-FR" dirty="0">
                <a:cs typeface="Courier New" pitchFamily="49" charset="0"/>
              </a:rPr>
              <a:t>, </a:t>
            </a:r>
            <a:r>
              <a:rPr lang="fr-FR" b="1" dirty="0" err="1">
                <a:solidFill>
                  <a:schemeClr val="accent3"/>
                </a:solidFill>
                <a:cs typeface="Courier New" pitchFamily="49" charset="0"/>
              </a:rPr>
              <a:t>encoding</a:t>
            </a:r>
            <a:r>
              <a:rPr lang="fr-FR" dirty="0">
                <a:cs typeface="Courier New" pitchFamily="49" charset="0"/>
              </a:rPr>
              <a:t>…)</a:t>
            </a:r>
          </a:p>
          <a:p>
            <a:pPr lvl="1" eaLnBrk="1" hangingPunct="1"/>
            <a:r>
              <a:rPr lang="fr-FR" dirty="0">
                <a:cs typeface="Courier New" pitchFamily="49" charset="0"/>
              </a:rPr>
              <a:t> l’élément racine contient des éléments XML de la forme :</a:t>
            </a:r>
            <a:br>
              <a:rPr lang="fr-FR" dirty="0">
                <a:cs typeface="Courier New" pitchFamily="49" charset="0"/>
              </a:rPr>
            </a:br>
            <a:r>
              <a:rPr lang="fr-FR" dirty="0">
                <a:cs typeface="Courier New" pitchFamily="49" charset="0"/>
              </a:rPr>
              <a:t>&lt;</a:t>
            </a:r>
            <a:r>
              <a:rPr lang="fr-FR" b="1" i="1" dirty="0" err="1">
                <a:solidFill>
                  <a:schemeClr val="tx2"/>
                </a:solidFill>
                <a:cs typeface="Courier New" pitchFamily="49" charset="0"/>
              </a:rPr>
              <a:t>name</a:t>
            </a:r>
            <a:r>
              <a:rPr lang="fr-FR" b="1" dirty="0">
                <a:cs typeface="Courier New" pitchFamily="49" charset="0"/>
              </a:rPr>
              <a:t> </a:t>
            </a:r>
            <a:r>
              <a:rPr lang="fr-FR" b="1" i="1" dirty="0">
                <a:solidFill>
                  <a:srgbClr val="FF0000"/>
                </a:solidFill>
                <a:cs typeface="Courier New" pitchFamily="49" charset="0"/>
              </a:rPr>
              <a:t>attribut</a:t>
            </a:r>
            <a:r>
              <a:rPr lang="fr-FR" dirty="0">
                <a:cs typeface="Courier New" pitchFamily="49" charset="0"/>
              </a:rPr>
              <a:t>="</a:t>
            </a:r>
            <a:r>
              <a:rPr lang="fr-FR" b="1" i="1" dirty="0">
                <a:cs typeface="Courier New" pitchFamily="49" charset="0"/>
              </a:rPr>
              <a:t>valeur</a:t>
            </a:r>
            <a:r>
              <a:rPr lang="fr-FR" dirty="0">
                <a:cs typeface="Courier New" pitchFamily="49" charset="0"/>
              </a:rPr>
              <a:t>"&gt;contenu&lt;/</a:t>
            </a:r>
            <a:r>
              <a:rPr lang="fr-FR" b="1" i="1" dirty="0" err="1">
                <a:solidFill>
                  <a:schemeClr val="tx2"/>
                </a:solidFill>
                <a:cs typeface="Courier New" pitchFamily="49" charset="0"/>
              </a:rPr>
              <a:t>name</a:t>
            </a:r>
            <a:r>
              <a:rPr lang="fr-FR" dirty="0">
                <a:cs typeface="Courier New" pitchFamily="49" charset="0"/>
              </a:rPr>
              <a:t>&gt;</a:t>
            </a:r>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0A98BE06-AAAB-4CBE-ACEE-562B291AA728}" type="slidenum">
              <a:rPr lang="fr-FR"/>
              <a:pPr>
                <a:defRPr/>
              </a:pPr>
              <a:t>33</a:t>
            </a:fld>
            <a:endParaRPr lang="fr-F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834" name="AutoShape 2"/>
          <p:cNvSpPr>
            <a:spLocks noGrp="1" noChangeArrowheads="1"/>
          </p:cNvSpPr>
          <p:nvPr>
            <p:ph type="title"/>
          </p:nvPr>
        </p:nvSpPr>
        <p:spPr/>
        <p:txBody>
          <a:bodyPr/>
          <a:lstStyle/>
          <a:p>
            <a:pPr eaLnBrk="1" hangingPunct="1"/>
            <a:r>
              <a:rPr lang="fr-FR"/>
              <a:t>SGBD &amp; XML</a:t>
            </a:r>
          </a:p>
        </p:txBody>
      </p:sp>
      <p:sp>
        <p:nvSpPr>
          <p:cNvPr id="2168835" name="Rectangle 3"/>
          <p:cNvSpPr>
            <a:spLocks noGrp="1" noChangeArrowheads="1"/>
          </p:cNvSpPr>
          <p:nvPr>
            <p:ph idx="1"/>
          </p:nvPr>
        </p:nvSpPr>
        <p:spPr/>
        <p:txBody>
          <a:bodyPr>
            <a:normAutofit fontScale="92500" lnSpcReduction="20000"/>
          </a:bodyPr>
          <a:lstStyle/>
          <a:p>
            <a:r>
              <a:rPr lang="fr-FR"/>
              <a:t>Apache Xindice</a:t>
            </a:r>
          </a:p>
          <a:p>
            <a:pPr lvl="1"/>
            <a:r>
              <a:rPr lang="fr-FR"/>
              <a:t> Est un SGBD natif XML dérivé de dbXML core</a:t>
            </a:r>
          </a:p>
          <a:p>
            <a:pPr lvl="1"/>
            <a:r>
              <a:rPr lang="fr-FR"/>
              <a:t> Il permet l'exploration XPath et implémente nativement des mécanismes d'appel RPC</a:t>
            </a:r>
          </a:p>
          <a:p>
            <a:pPr lvl="1"/>
            <a:r>
              <a:rPr lang="fr-FR"/>
              <a:t> Des API Xindices ont été développées pour de nombreux modules</a:t>
            </a:r>
          </a:p>
          <a:p>
            <a:pPr lvl="1"/>
            <a:endParaRPr lang="fr-FR"/>
          </a:p>
          <a:p>
            <a:r>
              <a:rPr lang="fr-FR"/>
              <a:t>XML Tamino de Software AG</a:t>
            </a:r>
          </a:p>
          <a:p>
            <a:pPr lvl="1"/>
            <a:r>
              <a:rPr lang="fr-FR"/>
              <a:t> Est un SGBD natif XML initialement orienté e-commerce</a:t>
            </a:r>
          </a:p>
          <a:p>
            <a:pPr lvl="1"/>
            <a:r>
              <a:rPr lang="fr-FR"/>
              <a:t> Son extension X-Bridge permet l'échange automatique de données entre applications XML</a:t>
            </a:r>
          </a:p>
          <a:p>
            <a:pPr lvl="1"/>
            <a:r>
              <a:rPr lang="fr-FR"/>
              <a:t> Ses dernière innovations s'orientent clairement vers le Web 2.0 avec Rails Tamino pour RoR</a:t>
            </a:r>
          </a:p>
        </p:txBody>
      </p:sp>
      <p:sp>
        <p:nvSpPr>
          <p:cNvPr id="5" name="Rectangle 13"/>
          <p:cNvSpPr>
            <a:spLocks noGrp="1" noChangeArrowheads="1"/>
          </p:cNvSpPr>
          <p:nvPr>
            <p:ph type="sldNum" sz="quarter" idx="12"/>
          </p:nvPr>
        </p:nvSpPr>
        <p:spPr>
          <a:ln/>
        </p:spPr>
        <p:txBody>
          <a:bodyPr/>
          <a:lstStyle/>
          <a:p>
            <a:pPr>
              <a:defRPr/>
            </a:pPr>
            <a:fld id="{AC869F63-D94E-452E-9D95-E31CC885C71D}" type="slidenum">
              <a:rPr lang="fr-FR"/>
              <a:pPr>
                <a:defRPr/>
              </a:pPr>
              <a:t>330</a:t>
            </a:fld>
            <a:endParaRPr lang="fr-F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8306" name="AutoShape 2"/>
          <p:cNvSpPr>
            <a:spLocks noGrp="1" noChangeArrowheads="1"/>
          </p:cNvSpPr>
          <p:nvPr>
            <p:ph type="title"/>
          </p:nvPr>
        </p:nvSpPr>
        <p:spPr/>
        <p:txBody>
          <a:bodyPr/>
          <a:lstStyle/>
          <a:p>
            <a:pPr eaLnBrk="1" hangingPunct="1"/>
            <a:r>
              <a:rPr lang="fr-FR"/>
              <a:t>Outils de mapping XML</a:t>
            </a:r>
          </a:p>
        </p:txBody>
      </p:sp>
      <p:sp>
        <p:nvSpPr>
          <p:cNvPr id="2018307" name="Rectangle 3"/>
          <p:cNvSpPr>
            <a:spLocks noGrp="1" noChangeArrowheads="1"/>
          </p:cNvSpPr>
          <p:nvPr>
            <p:ph idx="1"/>
          </p:nvPr>
        </p:nvSpPr>
        <p:spPr/>
        <p:txBody>
          <a:bodyPr/>
          <a:lstStyle/>
          <a:p>
            <a:r>
              <a:rPr lang="fr-FR"/>
              <a:t>BdD</a:t>
            </a:r>
          </a:p>
          <a:p>
            <a:pPr lvl="1"/>
            <a:r>
              <a:rPr lang="fr-FR"/>
              <a:t> Altova MapForce</a:t>
            </a:r>
          </a:p>
          <a:p>
            <a:r>
              <a:rPr lang="fr-FR"/>
              <a:t>UML</a:t>
            </a:r>
          </a:p>
          <a:p>
            <a:pPr lvl="1"/>
            <a:r>
              <a:rPr lang="fr-FR"/>
              <a:t> Altova UModel</a:t>
            </a:r>
          </a:p>
          <a:p>
            <a:r>
              <a:rPr lang="fr-FR"/>
              <a:t> XSL</a:t>
            </a:r>
          </a:p>
          <a:p>
            <a:pPr lvl="1"/>
            <a:r>
              <a:rPr lang="fr-FR"/>
              <a:t> Altova StyleVision</a:t>
            </a:r>
            <a:endParaRPr lang="fr-FR">
              <a:cs typeface="Courier New" pitchFamily="49" charset="0"/>
            </a:endParaRPr>
          </a:p>
          <a:p>
            <a:r>
              <a:rPr lang="fr-FR"/>
              <a:t>Java</a:t>
            </a:r>
          </a:p>
          <a:p>
            <a:pPr lvl="1"/>
            <a:r>
              <a:rPr lang="fr-FR">
                <a:cs typeface="Courier New" pitchFamily="49" charset="0"/>
              </a:rPr>
              <a:t> Castor XML</a:t>
            </a:r>
          </a:p>
          <a:p>
            <a:pPr lvl="1"/>
            <a:r>
              <a:rPr lang="fr-FR">
                <a:cs typeface="Courier New" pitchFamily="49" charset="0"/>
              </a:rPr>
              <a:t> Jamper (Java XML Mapper)</a:t>
            </a:r>
          </a:p>
        </p:txBody>
      </p:sp>
      <p:sp>
        <p:nvSpPr>
          <p:cNvPr id="5" name="Rectangle 13"/>
          <p:cNvSpPr>
            <a:spLocks noGrp="1" noChangeArrowheads="1"/>
          </p:cNvSpPr>
          <p:nvPr>
            <p:ph type="sldNum" sz="quarter" idx="12"/>
          </p:nvPr>
        </p:nvSpPr>
        <p:spPr>
          <a:ln/>
        </p:spPr>
        <p:txBody>
          <a:bodyPr/>
          <a:lstStyle/>
          <a:p>
            <a:pPr>
              <a:defRPr/>
            </a:pPr>
            <a:fld id="{954BFD54-B442-468E-B9AF-75694FB92D03}" type="slidenum">
              <a:rPr lang="fr-FR"/>
              <a:pPr>
                <a:defRPr/>
              </a:pPr>
              <a:t>331</a:t>
            </a:fld>
            <a:endParaRPr lang="fr-F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6786" name="AutoShape 2"/>
          <p:cNvSpPr>
            <a:spLocks noGrp="1" noChangeArrowheads="1"/>
          </p:cNvSpPr>
          <p:nvPr>
            <p:ph type="title"/>
          </p:nvPr>
        </p:nvSpPr>
        <p:spPr/>
        <p:txBody>
          <a:bodyPr/>
          <a:lstStyle/>
          <a:p>
            <a:pPr eaLnBrk="1" hangingPunct="1"/>
            <a:r>
              <a:rPr lang="fr-FR"/>
              <a:t>Langages d'interrogations XML</a:t>
            </a:r>
          </a:p>
        </p:txBody>
      </p:sp>
      <p:sp>
        <p:nvSpPr>
          <p:cNvPr id="2166787" name="Rectangle 3"/>
          <p:cNvSpPr>
            <a:spLocks noGrp="1" noChangeArrowheads="1"/>
          </p:cNvSpPr>
          <p:nvPr>
            <p:ph idx="1"/>
          </p:nvPr>
        </p:nvSpPr>
        <p:spPr/>
        <p:txBody>
          <a:bodyPr>
            <a:normAutofit fontScale="85000" lnSpcReduction="10000"/>
          </a:bodyPr>
          <a:lstStyle/>
          <a:p>
            <a:r>
              <a:rPr lang="fr-FR"/>
              <a:t>XPath</a:t>
            </a:r>
          </a:p>
          <a:p>
            <a:pPr lvl="1"/>
            <a:r>
              <a:rPr lang="fr-FR">
                <a:cs typeface="Courier New" pitchFamily="49" charset="0"/>
              </a:rPr>
              <a:t> Langage d'exploration et d'extraction des nœuds XML</a:t>
            </a:r>
          </a:p>
          <a:p>
            <a:r>
              <a:rPr lang="fr-FR"/>
              <a:t>XQuery</a:t>
            </a:r>
          </a:p>
          <a:p>
            <a:pPr lvl="1"/>
            <a:r>
              <a:rPr lang="fr-FR">
                <a:cs typeface="Courier New" pitchFamily="49" charset="0"/>
              </a:rPr>
              <a:t> Langage d'interrogation de sources de données XML équivalent à SQL pour les SGBDR (utilise la syntaxe XPath)</a:t>
            </a:r>
          </a:p>
          <a:p>
            <a:r>
              <a:rPr lang="fr-FR"/>
              <a:t>XPointer</a:t>
            </a:r>
          </a:p>
          <a:p>
            <a:pPr lvl="1"/>
            <a:r>
              <a:rPr lang="fr-FR">
                <a:cs typeface="Courier New" pitchFamily="49" charset="0"/>
              </a:rPr>
              <a:t> Syntaxe XML utilisant XPath permettant de pointer un fragment de document</a:t>
            </a:r>
          </a:p>
          <a:p>
            <a:r>
              <a:rPr lang="fr-FR"/>
              <a:t>XLink</a:t>
            </a:r>
          </a:p>
          <a:p>
            <a:pPr lvl="1"/>
            <a:r>
              <a:rPr lang="fr-FR">
                <a:cs typeface="Courier New" pitchFamily="49" charset="0"/>
              </a:rPr>
              <a:t> Langage de liaison de ressources (images, documents, liens html), il permet de faire de nombreuses opérations (liens à destinations multiples, retour page précédente dynamique sans JS). SVG utilise XLink.</a:t>
            </a:r>
          </a:p>
        </p:txBody>
      </p:sp>
      <p:sp>
        <p:nvSpPr>
          <p:cNvPr id="5" name="Rectangle 13"/>
          <p:cNvSpPr>
            <a:spLocks noGrp="1" noChangeArrowheads="1"/>
          </p:cNvSpPr>
          <p:nvPr>
            <p:ph type="sldNum" sz="quarter" idx="12"/>
          </p:nvPr>
        </p:nvSpPr>
        <p:spPr>
          <a:ln/>
        </p:spPr>
        <p:txBody>
          <a:bodyPr/>
          <a:lstStyle/>
          <a:p>
            <a:pPr>
              <a:defRPr/>
            </a:pPr>
            <a:fld id="{A7015998-4A13-4567-B734-1F8906CFC42D}" type="slidenum">
              <a:rPr lang="fr-FR"/>
              <a:pPr>
                <a:defRPr/>
              </a:pPr>
              <a:t>332</a:t>
            </a:fld>
            <a:endParaRPr lang="fr-F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6770" name="AutoShape 2"/>
          <p:cNvSpPr>
            <a:spLocks noGrp="1" noChangeArrowheads="1"/>
          </p:cNvSpPr>
          <p:nvPr>
            <p:ph type="title"/>
          </p:nvPr>
        </p:nvSpPr>
        <p:spPr/>
        <p:txBody>
          <a:bodyPr/>
          <a:lstStyle/>
          <a:p>
            <a:pPr eaLnBrk="1" hangingPunct="1"/>
            <a:r>
              <a:rPr lang="fr-FR"/>
              <a:t>Langages d'interrogations XML</a:t>
            </a:r>
          </a:p>
        </p:txBody>
      </p:sp>
      <p:sp>
        <p:nvSpPr>
          <p:cNvPr id="2336771" name="Rectangle 3"/>
          <p:cNvSpPr>
            <a:spLocks noGrp="1" noChangeArrowheads="1"/>
          </p:cNvSpPr>
          <p:nvPr>
            <p:ph idx="1"/>
          </p:nvPr>
        </p:nvSpPr>
        <p:spPr/>
        <p:txBody>
          <a:bodyPr>
            <a:normAutofit fontScale="62500" lnSpcReduction="20000"/>
          </a:bodyPr>
          <a:lstStyle/>
          <a:p>
            <a:r>
              <a:rPr lang="fr-FR"/>
              <a:t>Syntaxe XQuery</a:t>
            </a:r>
          </a:p>
          <a:p>
            <a:pPr lvl="1"/>
            <a:r>
              <a:rPr lang="fr-FR">
                <a:cs typeface="Courier New" pitchFamily="49" charset="0"/>
              </a:rPr>
              <a:t> XQuery n'est pas un language à balise bien qu'il y ait recours fréquemment</a:t>
            </a:r>
          </a:p>
          <a:p>
            <a:pPr lvl="1"/>
            <a:r>
              <a:rPr lang="fr-FR">
                <a:cs typeface="Courier New" pitchFamily="49" charset="0"/>
              </a:rPr>
              <a:t> Le langage est un mélange de XSL-T, SQL et JS :</a:t>
            </a:r>
          </a:p>
          <a:p>
            <a:pPr lvl="2"/>
            <a:r>
              <a:rPr lang="fr-FR">
                <a:cs typeface="Courier New" pitchFamily="49" charset="0"/>
              </a:rPr>
              <a:t> xquery version "1.0" encoding "ISO-8859-1";</a:t>
            </a:r>
          </a:p>
          <a:p>
            <a:pPr lvl="2"/>
            <a:r>
              <a:rPr lang="fr-FR">
                <a:cs typeface="Courier New" pitchFamily="49" charset="0"/>
              </a:rPr>
              <a:t> declare default element namespace "http://www.w3.org/1999/xhtml";</a:t>
            </a:r>
          </a:p>
          <a:p>
            <a:pPr lvl="2"/>
            <a:r>
              <a:rPr lang="fr-FR">
                <a:cs typeface="Arial" charset="0"/>
              </a:rPr>
              <a:t> module namespace nsxq_bs="http://www.01-it.com/xq/bookstore"; //crée un ns dans une biblio</a:t>
            </a:r>
            <a:endParaRPr lang="fr-FR">
              <a:cs typeface="Courier New" pitchFamily="49" charset="0"/>
            </a:endParaRPr>
          </a:p>
          <a:p>
            <a:pPr lvl="2"/>
            <a:r>
              <a:rPr lang="fr-FR">
                <a:cs typeface="Courier New" pitchFamily="49" charset="0"/>
              </a:rPr>
              <a:t> import module namespace nsxq_bs="http://www.01-it.com/xq/bookstore" at "books.xq";</a:t>
            </a:r>
          </a:p>
          <a:p>
            <a:pPr lvl="2"/>
            <a:r>
              <a:rPr lang="fr-FR">
                <a:cs typeface="Arial" charset="0"/>
              </a:rPr>
              <a:t> declare variable $nsxq_bs:filePathBs := "books.xml"; // pour déclarer une variable</a:t>
            </a:r>
            <a:endParaRPr lang="fr-FR">
              <a:cs typeface="Courier New" pitchFamily="49" charset="0"/>
            </a:endParaRPr>
          </a:p>
          <a:p>
            <a:pPr lvl="2"/>
            <a:r>
              <a:rPr lang="fr-FR">
                <a:cs typeface="Courier New" pitchFamily="49" charset="0"/>
              </a:rPr>
              <a:t> </a:t>
            </a:r>
            <a:r>
              <a:rPr lang="fr-FR"/>
              <a:t>{$nsxq_bs:filePathBs} // pour utiliser une variable</a:t>
            </a:r>
          </a:p>
          <a:p>
            <a:pPr lvl="2"/>
            <a:r>
              <a:rPr lang="fr-FR">
                <a:cs typeface="Courier New" pitchFamily="49" charset="0"/>
              </a:rPr>
              <a:t> </a:t>
            </a:r>
            <a:r>
              <a:rPr lang="fr-FR">
                <a:cs typeface="Arial" charset="0"/>
              </a:rPr>
              <a:t>declare function nsxq_bs:getBsBooksTitleFromPriceIntoTr( $prmPriceMin) //déclaration de fonction</a:t>
            </a:r>
            <a:endParaRPr lang="fr-FR">
              <a:cs typeface="Courier New" pitchFamily="49" charset="0"/>
            </a:endParaRPr>
          </a:p>
          <a:p>
            <a:pPr lvl="2"/>
            <a:r>
              <a:rPr lang="fr-FR">
                <a:cs typeface="Courier New" pitchFamily="49" charset="0"/>
              </a:rPr>
              <a:t> </a:t>
            </a:r>
            <a:r>
              <a:rPr lang="fr-FR"/>
              <a:t>{ nsxq_bs:getBsBooksTitleFromPriceIntoTr(30) } // pour utiliser une fonction avec passage de param</a:t>
            </a:r>
          </a:p>
          <a:p>
            <a:pPr lvl="2"/>
            <a:r>
              <a:rPr lang="fr-FR"/>
              <a:t> for… where… order by… return…</a:t>
            </a:r>
            <a:endParaRPr lang="fr-FR">
              <a:cs typeface="Courier New" pitchFamily="49" charset="0"/>
            </a:endParaRPr>
          </a:p>
          <a:p>
            <a:pPr lvl="1"/>
            <a:r>
              <a:rPr lang="fr-FR">
                <a:cs typeface="Courier New" pitchFamily="49" charset="0"/>
              </a:rPr>
              <a:t> De même qu'en XSL-T, il faut un processeur XQuery pour interpréter le langage</a:t>
            </a:r>
          </a:p>
          <a:p>
            <a:pPr lvl="1"/>
            <a:r>
              <a:rPr lang="fr-FR">
                <a:cs typeface="Courier New" pitchFamily="49" charset="0"/>
              </a:rPr>
              <a:t> Certains éditeurs XML disposent d'un processeur XQ intégré (Altova XMLSpy)</a:t>
            </a:r>
          </a:p>
          <a:p>
            <a:pPr lvl="1"/>
            <a:r>
              <a:rPr lang="fr-FR">
                <a:cs typeface="Courier New" pitchFamily="49" charset="0"/>
              </a:rPr>
              <a:t> Le add-on XqUseMe peut être implémenté sur MFF pour tester des requêtes</a:t>
            </a:r>
          </a:p>
        </p:txBody>
      </p:sp>
      <p:sp>
        <p:nvSpPr>
          <p:cNvPr id="5" name="Rectangle 13"/>
          <p:cNvSpPr>
            <a:spLocks noGrp="1" noChangeArrowheads="1"/>
          </p:cNvSpPr>
          <p:nvPr>
            <p:ph type="sldNum" sz="quarter" idx="12"/>
          </p:nvPr>
        </p:nvSpPr>
        <p:spPr>
          <a:ln/>
        </p:spPr>
        <p:txBody>
          <a:bodyPr/>
          <a:lstStyle/>
          <a:p>
            <a:pPr>
              <a:defRPr/>
            </a:pPr>
            <a:fld id="{C7FA26A3-DF52-4D3D-8DB9-BABB618F6050}" type="slidenum">
              <a:rPr lang="fr-FR"/>
              <a:pPr>
                <a:defRPr/>
              </a:pPr>
              <a:t>333</a:t>
            </a:fld>
            <a:endParaRPr lang="fr-F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SGBDR &amp; XML</a:t>
            </a:r>
          </a:p>
        </p:txBody>
      </p:sp>
      <p:sp>
        <p:nvSpPr>
          <p:cNvPr id="3" name="Espace réservé du contenu 2"/>
          <p:cNvSpPr>
            <a:spLocks noGrp="1"/>
          </p:cNvSpPr>
          <p:nvPr>
            <p:ph sz="quarter" idx="1"/>
          </p:nvPr>
        </p:nvSpPr>
        <p:spPr/>
        <p:txBody>
          <a:bodyPr/>
          <a:lstStyle/>
          <a:p>
            <a:endParaRPr lang="fr-FR" dirty="0"/>
          </a:p>
          <a:p>
            <a:r>
              <a:rPr lang="fr-FR" dirty="0"/>
              <a:t>La plus part des SGBDR tolère nativement la génération XML des retours de requêtes nativement</a:t>
            </a:r>
          </a:p>
          <a:p>
            <a:endParaRPr lang="fr-FR" dirty="0"/>
          </a:p>
          <a:p>
            <a:r>
              <a:rPr lang="fr-FR" dirty="0"/>
              <a:t>Un grand nombre de SGBDR tolère les update/ insert par des fichiers XML nativement</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Oracle - SELECT</a:t>
            </a:r>
            <a:endParaRPr lang="fr-FR" dirty="0"/>
          </a:p>
        </p:txBody>
      </p:sp>
      <p:sp>
        <p:nvSpPr>
          <p:cNvPr id="3" name="Espace réservé du contenu 2"/>
          <p:cNvSpPr>
            <a:spLocks noGrp="1"/>
          </p:cNvSpPr>
          <p:nvPr>
            <p:ph sz="quarter" idx="1"/>
          </p:nvPr>
        </p:nvSpPr>
        <p:spPr/>
        <p:txBody>
          <a:bodyPr>
            <a:normAutofit fontScale="92500" lnSpcReduction="10000"/>
          </a:bodyPr>
          <a:lstStyle/>
          <a:p>
            <a:endParaRPr lang="fr-FR" dirty="0"/>
          </a:p>
          <a:p>
            <a:r>
              <a:rPr lang="fr-FR" dirty="0"/>
              <a:t>Une procédure permet sous oracle le résultat d’un requête sous format XML </a:t>
            </a:r>
          </a:p>
          <a:p>
            <a:r>
              <a:rPr lang="fr-FR" dirty="0" err="1"/>
              <a:t>dbms_xmlgen.getxml</a:t>
            </a:r>
            <a:endParaRPr lang="fr-FR" dirty="0"/>
          </a:p>
          <a:p>
            <a:endParaRPr lang="fr-FR" dirty="0"/>
          </a:p>
          <a:p>
            <a:r>
              <a:rPr lang="fr-FR" dirty="0"/>
              <a:t>Méthode simple dans </a:t>
            </a:r>
            <a:r>
              <a:rPr lang="fr-FR" dirty="0" err="1"/>
              <a:t>sql</a:t>
            </a:r>
            <a:r>
              <a:rPr lang="fr-FR" dirty="0"/>
              <a:t>*Plus (sortie de select, sur la base de test d’origine de oracle, retourné au format XML )</a:t>
            </a:r>
          </a:p>
          <a:p>
            <a:pPr lvl="1"/>
            <a:r>
              <a:rPr lang="fr-FR" dirty="0"/>
              <a:t>exemple</a:t>
            </a:r>
          </a:p>
          <a:p>
            <a:pPr lvl="2"/>
            <a:r>
              <a:rPr lang="fr-FR" dirty="0" err="1"/>
              <a:t>dbms_xmlgen.getxml</a:t>
            </a:r>
            <a:r>
              <a:rPr lang="fr-FR" dirty="0"/>
              <a:t>(‘</a:t>
            </a:r>
            <a:r>
              <a:rPr lang="en-US" dirty="0"/>
              <a:t>SELECT </a:t>
            </a:r>
            <a:r>
              <a:rPr lang="en-US" dirty="0" err="1"/>
              <a:t>employee_id</a:t>
            </a:r>
            <a:r>
              <a:rPr lang="en-US" dirty="0"/>
              <a:t>, </a:t>
            </a:r>
            <a:r>
              <a:rPr lang="en-US" dirty="0" err="1"/>
              <a:t>first_name</a:t>
            </a:r>
            <a:r>
              <a:rPr lang="en-US" dirty="0"/>
              <a:t>, </a:t>
            </a:r>
            <a:r>
              <a:rPr lang="en-US" dirty="0" err="1"/>
              <a:t>last_name</a:t>
            </a:r>
            <a:r>
              <a:rPr lang="en-US" dirty="0"/>
              <a:t>, </a:t>
            </a:r>
            <a:r>
              <a:rPr lang="en-US" dirty="0" err="1"/>
              <a:t>phone_number</a:t>
            </a:r>
            <a:r>
              <a:rPr lang="en-US" dirty="0"/>
              <a:t> from employees where </a:t>
            </a:r>
            <a:r>
              <a:rPr lang="en-US" dirty="0" err="1"/>
              <a:t>rownum</a:t>
            </a:r>
            <a:r>
              <a:rPr lang="en-US" dirty="0"/>
              <a:t> &lt;2’</a:t>
            </a:r>
            <a:r>
              <a:rPr lang="fr-FR" dirty="0"/>
              <a:t>) XML FROM DUAL;</a:t>
            </a:r>
          </a:p>
          <a:p>
            <a:endParaRPr lang="fr-FR" dirty="0"/>
          </a:p>
          <a:p>
            <a:endParaRPr lang="fr-FR"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Oracle - SELECT + CURSOR</a:t>
            </a:r>
            <a:endParaRPr lang="fr-FR" dirty="0"/>
          </a:p>
        </p:txBody>
      </p:sp>
      <p:sp>
        <p:nvSpPr>
          <p:cNvPr id="3" name="Espace réservé du contenu 2"/>
          <p:cNvSpPr>
            <a:spLocks noGrp="1"/>
          </p:cNvSpPr>
          <p:nvPr>
            <p:ph sz="quarter" idx="1"/>
          </p:nvPr>
        </p:nvSpPr>
        <p:spPr/>
        <p:txBody>
          <a:bodyPr/>
          <a:lstStyle/>
          <a:p>
            <a:r>
              <a:rPr lang="fr-FR"/>
              <a:t>Exemple  Oracle avec un d’un SELECT avec un CURSOR sur la base de test d’oracle</a:t>
            </a:r>
          </a:p>
          <a:p>
            <a:pPr lvl="2"/>
            <a:endParaRPr lang="en-US"/>
          </a:p>
          <a:p>
            <a:pPr lvl="2"/>
            <a:endParaRPr lang="en-US"/>
          </a:p>
          <a:p>
            <a:pPr lvl="2"/>
            <a:endParaRPr lang="fr-FR" dirty="0"/>
          </a:p>
        </p:txBody>
      </p:sp>
      <p:sp>
        <p:nvSpPr>
          <p:cNvPr id="8" name="ZoneTexte 7"/>
          <p:cNvSpPr txBox="1"/>
          <p:nvPr/>
        </p:nvSpPr>
        <p:spPr>
          <a:xfrm>
            <a:off x="1571604" y="2786058"/>
            <a:ext cx="6286544" cy="25853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87313" lvl="2"/>
            <a:r>
              <a:rPr lang="en-US" dirty="0"/>
              <a:t>SELECT </a:t>
            </a:r>
            <a:r>
              <a:rPr lang="en-US" dirty="0" err="1"/>
              <a:t>dbms_xmlgen.getxml</a:t>
            </a:r>
            <a:r>
              <a:rPr lang="en-US" dirty="0"/>
              <a:t>(‘</a:t>
            </a:r>
          </a:p>
          <a:p>
            <a:pPr marL="87313" lvl="2">
              <a:buNone/>
            </a:pPr>
            <a:r>
              <a:rPr lang="en-US" dirty="0"/>
              <a:t>	SELECT </a:t>
            </a:r>
            <a:r>
              <a:rPr lang="en-US" dirty="0" err="1"/>
              <a:t>department_id</a:t>
            </a:r>
            <a:r>
              <a:rPr lang="en-US" dirty="0"/>
              <a:t>, </a:t>
            </a:r>
            <a:r>
              <a:rPr lang="en-US" dirty="0" err="1"/>
              <a:t>department_name</a:t>
            </a:r>
            <a:r>
              <a:rPr lang="en-US" dirty="0"/>
              <a:t>, </a:t>
            </a:r>
          </a:p>
          <a:p>
            <a:pPr marL="87313" lvl="2">
              <a:buNone/>
            </a:pPr>
            <a:r>
              <a:rPr lang="en-US" dirty="0"/>
              <a:t>  		cursor ( SELECT </a:t>
            </a:r>
            <a:r>
              <a:rPr lang="en-US" dirty="0" err="1"/>
              <a:t>first_name</a:t>
            </a:r>
            <a:r>
              <a:rPr lang="en-US" dirty="0"/>
              <a:t>, </a:t>
            </a:r>
            <a:r>
              <a:rPr lang="en-US" dirty="0" err="1"/>
              <a:t>last_name</a:t>
            </a:r>
            <a:r>
              <a:rPr lang="en-US" dirty="0"/>
              <a:t> 	</a:t>
            </a:r>
          </a:p>
          <a:p>
            <a:pPr marL="87313" lvl="2">
              <a:buNone/>
            </a:pPr>
            <a:r>
              <a:rPr lang="en-US" dirty="0"/>
              <a:t>			FROM  employees e </a:t>
            </a:r>
          </a:p>
          <a:p>
            <a:pPr marL="87313" lvl="2">
              <a:buNone/>
            </a:pPr>
            <a:r>
              <a:rPr lang="en-US" dirty="0"/>
              <a:t>			WHERE </a:t>
            </a:r>
            <a:r>
              <a:rPr lang="en-US" dirty="0" err="1"/>
              <a:t>e.department_id</a:t>
            </a:r>
            <a:r>
              <a:rPr lang="en-US" dirty="0"/>
              <a:t> = 				</a:t>
            </a:r>
            <a:r>
              <a:rPr lang="en-US" dirty="0" err="1"/>
              <a:t>d.department_id</a:t>
            </a:r>
            <a:r>
              <a:rPr lang="en-US" dirty="0"/>
              <a:t>) </a:t>
            </a:r>
            <a:r>
              <a:rPr lang="en-US" dirty="0" err="1"/>
              <a:t>emp_row</a:t>
            </a:r>
            <a:r>
              <a:rPr lang="en-US" dirty="0"/>
              <a:t> </a:t>
            </a:r>
          </a:p>
          <a:p>
            <a:pPr marL="87313" lvl="2">
              <a:buNone/>
            </a:pPr>
            <a:r>
              <a:rPr lang="en-US" dirty="0"/>
              <a:t>  	FROM departments d </a:t>
            </a:r>
          </a:p>
          <a:p>
            <a:pPr marL="87313" lvl="2">
              <a:buNone/>
            </a:pPr>
            <a:r>
              <a:rPr lang="en-US" dirty="0"/>
              <a:t>	WHERE </a:t>
            </a:r>
            <a:r>
              <a:rPr lang="en-US" dirty="0" err="1"/>
              <a:t>rownum</a:t>
            </a:r>
            <a:r>
              <a:rPr lang="en-US" dirty="0"/>
              <a:t> &lt; 4 ')   from dual ;</a:t>
            </a:r>
          </a:p>
          <a:p>
            <a:endParaRPr lang="fr-FR"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Oracle - INSERT depuis un XML</a:t>
            </a:r>
            <a:endParaRPr lang="fr-FR" dirty="0"/>
          </a:p>
        </p:txBody>
      </p:sp>
      <p:sp>
        <p:nvSpPr>
          <p:cNvPr id="3" name="Espace réservé du contenu 2"/>
          <p:cNvSpPr>
            <a:spLocks noGrp="1"/>
          </p:cNvSpPr>
          <p:nvPr>
            <p:ph sz="quarter" idx="1"/>
          </p:nvPr>
        </p:nvSpPr>
        <p:spPr/>
        <p:txBody>
          <a:bodyPr>
            <a:normAutofit fontScale="92500" lnSpcReduction="20000"/>
          </a:bodyPr>
          <a:lstStyle/>
          <a:p>
            <a:endParaRPr lang="fr-FR" dirty="0"/>
          </a:p>
          <a:p>
            <a:r>
              <a:rPr lang="fr-FR" dirty="0"/>
              <a:t>Insertion XML dans une base Oracle en plusieurs étapes</a:t>
            </a:r>
          </a:p>
          <a:p>
            <a:pPr lvl="1"/>
            <a:endParaRPr lang="fr-FR" dirty="0"/>
          </a:p>
          <a:p>
            <a:pPr lvl="1"/>
            <a:r>
              <a:rPr lang="fr-FR" dirty="0"/>
              <a:t>préparation du fichier XML à insérer</a:t>
            </a:r>
          </a:p>
          <a:p>
            <a:pPr lvl="3"/>
            <a:endParaRPr lang="fr-FR" dirty="0"/>
          </a:p>
          <a:p>
            <a:pPr lvl="3"/>
            <a:r>
              <a:rPr lang="fr-FR" dirty="0"/>
              <a:t>Créer un répertoire virtuel une fois connecter a Oracle (exemple Unix)</a:t>
            </a:r>
          </a:p>
          <a:p>
            <a:pPr lvl="4"/>
            <a:r>
              <a:rPr lang="en-US" dirty="0"/>
              <a:t>CREATE directory </a:t>
            </a:r>
            <a:r>
              <a:rPr lang="en-US" dirty="0" err="1"/>
              <a:t>my_xmldir</a:t>
            </a:r>
            <a:r>
              <a:rPr lang="en-US" dirty="0"/>
              <a:t> AS '/var/</a:t>
            </a:r>
            <a:r>
              <a:rPr lang="en-US" dirty="0" err="1"/>
              <a:t>tmp</a:t>
            </a:r>
            <a:r>
              <a:rPr lang="en-US" dirty="0"/>
              <a:t>';</a:t>
            </a:r>
          </a:p>
          <a:p>
            <a:pPr lvl="3"/>
            <a:endParaRPr lang="fr-FR" dirty="0"/>
          </a:p>
          <a:p>
            <a:pPr lvl="3"/>
            <a:r>
              <a:rPr lang="fr-FR" dirty="0"/>
              <a:t>Coller le fichier XML a insérer dans la DB</a:t>
            </a:r>
          </a:p>
          <a:p>
            <a:pPr lvl="3"/>
            <a:endParaRPr lang="fr-FR" dirty="0"/>
          </a:p>
          <a:p>
            <a:pPr lvl="3"/>
            <a:r>
              <a:rPr lang="fr-FR" dirty="0"/>
              <a:t>Tester la présence du fichier avec un SELECT</a:t>
            </a:r>
          </a:p>
          <a:p>
            <a:pPr lvl="4"/>
            <a:r>
              <a:rPr lang="fr-FR" dirty="0"/>
              <a:t>SELECT XMLTYPE(</a:t>
            </a:r>
            <a:r>
              <a:rPr lang="fr-FR" dirty="0" err="1"/>
              <a:t>bfilename</a:t>
            </a:r>
            <a:r>
              <a:rPr lang="fr-FR" dirty="0"/>
              <a:t>('MY_XMLDIR', 'emp_file.xml'), </a:t>
            </a:r>
            <a:r>
              <a:rPr lang="fr-FR" dirty="0" err="1"/>
              <a:t>nls_charset_id</a:t>
            </a:r>
            <a:r>
              <a:rPr lang="fr-FR" dirty="0"/>
              <a:t>('UTF8')) </a:t>
            </a:r>
            <a:r>
              <a:rPr lang="fr-FR" dirty="0" err="1"/>
              <a:t>xml_data</a:t>
            </a:r>
            <a:r>
              <a:rPr lang="fr-FR" dirty="0"/>
              <a:t> FROM dual;</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Oracle - INSERT depuis un XML</a:t>
            </a:r>
          </a:p>
        </p:txBody>
      </p:sp>
      <p:sp>
        <p:nvSpPr>
          <p:cNvPr id="3" name="Espace réservé du contenu 2"/>
          <p:cNvSpPr>
            <a:spLocks noGrp="1"/>
          </p:cNvSpPr>
          <p:nvPr>
            <p:ph idx="1"/>
          </p:nvPr>
        </p:nvSpPr>
        <p:spPr/>
        <p:txBody>
          <a:bodyPr>
            <a:normAutofit/>
          </a:bodyPr>
          <a:lstStyle/>
          <a:p>
            <a:r>
              <a:rPr lang="fr-FR" dirty="0"/>
              <a:t>Insertion XML dans une base Oracle EN PL</a:t>
            </a:r>
          </a:p>
          <a:p>
            <a:pPr marL="452438" lvl="2"/>
            <a:r>
              <a:rPr lang="fr-FR" dirty="0"/>
              <a:t>DBMS_XMLDOM</a:t>
            </a:r>
          </a:p>
          <a:p>
            <a:pPr marL="457200" lvl="1" indent="0">
              <a:buNone/>
            </a:pPr>
            <a:endParaRPr lang="fr-FR" sz="1050" dirty="0"/>
          </a:p>
          <a:p>
            <a:pPr marL="457200" lvl="1" indent="0">
              <a:buNone/>
            </a:pPr>
            <a:endParaRPr lang="fr-FR" sz="1050" dirty="0"/>
          </a:p>
          <a:p>
            <a:pPr marL="457200" lvl="1" indent="0">
              <a:buNone/>
            </a:pPr>
            <a:endParaRPr lang="fr-FR" sz="1050" dirty="0"/>
          </a:p>
          <a:p>
            <a:pPr marL="457200" lvl="1" indent="0">
              <a:buNone/>
            </a:pPr>
            <a:r>
              <a:rPr lang="fr-FR" sz="1050" dirty="0"/>
              <a:t> &lt;</a:t>
            </a:r>
            <a:r>
              <a:rPr lang="fr-FR" sz="1050" dirty="0" err="1"/>
              <a:t>Zipcodes</a:t>
            </a:r>
            <a:r>
              <a:rPr lang="fr-FR" sz="1050" dirty="0"/>
              <a:t>&gt;</a:t>
            </a:r>
          </a:p>
          <a:p>
            <a:pPr marL="457200" lvl="1" indent="0">
              <a:buNone/>
            </a:pPr>
            <a:r>
              <a:rPr lang="fr-FR" sz="1050" dirty="0"/>
              <a:t>  &lt;</a:t>
            </a:r>
            <a:r>
              <a:rPr lang="fr-FR" sz="1050" dirty="0" err="1"/>
              <a:t>mappings</a:t>
            </a:r>
            <a:r>
              <a:rPr lang="fr-FR" sz="1050" dirty="0"/>
              <a:t> Record="4"&gt;</a:t>
            </a:r>
          </a:p>
          <a:p>
            <a:pPr marL="457200" lvl="1" indent="0">
              <a:buNone/>
            </a:pPr>
            <a:r>
              <a:rPr lang="fr-FR" sz="1050" dirty="0"/>
              <a:t>    &lt;STATE_ABBREVIATION&gt;CA&lt;/STATE_ABBREVIATION&gt;</a:t>
            </a:r>
          </a:p>
          <a:p>
            <a:pPr marL="457200" lvl="1" indent="0">
              <a:buNone/>
            </a:pPr>
            <a:r>
              <a:rPr lang="fr-FR" sz="1050" dirty="0"/>
              <a:t>    &lt;ZIPCODE&gt;94301&lt;/ZIPCODE&gt;</a:t>
            </a:r>
          </a:p>
          <a:p>
            <a:pPr marL="457200" lvl="1" indent="0">
              <a:buNone/>
            </a:pPr>
            <a:r>
              <a:rPr lang="fr-FR" sz="1050" dirty="0"/>
              <a:t>    &lt;CITY&gt;Palo Alto&lt;/CITY&gt;</a:t>
            </a:r>
          </a:p>
          <a:p>
            <a:pPr marL="457200" lvl="1" indent="0">
              <a:buNone/>
            </a:pPr>
            <a:r>
              <a:rPr lang="fr-FR" sz="1050" dirty="0"/>
              <a:t>  &lt;/</a:t>
            </a:r>
            <a:r>
              <a:rPr lang="fr-FR" sz="1050" dirty="0" err="1"/>
              <a:t>mappings</a:t>
            </a:r>
            <a:r>
              <a:rPr lang="fr-FR" sz="1050" dirty="0"/>
              <a:t>&gt;</a:t>
            </a:r>
          </a:p>
          <a:p>
            <a:pPr marL="457200" lvl="1" indent="0">
              <a:buNone/>
            </a:pPr>
            <a:r>
              <a:rPr lang="fr-FR" sz="1050" dirty="0"/>
              <a:t>&lt;/</a:t>
            </a:r>
            <a:r>
              <a:rPr lang="fr-FR" sz="1050" dirty="0" err="1"/>
              <a:t>Zipcodes</a:t>
            </a:r>
            <a:r>
              <a:rPr lang="fr-FR" sz="1050" dirty="0"/>
              <a:t>&gt;</a:t>
            </a:r>
          </a:p>
          <a:p>
            <a:pPr lvl="4"/>
            <a:endParaRPr lang="fr-FR" dirty="0"/>
          </a:p>
        </p:txBody>
      </p:sp>
      <p:sp>
        <p:nvSpPr>
          <p:cNvPr id="8" name="Espace réservé du contenu 7">
            <a:extLst>
              <a:ext uri="{FF2B5EF4-FFF2-40B4-BE49-F238E27FC236}">
                <a16:creationId xmlns:a16="http://schemas.microsoft.com/office/drawing/2014/main" id="{16BE328D-5AFE-4A46-B776-6211477272BC}"/>
              </a:ext>
            </a:extLst>
          </p:cNvPr>
          <p:cNvSpPr>
            <a:spLocks noGrp="1"/>
          </p:cNvSpPr>
          <p:nvPr>
            <p:ph sz="quarter" idx="14"/>
          </p:nvPr>
        </p:nvSpPr>
        <p:spPr>
          <a:xfrm>
            <a:off x="3779912" y="959405"/>
            <a:ext cx="4721178" cy="5755743"/>
          </a:xfrm>
        </p:spPr>
        <p:txBody>
          <a:bodyPr>
            <a:normAutofit fontScale="55000" lnSpcReduction="20000"/>
          </a:bodyPr>
          <a:lstStyle/>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prints</a:t>
            </a:r>
            <a:r>
              <a:rPr lang="fr-FR" sz="2400" dirty="0">
                <a:latin typeface="Arial Black" panose="020B0A04020102020204" pitchFamily="34" charset="0"/>
              </a:rPr>
              <a:t> </a:t>
            </a:r>
            <a:r>
              <a:rPr lang="fr-FR" sz="2400" dirty="0" err="1">
                <a:latin typeface="Arial Black" panose="020B0A04020102020204" pitchFamily="34" charset="0"/>
              </a:rPr>
              <a:t>elements</a:t>
            </a:r>
            <a:r>
              <a:rPr lang="fr-FR" sz="2400" dirty="0">
                <a:latin typeface="Arial Black" panose="020B0A04020102020204" pitchFamily="34" charset="0"/>
              </a:rPr>
              <a:t> in a document</a:t>
            </a:r>
          </a:p>
          <a:p>
            <a:pPr marL="311150" lvl="2" indent="0">
              <a:buNone/>
            </a:pPr>
            <a:r>
              <a:rPr lang="fr-FR" sz="2400" dirty="0">
                <a:latin typeface="Arial Black" panose="020B0A04020102020204" pitchFamily="34" charset="0"/>
              </a:rPr>
              <a:t>PROCEDURE </a:t>
            </a:r>
            <a:r>
              <a:rPr lang="fr-FR" sz="2400" dirty="0" err="1">
                <a:latin typeface="Arial Black" panose="020B0A04020102020204" pitchFamily="34" charset="0"/>
              </a:rPr>
              <a:t>printElements</a:t>
            </a:r>
            <a:r>
              <a:rPr lang="fr-FR" sz="2400" dirty="0">
                <a:latin typeface="Arial Black" panose="020B0A04020102020204" pitchFamily="34" charset="0"/>
              </a:rPr>
              <a:t>(doc </a:t>
            </a:r>
            <a:r>
              <a:rPr lang="fr-FR" sz="2400" dirty="0" err="1">
                <a:latin typeface="Arial Black" panose="020B0A04020102020204" pitchFamily="34" charset="0"/>
              </a:rPr>
              <a:t>DBMS_XMLDOM.DOMDocument</a:t>
            </a:r>
            <a:r>
              <a:rPr lang="fr-FR" sz="2400" dirty="0">
                <a:latin typeface="Arial Black" panose="020B0A04020102020204" pitchFamily="34" charset="0"/>
              </a:rPr>
              <a:t>) IS</a:t>
            </a: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nl</a:t>
            </a:r>
            <a:r>
              <a:rPr lang="fr-FR" sz="2400" dirty="0">
                <a:latin typeface="Arial Black" panose="020B0A04020102020204" pitchFamily="34" charset="0"/>
              </a:rPr>
              <a:t>  </a:t>
            </a:r>
            <a:r>
              <a:rPr lang="fr-FR" sz="2400" dirty="0" err="1">
                <a:latin typeface="Arial Black" panose="020B0A04020102020204" pitchFamily="34" charset="0"/>
              </a:rPr>
              <a:t>DBMS_XMLDOM.DOMNodeList</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    n   </a:t>
            </a:r>
            <a:r>
              <a:rPr lang="fr-FR" sz="2400" dirty="0" err="1">
                <a:latin typeface="Arial Black" panose="020B0A04020102020204" pitchFamily="34" charset="0"/>
              </a:rPr>
              <a:t>DBMS_XMLDOM.DOMNode</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len</a:t>
            </a:r>
            <a:r>
              <a:rPr lang="fr-FR" sz="2400" dirty="0">
                <a:latin typeface="Arial Black" panose="020B0A04020102020204" pitchFamily="34" charset="0"/>
              </a:rPr>
              <a:t> </a:t>
            </a:r>
            <a:r>
              <a:rPr lang="fr-FR" sz="2400" dirty="0" err="1">
                <a:latin typeface="Arial Black" panose="020B0A04020102020204" pitchFamily="34" charset="0"/>
              </a:rPr>
              <a:t>number</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BEGIN</a:t>
            </a:r>
          </a:p>
          <a:p>
            <a:pPr marL="311150" lvl="2" indent="0">
              <a:buNone/>
            </a:pPr>
            <a:r>
              <a:rPr lang="fr-FR" sz="2400" dirty="0">
                <a:latin typeface="Arial Black" panose="020B0A04020102020204" pitchFamily="34" charset="0"/>
              </a:rPr>
              <a:t>    -- get all </a:t>
            </a:r>
            <a:r>
              <a:rPr lang="fr-FR" sz="2400" dirty="0" err="1">
                <a:latin typeface="Arial Black" panose="020B0A04020102020204" pitchFamily="34" charset="0"/>
              </a:rPr>
              <a:t>elements</a:t>
            </a: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nl</a:t>
            </a:r>
            <a:r>
              <a:rPr lang="fr-FR" sz="2400" dirty="0">
                <a:latin typeface="Arial Black" panose="020B0A04020102020204" pitchFamily="34" charset="0"/>
              </a:rPr>
              <a:t>   := </a:t>
            </a:r>
            <a:r>
              <a:rPr lang="fr-FR" sz="2400" dirty="0" err="1">
                <a:latin typeface="Arial Black" panose="020B0A04020102020204" pitchFamily="34" charset="0"/>
              </a:rPr>
              <a:t>DBMS_XMLDOM.getElementsByTagName</a:t>
            </a:r>
            <a:r>
              <a:rPr lang="fr-FR" sz="2400" dirty="0">
                <a:latin typeface="Arial Black" panose="020B0A04020102020204" pitchFamily="34" charset="0"/>
              </a:rPr>
              <a:t>(doc, '*');</a:t>
            </a:r>
          </a:p>
          <a:p>
            <a:pPr marL="311150" lvl="2" indent="0">
              <a:buNone/>
            </a:pP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len</a:t>
            </a:r>
            <a:r>
              <a:rPr lang="fr-FR" sz="2400" dirty="0">
                <a:latin typeface="Arial Black" panose="020B0A04020102020204" pitchFamily="34" charset="0"/>
              </a:rPr>
              <a:t>  := </a:t>
            </a:r>
            <a:r>
              <a:rPr lang="fr-FR" sz="2400" dirty="0" err="1">
                <a:latin typeface="Arial Black" panose="020B0A04020102020204" pitchFamily="34" charset="0"/>
              </a:rPr>
              <a:t>DBMS_XMLDOM.getLength</a:t>
            </a:r>
            <a:r>
              <a:rPr lang="fr-FR" sz="2400" dirty="0">
                <a:latin typeface="Arial Black" panose="020B0A04020102020204" pitchFamily="34" charset="0"/>
              </a:rPr>
              <a:t>(</a:t>
            </a:r>
            <a:r>
              <a:rPr lang="fr-FR" sz="2400" dirty="0" err="1">
                <a:latin typeface="Arial Black" panose="020B0A04020102020204" pitchFamily="34" charset="0"/>
              </a:rPr>
              <a:t>nl</a:t>
            </a:r>
            <a:r>
              <a:rPr lang="fr-FR" sz="2400" dirty="0">
                <a:latin typeface="Arial Black" panose="020B0A04020102020204" pitchFamily="34" charset="0"/>
              </a:rPr>
              <a:t>);</a:t>
            </a:r>
          </a:p>
          <a:p>
            <a:pPr marL="311150" lvl="2" indent="0">
              <a:buNone/>
            </a:pP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 </a:t>
            </a:r>
            <a:r>
              <a:rPr lang="fr-FR" sz="2400" dirty="0" err="1">
                <a:latin typeface="Arial Black" panose="020B0A04020102020204" pitchFamily="34" charset="0"/>
              </a:rPr>
              <a:t>loop</a:t>
            </a:r>
            <a:r>
              <a:rPr lang="fr-FR" sz="2400" dirty="0">
                <a:latin typeface="Arial Black" panose="020B0A04020102020204" pitchFamily="34" charset="0"/>
              </a:rPr>
              <a:t> </a:t>
            </a:r>
            <a:r>
              <a:rPr lang="fr-FR" sz="2400" dirty="0" err="1">
                <a:latin typeface="Arial Black" panose="020B0A04020102020204" pitchFamily="34" charset="0"/>
              </a:rPr>
              <a:t>through</a:t>
            </a:r>
            <a:r>
              <a:rPr lang="fr-FR" sz="2400" dirty="0">
                <a:latin typeface="Arial Black" panose="020B0A04020102020204" pitchFamily="34" charset="0"/>
              </a:rPr>
              <a:t> </a:t>
            </a:r>
            <a:r>
              <a:rPr lang="fr-FR" sz="2400" dirty="0" err="1">
                <a:latin typeface="Arial Black" panose="020B0A04020102020204" pitchFamily="34" charset="0"/>
              </a:rPr>
              <a:t>elements</a:t>
            </a: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FOR i IN 0 .. </a:t>
            </a:r>
            <a:r>
              <a:rPr lang="fr-FR" sz="2400" dirty="0" err="1">
                <a:latin typeface="Arial Black" panose="020B0A04020102020204" pitchFamily="34" charset="0"/>
              </a:rPr>
              <a:t>len</a:t>
            </a:r>
            <a:r>
              <a:rPr lang="fr-FR" sz="2400" dirty="0">
                <a:latin typeface="Arial Black" panose="020B0A04020102020204" pitchFamily="34" charset="0"/>
              </a:rPr>
              <a:t> - 1 LOOP</a:t>
            </a:r>
          </a:p>
          <a:p>
            <a:pPr marL="311150" lvl="2" indent="0">
              <a:buNone/>
            </a:pPr>
            <a:r>
              <a:rPr lang="fr-FR" sz="2400" dirty="0">
                <a:latin typeface="Arial Black" panose="020B0A04020102020204" pitchFamily="34" charset="0"/>
              </a:rPr>
              <a:t>        n := </a:t>
            </a:r>
            <a:r>
              <a:rPr lang="fr-FR" sz="2400" dirty="0" err="1">
                <a:latin typeface="Arial Black" panose="020B0A04020102020204" pitchFamily="34" charset="0"/>
              </a:rPr>
              <a:t>DBMS_XMLDOM.item</a:t>
            </a:r>
            <a:r>
              <a:rPr lang="fr-FR" sz="2400" dirty="0">
                <a:latin typeface="Arial Black" panose="020B0A04020102020204" pitchFamily="34" charset="0"/>
              </a:rPr>
              <a:t>(</a:t>
            </a:r>
            <a:r>
              <a:rPr lang="fr-FR" sz="2400" dirty="0" err="1">
                <a:latin typeface="Arial Black" panose="020B0A04020102020204" pitchFamily="34" charset="0"/>
              </a:rPr>
              <a:t>nl</a:t>
            </a:r>
            <a:r>
              <a:rPr lang="fr-FR" sz="2400" dirty="0">
                <a:latin typeface="Arial Black" panose="020B0A04020102020204" pitchFamily="34" charset="0"/>
              </a:rPr>
              <a:t>, i);</a:t>
            </a:r>
          </a:p>
          <a:p>
            <a:pPr marL="311150" lvl="2" indent="0">
              <a:buNone/>
            </a:pP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testr</a:t>
            </a:r>
            <a:r>
              <a:rPr lang="fr-FR" sz="2400" dirty="0">
                <a:latin typeface="Arial Black" panose="020B0A04020102020204" pitchFamily="34" charset="0"/>
              </a:rPr>
              <a:t> := </a:t>
            </a:r>
            <a:r>
              <a:rPr lang="fr-FR" sz="2400" dirty="0" err="1">
                <a:latin typeface="Arial Black" panose="020B0A04020102020204" pitchFamily="34" charset="0"/>
              </a:rPr>
              <a:t>DBMS_XMLDOM.getNodeName</a:t>
            </a:r>
            <a:r>
              <a:rPr lang="fr-FR" sz="2400" dirty="0">
                <a:latin typeface="Arial Black" panose="020B0A04020102020204" pitchFamily="34" charset="0"/>
              </a:rPr>
              <a:t>(n) || ' ' || </a:t>
            </a:r>
            <a:r>
              <a:rPr lang="fr-FR" sz="2400" dirty="0" err="1">
                <a:latin typeface="Arial Black" panose="020B0A04020102020204" pitchFamily="34" charset="0"/>
              </a:rPr>
              <a:t>DBMS_XMLDOM.getNodeValue</a:t>
            </a:r>
            <a:r>
              <a:rPr lang="fr-FR" sz="2400" dirty="0">
                <a:latin typeface="Arial Black" panose="020B0A04020102020204" pitchFamily="34" charset="0"/>
              </a:rPr>
              <a:t>(n);</a:t>
            </a:r>
          </a:p>
          <a:p>
            <a:pPr marL="311150" lvl="2" indent="0">
              <a:buNone/>
            </a:pP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DBMS_OUTPUT.PUT_LINE (</a:t>
            </a:r>
            <a:r>
              <a:rPr lang="fr-FR" sz="2400" dirty="0" err="1">
                <a:latin typeface="Arial Black" panose="020B0A04020102020204" pitchFamily="34" charset="0"/>
              </a:rPr>
              <a:t>testr</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    END LOOP;</a:t>
            </a:r>
          </a:p>
          <a:p>
            <a:pPr marL="311150" lvl="2" indent="0">
              <a:buNone/>
            </a:pP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DBMS_OUTPUT.PUT_LINE ('');</a:t>
            </a:r>
          </a:p>
          <a:p>
            <a:pPr marL="311150" lvl="2" indent="0">
              <a:buNone/>
            </a:pPr>
            <a:r>
              <a:rPr lang="fr-FR" sz="2400" dirty="0">
                <a:latin typeface="Arial Black" panose="020B0A04020102020204" pitchFamily="34" charset="0"/>
              </a:rPr>
              <a:t>END </a:t>
            </a:r>
            <a:r>
              <a:rPr lang="fr-FR" sz="2400" dirty="0" err="1">
                <a:latin typeface="Arial Black" panose="020B0A04020102020204" pitchFamily="34" charset="0"/>
              </a:rPr>
              <a:t>printElements</a:t>
            </a:r>
            <a:r>
              <a:rPr lang="fr-FR" sz="2400" dirty="0">
                <a:latin typeface="Arial Black" panose="020B0A04020102020204" pitchFamily="34" charset="0"/>
              </a:rPr>
              <a:t>;</a:t>
            </a:r>
            <a:endParaRPr lang="fr-FR" dirty="0">
              <a:latin typeface="Arial Black" panose="020B0A04020102020204" pitchFamily="34" charset="0"/>
            </a:endParaRPr>
          </a:p>
          <a:p>
            <a:endParaRPr lang="fr-FR"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Oracle - </a:t>
            </a:r>
            <a:r>
              <a:rPr lang="fr-FR" dirty="0" err="1"/>
              <a:t>XSLTProcessor</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Usage </a:t>
            </a:r>
            <a:r>
              <a:rPr lang="fr-FR"/>
              <a:t>d’un Processeur XSL</a:t>
            </a:r>
            <a:endParaRPr lang="fr-FR" dirty="0"/>
          </a:p>
          <a:p>
            <a:pPr marL="452438" lvl="2"/>
            <a:r>
              <a:rPr lang="fr-FR" dirty="0" err="1"/>
              <a:t>dbms_xslprocessor</a:t>
            </a:r>
            <a:endParaRPr lang="fr-FR" sz="1050" dirty="0"/>
          </a:p>
          <a:p>
            <a:pPr marL="457200" lvl="1" indent="0">
              <a:buNone/>
            </a:pPr>
            <a:endParaRPr lang="fr-FR" sz="1050" dirty="0"/>
          </a:p>
          <a:p>
            <a:pPr marL="457200" lvl="1" indent="0">
              <a:buNone/>
            </a:pPr>
            <a:endParaRPr lang="fr-FR" sz="1050" dirty="0"/>
          </a:p>
          <a:p>
            <a:pPr marL="0" indent="0">
              <a:buNone/>
            </a:pPr>
            <a:r>
              <a:rPr lang="fr-FR" sz="1050" dirty="0"/>
              <a:t> </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ROWSET</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00"/>
                </a:solidFill>
                <a:highlight>
                  <a:srgbClr val="FFFFFF"/>
                </a:highlight>
                <a:latin typeface="Consolas" panose="020B0609020204030204" pitchFamily="49" charset="0"/>
              </a:rPr>
              <a:t>  </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ROW</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EMPNO</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7566</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EMPNO</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00"/>
                </a:solidFill>
                <a:highlight>
                  <a:srgbClr val="FFFFFF"/>
                </a:highlight>
                <a:latin typeface="Consolas" panose="020B0609020204030204" pitchFamily="49" charset="0"/>
              </a:rPr>
              <a:t>    </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ENAME</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JONES</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ENAME</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JOB</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MANAGER</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JOB</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MGR</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7839</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MGR</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HIREDATE</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02-APR-1981</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HIREDATE</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SAL</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2975</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SAL</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DEPTNO</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20</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DEPTNO</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VALID</a:t>
            </a:r>
            <a:r>
              <a:rPr lang="fr-FR" sz="1800" dirty="0">
                <a:solidFill>
                  <a:srgbClr val="0000FF"/>
                </a:solidFill>
                <a:highlight>
                  <a:srgbClr val="FFFFFF"/>
                </a:highlight>
                <a:latin typeface="Consolas" panose="020B0609020204030204" pitchFamily="49" charset="0"/>
              </a:rPr>
              <a:t>&gt;</a:t>
            </a:r>
            <a:r>
              <a:rPr lang="fr-FR" sz="1800" dirty="0">
                <a:solidFill>
                  <a:srgbClr val="000000"/>
                </a:solidFill>
                <a:highlight>
                  <a:srgbClr val="FFFFFF"/>
                </a:highlight>
                <a:latin typeface="Consolas" panose="020B0609020204030204" pitchFamily="49" charset="0"/>
              </a:rPr>
              <a:t>N</a:t>
            </a: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VALID</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  &lt;/</a:t>
            </a:r>
            <a:r>
              <a:rPr lang="fr-FR" sz="1800" dirty="0">
                <a:solidFill>
                  <a:srgbClr val="800000"/>
                </a:solidFill>
                <a:highlight>
                  <a:srgbClr val="FFFFFF"/>
                </a:highlight>
                <a:latin typeface="Consolas" panose="020B0609020204030204" pitchFamily="49" charset="0"/>
              </a:rPr>
              <a:t>ROW</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0" indent="0">
              <a:buNone/>
            </a:pPr>
            <a:r>
              <a:rPr lang="fr-FR" sz="1800" dirty="0">
                <a:solidFill>
                  <a:srgbClr val="0000FF"/>
                </a:solidFill>
                <a:highlight>
                  <a:srgbClr val="FFFFFF"/>
                </a:highlight>
                <a:latin typeface="Consolas" panose="020B0609020204030204" pitchFamily="49" charset="0"/>
              </a:rPr>
              <a:t>&lt;/</a:t>
            </a:r>
            <a:r>
              <a:rPr lang="fr-FR" sz="1800" dirty="0">
                <a:solidFill>
                  <a:srgbClr val="800000"/>
                </a:solidFill>
                <a:highlight>
                  <a:srgbClr val="FFFFFF"/>
                </a:highlight>
                <a:latin typeface="Consolas" panose="020B0609020204030204" pitchFamily="49" charset="0"/>
              </a:rPr>
              <a:t>ROWSET</a:t>
            </a:r>
            <a:r>
              <a:rPr lang="fr-FR" sz="1800" dirty="0">
                <a:solidFill>
                  <a:srgbClr val="0000FF"/>
                </a:solidFill>
                <a:highlight>
                  <a:srgbClr val="FFFFFF"/>
                </a:highlight>
                <a:latin typeface="Consolas" panose="020B0609020204030204" pitchFamily="49" charset="0"/>
              </a:rPr>
              <a:t>&gt;</a:t>
            </a:r>
            <a:endParaRPr lang="fr-FR" sz="1800" dirty="0">
              <a:solidFill>
                <a:srgbClr val="000000"/>
              </a:solidFill>
              <a:highlight>
                <a:srgbClr val="FFFFFF"/>
              </a:highlight>
              <a:latin typeface="Consolas" panose="020B0609020204030204" pitchFamily="49" charset="0"/>
            </a:endParaRPr>
          </a:p>
          <a:p>
            <a:pPr marL="457200" lvl="1" indent="0">
              <a:buNone/>
            </a:pPr>
            <a:endParaRPr lang="fr-FR" dirty="0"/>
          </a:p>
        </p:txBody>
      </p:sp>
      <p:sp>
        <p:nvSpPr>
          <p:cNvPr id="8" name="Espace réservé du contenu 7">
            <a:extLst>
              <a:ext uri="{FF2B5EF4-FFF2-40B4-BE49-F238E27FC236}">
                <a16:creationId xmlns:a16="http://schemas.microsoft.com/office/drawing/2014/main" id="{16BE328D-5AFE-4A46-B776-6211477272BC}"/>
              </a:ext>
            </a:extLst>
          </p:cNvPr>
          <p:cNvSpPr>
            <a:spLocks noGrp="1"/>
          </p:cNvSpPr>
          <p:nvPr>
            <p:ph sz="quarter" idx="14"/>
          </p:nvPr>
        </p:nvSpPr>
        <p:spPr>
          <a:xfrm>
            <a:off x="3779912" y="959405"/>
            <a:ext cx="4721178" cy="5755743"/>
          </a:xfrm>
        </p:spPr>
        <p:txBody>
          <a:bodyPr>
            <a:normAutofit fontScale="47500" lnSpcReduction="20000"/>
          </a:bodyPr>
          <a:lstStyle/>
          <a:p>
            <a:pPr marL="311150" lvl="2" indent="0">
              <a:buNone/>
            </a:pPr>
            <a:r>
              <a:rPr lang="fr-FR" sz="2400" dirty="0">
                <a:latin typeface="Arial Black" panose="020B0A04020102020204" pitchFamily="34" charset="0"/>
              </a:rPr>
              <a:t>DECLARE</a:t>
            </a:r>
          </a:p>
          <a:p>
            <a:pPr marL="311150" lvl="2" indent="0">
              <a:buNone/>
            </a:pPr>
            <a:r>
              <a:rPr lang="fr-FR" sz="2400" dirty="0">
                <a:latin typeface="Arial Black" panose="020B0A04020102020204" pitchFamily="34" charset="0"/>
              </a:rPr>
              <a:t> </a:t>
            </a:r>
          </a:p>
          <a:p>
            <a:pPr marL="311150" lvl="2" indent="0">
              <a:buNone/>
            </a:pPr>
            <a:r>
              <a:rPr lang="fr-FR" sz="2400" dirty="0" err="1">
                <a:latin typeface="Arial Black" panose="020B0A04020102020204" pitchFamily="34" charset="0"/>
              </a:rPr>
              <a:t>l_xml</a:t>
            </a:r>
            <a:r>
              <a:rPr lang="fr-FR" sz="2400" dirty="0">
                <a:latin typeface="Arial Black" panose="020B0A04020102020204" pitchFamily="34" charset="0"/>
              </a:rPr>
              <a:t> XMLTYPE;</a:t>
            </a:r>
          </a:p>
          <a:p>
            <a:pPr marL="311150" lvl="2" indent="0">
              <a:buNone/>
            </a:pPr>
            <a:r>
              <a:rPr lang="fr-FR" sz="2400" dirty="0" err="1">
                <a:latin typeface="Arial Black" panose="020B0A04020102020204" pitchFamily="34" charset="0"/>
              </a:rPr>
              <a:t>l_xsl</a:t>
            </a:r>
            <a:r>
              <a:rPr lang="fr-FR" sz="2400" dirty="0">
                <a:latin typeface="Arial Black" panose="020B0A04020102020204" pitchFamily="34" charset="0"/>
              </a:rPr>
              <a:t> XMLTYPE;</a:t>
            </a:r>
          </a:p>
          <a:p>
            <a:pPr marL="311150" lvl="2" indent="0">
              <a:buNone/>
            </a:pPr>
            <a:r>
              <a:rPr lang="fr-FR" sz="2400" dirty="0" err="1">
                <a:latin typeface="Arial Black" panose="020B0A04020102020204" pitchFamily="34" charset="0"/>
              </a:rPr>
              <a:t>l_transformed</a:t>
            </a:r>
            <a:r>
              <a:rPr lang="fr-FR" sz="2400" dirty="0">
                <a:latin typeface="Arial Black" panose="020B0A04020102020204" pitchFamily="34" charset="0"/>
              </a:rPr>
              <a:t> XMLTYPE;</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BEGIN</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l_xml</a:t>
            </a:r>
            <a:r>
              <a:rPr lang="fr-FR" sz="2400" dirty="0">
                <a:latin typeface="Arial Black" panose="020B0A04020102020204" pitchFamily="34" charset="0"/>
              </a:rPr>
              <a:t> := XMLTYPE.CREATEXML('&lt;?xml version="1.0"?&gt;&lt;ROWSET&gt;&lt;ROW&gt;…&lt;/ROW&gt;&lt;/ROWSET&gt;');</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   </a:t>
            </a:r>
            <a:r>
              <a:rPr lang="fr-FR" sz="2400" dirty="0" err="1">
                <a:latin typeface="Arial Black" panose="020B0A04020102020204" pitchFamily="34" charset="0"/>
              </a:rPr>
              <a:t>l_xsl</a:t>
            </a:r>
            <a:r>
              <a:rPr lang="fr-FR" sz="2400" dirty="0">
                <a:latin typeface="Arial Black" panose="020B0A04020102020204" pitchFamily="34" charset="0"/>
              </a:rPr>
              <a:t> := XMLTYPE.CREATEXML('&lt;</a:t>
            </a:r>
            <a:r>
              <a:rPr lang="fr-FR" sz="2400" dirty="0" err="1">
                <a:latin typeface="Arial Black" panose="020B0A04020102020204" pitchFamily="34" charset="0"/>
              </a:rPr>
              <a:t>xsl:stylesheet</a:t>
            </a:r>
            <a:r>
              <a:rPr lang="fr-FR" sz="2400" dirty="0">
                <a:latin typeface="Arial Black" panose="020B0A04020102020204" pitchFamily="34" charset="0"/>
              </a:rPr>
              <a:t> version="1.0" </a:t>
            </a:r>
            <a:r>
              <a:rPr lang="fr-FR" sz="2400" dirty="0" err="1">
                <a:latin typeface="Arial Black" panose="020B0A04020102020204" pitchFamily="34" charset="0"/>
              </a:rPr>
              <a:t>xmlns:xsl</a:t>
            </a:r>
            <a:r>
              <a:rPr lang="fr-FR" sz="2400" dirty="0">
                <a:latin typeface="Arial Black" panose="020B0A04020102020204" pitchFamily="34" charset="0"/>
              </a:rPr>
              <a:t>="http://www.w3.org/1999/XSL/Transform"&gt;&lt;xsl:template match="/"&gt; &lt;html&gt;&lt;body&gt; &lt;</a:t>
            </a:r>
            <a:r>
              <a:rPr lang="fr-FR" sz="2400" dirty="0" err="1">
                <a:latin typeface="Arial Black" panose="020B0A04020102020204" pitchFamily="34" charset="0"/>
              </a:rPr>
              <a:t>xsl:for-each</a:t>
            </a:r>
            <a:r>
              <a:rPr lang="fr-FR" sz="2400" dirty="0">
                <a:latin typeface="Arial Black" panose="020B0A04020102020204" pitchFamily="34" charset="0"/>
              </a:rPr>
              <a:t> select="ROWSET/ROW"&gt; &lt;h2&gt;&lt;</a:t>
            </a:r>
            <a:r>
              <a:rPr lang="fr-FR" sz="2400" dirty="0" err="1">
                <a:latin typeface="Arial Black" panose="020B0A04020102020204" pitchFamily="34" charset="0"/>
              </a:rPr>
              <a:t>xsl:value-of</a:t>
            </a:r>
            <a:r>
              <a:rPr lang="fr-FR" sz="2400" dirty="0">
                <a:latin typeface="Arial Black" panose="020B0A04020102020204" pitchFamily="34" charset="0"/>
              </a:rPr>
              <a:t> select="ENAME"/&gt;&lt;/h2&gt; &lt;/</a:t>
            </a:r>
            <a:r>
              <a:rPr lang="fr-FR" sz="2400" dirty="0" err="1">
                <a:latin typeface="Arial Black" panose="020B0A04020102020204" pitchFamily="34" charset="0"/>
              </a:rPr>
              <a:t>xsl:for-each</a:t>
            </a:r>
            <a:r>
              <a:rPr lang="fr-FR" sz="2400" dirty="0">
                <a:latin typeface="Arial Black" panose="020B0A04020102020204" pitchFamily="34" charset="0"/>
              </a:rPr>
              <a:t>&gt; &lt;/body&gt;&lt;/html&gt;&lt;/</a:t>
            </a:r>
            <a:r>
              <a:rPr lang="fr-FR" sz="2400" dirty="0" err="1">
                <a:latin typeface="Arial Black" panose="020B0A04020102020204" pitchFamily="34" charset="0"/>
              </a:rPr>
              <a:t>xsl:template</a:t>
            </a:r>
            <a:r>
              <a:rPr lang="fr-FR" sz="2400" dirty="0">
                <a:latin typeface="Arial Black" panose="020B0A04020102020204" pitchFamily="34" charset="0"/>
              </a:rPr>
              <a:t>&gt;&lt;/</a:t>
            </a:r>
            <a:r>
              <a:rPr lang="fr-FR" sz="2400" dirty="0" err="1">
                <a:latin typeface="Arial Black" panose="020B0A04020102020204" pitchFamily="34" charset="0"/>
              </a:rPr>
              <a:t>xsl:stylesheet</a:t>
            </a:r>
            <a:r>
              <a:rPr lang="fr-FR" sz="2400" dirty="0">
                <a:latin typeface="Arial Black" panose="020B0A04020102020204" pitchFamily="34" charset="0"/>
              </a:rPr>
              <a:t>&gt;');</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   SELECT XMLTRANSFORM(</a:t>
            </a:r>
            <a:r>
              <a:rPr lang="fr-FR" sz="2400" dirty="0" err="1">
                <a:latin typeface="Arial Black" panose="020B0A04020102020204" pitchFamily="34" charset="0"/>
              </a:rPr>
              <a:t>l_xml</a:t>
            </a:r>
            <a:r>
              <a:rPr lang="fr-FR" sz="2400" dirty="0">
                <a:latin typeface="Arial Black" panose="020B0A04020102020204" pitchFamily="34" charset="0"/>
              </a:rPr>
              <a:t>, </a:t>
            </a:r>
            <a:r>
              <a:rPr lang="fr-FR" sz="2400" dirty="0" err="1">
                <a:latin typeface="Arial Black" panose="020B0A04020102020204" pitchFamily="34" charset="0"/>
              </a:rPr>
              <a:t>l_xsl</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   INTO </a:t>
            </a:r>
            <a:r>
              <a:rPr lang="fr-FR" sz="2400" dirty="0" err="1">
                <a:latin typeface="Arial Black" panose="020B0A04020102020204" pitchFamily="34" charset="0"/>
              </a:rPr>
              <a:t>l_transformed</a:t>
            </a:r>
            <a:endParaRPr lang="fr-FR" sz="2400" dirty="0">
              <a:latin typeface="Arial Black" panose="020B0A04020102020204" pitchFamily="34" charset="0"/>
            </a:endParaRPr>
          </a:p>
          <a:p>
            <a:pPr marL="311150" lvl="2" indent="0">
              <a:buNone/>
            </a:pPr>
            <a:r>
              <a:rPr lang="fr-FR" sz="2400" dirty="0">
                <a:latin typeface="Arial Black" panose="020B0A04020102020204" pitchFamily="34" charset="0"/>
              </a:rPr>
              <a:t>   FROM dual;</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   DBMS_OUTPUT.PUT_LINE(</a:t>
            </a:r>
            <a:r>
              <a:rPr lang="fr-FR" sz="2400" dirty="0" err="1">
                <a:latin typeface="Arial Black" panose="020B0A04020102020204" pitchFamily="34" charset="0"/>
              </a:rPr>
              <a:t>l_transformed.getstringval</a:t>
            </a:r>
            <a:r>
              <a:rPr lang="fr-FR" sz="2400" dirty="0">
                <a:latin typeface="Arial Black" panose="020B0A04020102020204" pitchFamily="34" charset="0"/>
              </a:rPr>
              <a:t>());</a:t>
            </a:r>
          </a:p>
          <a:p>
            <a:pPr marL="311150" lvl="2" indent="0">
              <a:buNone/>
            </a:pPr>
            <a:r>
              <a:rPr lang="fr-FR" sz="2400" dirty="0">
                <a:latin typeface="Arial Black" panose="020B0A04020102020204" pitchFamily="34" charset="0"/>
              </a:rPr>
              <a:t> </a:t>
            </a:r>
          </a:p>
          <a:p>
            <a:pPr marL="311150" lvl="2" indent="0">
              <a:buNone/>
            </a:pPr>
            <a:r>
              <a:rPr lang="fr-FR" sz="2400" dirty="0">
                <a:latin typeface="Arial Black" panose="020B0A04020102020204" pitchFamily="34" charset="0"/>
              </a:rPr>
              <a:t>END;</a:t>
            </a:r>
          </a:p>
          <a:p>
            <a:pPr marL="311150" lvl="2" indent="0">
              <a:buNone/>
            </a:pPr>
            <a:r>
              <a:rPr lang="fr-FR" sz="2400" dirty="0">
                <a:latin typeface="Arial Black" panose="020B0A04020102020204" pitchFamily="34" charset="0"/>
              </a:rPr>
              <a:t>/</a:t>
            </a:r>
            <a:endParaRPr lang="fr-FR" dirty="0"/>
          </a:p>
        </p:txBody>
      </p:sp>
    </p:spTree>
    <p:extLst>
      <p:ext uri="{BB962C8B-B14F-4D97-AF65-F5344CB8AC3E}">
        <p14:creationId xmlns:p14="http://schemas.microsoft.com/office/powerpoint/2010/main" val="3565208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1778" name="AutoShape 2"/>
          <p:cNvSpPr>
            <a:spLocks noGrp="1" noChangeArrowheads="1"/>
          </p:cNvSpPr>
          <p:nvPr>
            <p:ph type="title"/>
          </p:nvPr>
        </p:nvSpPr>
        <p:spPr/>
        <p:txBody>
          <a:bodyPr/>
          <a:lstStyle/>
          <a:p>
            <a:pPr eaLnBrk="1" hangingPunct="1"/>
            <a:r>
              <a:rPr lang="fr-FR"/>
              <a:t>Structure XML</a:t>
            </a:r>
          </a:p>
        </p:txBody>
      </p:sp>
      <p:sp>
        <p:nvSpPr>
          <p:cNvPr id="2251779" name="Rectangle 3"/>
          <p:cNvSpPr>
            <a:spLocks noGrp="1" noChangeArrowheads="1"/>
          </p:cNvSpPr>
          <p:nvPr>
            <p:ph idx="1"/>
          </p:nvPr>
        </p:nvSpPr>
        <p:spPr/>
        <p:txBody>
          <a:bodyPr>
            <a:normAutofit fontScale="92500" lnSpcReduction="20000"/>
          </a:bodyPr>
          <a:lstStyle/>
          <a:p>
            <a:r>
              <a:rPr lang="fr-FR" dirty="0"/>
              <a:t>Déclarations</a:t>
            </a:r>
          </a:p>
          <a:p>
            <a:pPr lvl="1"/>
            <a:r>
              <a:rPr lang="fr-FR" dirty="0"/>
              <a:t> </a:t>
            </a:r>
            <a:r>
              <a:rPr lang="fr-FR" b="1" dirty="0">
                <a:solidFill>
                  <a:schemeClr val="tx2"/>
                </a:solidFill>
              </a:rPr>
              <a:t>DOCTYPE</a:t>
            </a:r>
          </a:p>
          <a:p>
            <a:pPr lvl="1"/>
            <a:endParaRPr lang="fr-FR" dirty="0"/>
          </a:p>
          <a:p>
            <a:r>
              <a:rPr lang="fr-FR" dirty="0"/>
              <a:t>Instructions processeur</a:t>
            </a:r>
          </a:p>
          <a:p>
            <a:pPr lvl="1"/>
            <a:r>
              <a:rPr lang="fr-FR" dirty="0"/>
              <a:t>Target</a:t>
            </a:r>
          </a:p>
          <a:p>
            <a:pPr lvl="2"/>
            <a:r>
              <a:rPr lang="fr-FR" dirty="0"/>
              <a:t> </a:t>
            </a:r>
            <a:r>
              <a:rPr lang="fr-FR" b="1" dirty="0">
                <a:solidFill>
                  <a:schemeClr val="accent3">
                    <a:lumMod val="75000"/>
                  </a:schemeClr>
                </a:solidFill>
              </a:rPr>
              <a:t>&lt;?</a:t>
            </a:r>
            <a:r>
              <a:rPr lang="fr-FR" b="1" dirty="0" err="1">
                <a:solidFill>
                  <a:schemeClr val="accent3">
                    <a:lumMod val="75000"/>
                  </a:schemeClr>
                </a:solidFill>
              </a:rPr>
              <a:t>xml</a:t>
            </a:r>
            <a:r>
              <a:rPr lang="fr-FR" b="1" dirty="0">
                <a:solidFill>
                  <a:schemeClr val="accent3">
                    <a:lumMod val="75000"/>
                  </a:schemeClr>
                </a:solidFill>
              </a:rPr>
              <a:t> version="1.0" … ?&gt; </a:t>
            </a:r>
          </a:p>
          <a:p>
            <a:pPr lvl="1"/>
            <a:r>
              <a:rPr lang="fr-FR" dirty="0" err="1"/>
              <a:t>Stylesheet</a:t>
            </a:r>
            <a:endParaRPr lang="fr-FR" dirty="0"/>
          </a:p>
          <a:p>
            <a:pPr lvl="2"/>
            <a:r>
              <a:rPr lang="fr-FR" b="1" dirty="0">
                <a:solidFill>
                  <a:schemeClr val="accent3">
                    <a:lumMod val="75000"/>
                  </a:schemeClr>
                </a:solidFill>
              </a:rPr>
              <a:t>&lt;?</a:t>
            </a:r>
            <a:r>
              <a:rPr lang="fr-FR" b="1" dirty="0" err="1">
                <a:solidFill>
                  <a:schemeClr val="accent3">
                    <a:lumMod val="75000"/>
                  </a:schemeClr>
                </a:solidFill>
              </a:rPr>
              <a:t>xml</a:t>
            </a:r>
            <a:r>
              <a:rPr lang="fr-FR" b="1" dirty="0">
                <a:solidFill>
                  <a:schemeClr val="accent3">
                    <a:lumMod val="75000"/>
                  </a:schemeClr>
                </a:solidFill>
              </a:rPr>
              <a:t>-</a:t>
            </a:r>
            <a:r>
              <a:rPr lang="fr-FR" b="1" dirty="0" err="1">
                <a:solidFill>
                  <a:schemeClr val="accent3">
                    <a:lumMod val="75000"/>
                  </a:schemeClr>
                </a:solidFill>
              </a:rPr>
              <a:t>stylesheet</a:t>
            </a:r>
            <a:r>
              <a:rPr lang="fr-FR" b="1" dirty="0">
                <a:solidFill>
                  <a:schemeClr val="accent3">
                    <a:lumMod val="75000"/>
                  </a:schemeClr>
                </a:solidFill>
              </a:rPr>
              <a:t> … ?&gt;</a:t>
            </a:r>
          </a:p>
          <a:p>
            <a:pPr lvl="1"/>
            <a:endParaRPr lang="fr-FR" dirty="0"/>
          </a:p>
          <a:p>
            <a:r>
              <a:rPr lang="fr-FR" dirty="0"/>
              <a:t>Commentaires</a:t>
            </a:r>
          </a:p>
          <a:p>
            <a:pPr lvl="1" eaLnBrk="1" hangingPunct="1"/>
            <a:r>
              <a:rPr lang="fr-FR" dirty="0">
                <a:cs typeface="Courier New" pitchFamily="49" charset="0"/>
              </a:rPr>
              <a:t> les commentaires sont encadrés par </a:t>
            </a:r>
            <a:r>
              <a:rPr lang="fr-FR" dirty="0">
                <a:solidFill>
                  <a:schemeClr val="tx2"/>
                </a:solidFill>
                <a:cs typeface="Courier New" pitchFamily="49" charset="0"/>
              </a:rPr>
              <a:t>&lt;!-- --&gt;</a:t>
            </a:r>
          </a:p>
          <a:p>
            <a:pPr lvl="1"/>
            <a:r>
              <a:rPr lang="fr-FR" dirty="0"/>
              <a:t> </a:t>
            </a:r>
            <a:r>
              <a:rPr lang="fr-FR" b="1" dirty="0">
                <a:solidFill>
                  <a:schemeClr val="tx2"/>
                </a:solidFill>
              </a:rPr>
              <a:t>CDATA</a:t>
            </a:r>
            <a:r>
              <a:rPr lang="fr-FR" dirty="0"/>
              <a:t> vs </a:t>
            </a:r>
            <a:r>
              <a:rPr lang="fr-FR" b="1" dirty="0">
                <a:solidFill>
                  <a:schemeClr val="tx2"/>
                </a:solidFill>
              </a:rPr>
              <a:t>PCDATA</a:t>
            </a:r>
          </a:p>
        </p:txBody>
      </p:sp>
      <p:sp>
        <p:nvSpPr>
          <p:cNvPr id="5" name="Rectangle 13"/>
          <p:cNvSpPr>
            <a:spLocks noGrp="1" noChangeArrowheads="1"/>
          </p:cNvSpPr>
          <p:nvPr>
            <p:ph type="sldNum" sz="quarter" idx="12"/>
          </p:nvPr>
        </p:nvSpPr>
        <p:spPr>
          <a:ln/>
        </p:spPr>
        <p:txBody>
          <a:bodyPr>
            <a:normAutofit/>
          </a:bodyPr>
          <a:lstStyle/>
          <a:p>
            <a:pPr>
              <a:defRPr/>
            </a:pPr>
            <a:fld id="{55609BB9-6475-48F4-A869-E03BA3851DBD}" type="slidenum">
              <a:rPr lang="fr-FR"/>
              <a:pPr>
                <a:defRPr/>
              </a:pPr>
              <a:t>34</a:t>
            </a:fld>
            <a:endParaRPr lang="fr-F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MSSQL - SELECT vers XML</a:t>
            </a:r>
            <a:endParaRPr lang="fr-FR" dirty="0"/>
          </a:p>
        </p:txBody>
      </p:sp>
      <p:sp>
        <p:nvSpPr>
          <p:cNvPr id="3" name="Espace réservé du contenu 2"/>
          <p:cNvSpPr>
            <a:spLocks noGrp="1"/>
          </p:cNvSpPr>
          <p:nvPr>
            <p:ph sz="quarter" idx="1"/>
          </p:nvPr>
        </p:nvSpPr>
        <p:spPr/>
        <p:txBody>
          <a:bodyPr>
            <a:normAutofit fontScale="77500" lnSpcReduction="20000"/>
          </a:bodyPr>
          <a:lstStyle/>
          <a:p>
            <a:r>
              <a:rPr lang="fr-FR" dirty="0"/>
              <a:t>Méthode simple auto</a:t>
            </a:r>
          </a:p>
          <a:p>
            <a:pPr lvl="1"/>
            <a:r>
              <a:rPr lang="fr-FR" dirty="0" err="1"/>
              <a:t>Chaques</a:t>
            </a:r>
            <a:r>
              <a:rPr lang="fr-FR" dirty="0"/>
              <a:t> champs de table dans des attributs</a:t>
            </a:r>
          </a:p>
          <a:p>
            <a:pPr lvl="2"/>
            <a:r>
              <a:rPr lang="en-US" dirty="0"/>
              <a:t>SELECT * from Products for XML auto;</a:t>
            </a:r>
          </a:p>
          <a:p>
            <a:pPr lvl="3"/>
            <a:r>
              <a:rPr lang="en-US" dirty="0"/>
              <a:t>Retour:</a:t>
            </a:r>
          </a:p>
          <a:p>
            <a:pPr lvl="3">
              <a:buNone/>
            </a:pPr>
            <a:r>
              <a:rPr lang="en-US" dirty="0"/>
              <a:t>	&lt;Products </a:t>
            </a:r>
            <a:r>
              <a:rPr lang="en-US" dirty="0" err="1"/>
              <a:t>ProductID</a:t>
            </a:r>
            <a:r>
              <a:rPr lang="en-US" dirty="0"/>
              <a:t>="17" </a:t>
            </a:r>
            <a:r>
              <a:rPr lang="en-US" dirty="0" err="1"/>
              <a:t>ProductName</a:t>
            </a:r>
            <a:r>
              <a:rPr lang="en-US" dirty="0"/>
              <a:t>="Blue Bicycle" </a:t>
            </a:r>
            <a:r>
              <a:rPr lang="en-US" dirty="0" err="1"/>
              <a:t>CategoryID</a:t>
            </a:r>
            <a:r>
              <a:rPr lang="en-US" dirty="0"/>
              <a:t>="1" /&gt; </a:t>
            </a:r>
          </a:p>
          <a:p>
            <a:pPr lvl="3">
              <a:buNone/>
            </a:pPr>
            <a:r>
              <a:rPr lang="en-US" dirty="0"/>
              <a:t>	&lt;Products </a:t>
            </a:r>
            <a:r>
              <a:rPr lang="en-US" dirty="0" err="1"/>
              <a:t>ProductID</a:t>
            </a:r>
            <a:r>
              <a:rPr lang="en-US" dirty="0"/>
              <a:t>="18" </a:t>
            </a:r>
            <a:r>
              <a:rPr lang="en-US" dirty="0" err="1"/>
              <a:t>ProductName</a:t>
            </a:r>
            <a:r>
              <a:rPr lang="en-US" dirty="0"/>
              <a:t>="Red Pen" </a:t>
            </a:r>
            <a:r>
              <a:rPr lang="en-US" dirty="0" err="1"/>
              <a:t>CategoryID</a:t>
            </a:r>
            <a:r>
              <a:rPr lang="en-US" dirty="0"/>
              <a:t>="2" /&gt; </a:t>
            </a:r>
          </a:p>
          <a:p>
            <a:pPr lvl="3"/>
            <a:endParaRPr lang="en-US" dirty="0"/>
          </a:p>
          <a:p>
            <a:r>
              <a:rPr lang="en-US" dirty="0" err="1"/>
              <a:t>Méthode</a:t>
            </a:r>
            <a:r>
              <a:rPr lang="en-US" dirty="0"/>
              <a:t> join auto</a:t>
            </a:r>
          </a:p>
          <a:p>
            <a:pPr lvl="1"/>
            <a:r>
              <a:rPr lang="fr-FR" dirty="0" err="1"/>
              <a:t>Chaques</a:t>
            </a:r>
            <a:r>
              <a:rPr lang="fr-FR" dirty="0"/>
              <a:t> champs de table dans des attributs</a:t>
            </a:r>
            <a:endParaRPr lang="en-US" dirty="0"/>
          </a:p>
          <a:p>
            <a:pPr lvl="2"/>
            <a:r>
              <a:rPr lang="en-US" dirty="0"/>
              <a:t>SELECT * FROM Categories INNER JOIN Products ON </a:t>
            </a:r>
            <a:r>
              <a:rPr lang="en-US" dirty="0" err="1"/>
              <a:t>Products.CategoryID</a:t>
            </a:r>
            <a:r>
              <a:rPr lang="en-US" dirty="0"/>
              <a:t> = Categories.ID </a:t>
            </a:r>
            <a:r>
              <a:rPr lang="fr-FR" dirty="0"/>
              <a:t>for XML auto;</a:t>
            </a:r>
            <a:endParaRPr lang="en-US" dirty="0"/>
          </a:p>
          <a:p>
            <a:pPr lvl="3"/>
            <a:r>
              <a:rPr lang="fr-FR" dirty="0"/>
              <a:t>Retour :</a:t>
            </a:r>
          </a:p>
          <a:p>
            <a:pPr lvl="3">
              <a:buNone/>
            </a:pPr>
            <a:r>
              <a:rPr lang="fr-FR" dirty="0"/>
              <a:t>	&lt;</a:t>
            </a:r>
            <a:r>
              <a:rPr lang="fr-FR" dirty="0" err="1"/>
              <a:t>Categories</a:t>
            </a:r>
            <a:r>
              <a:rPr lang="fr-FR" dirty="0"/>
              <a:t> ID="1" </a:t>
            </a:r>
            <a:r>
              <a:rPr lang="fr-FR" dirty="0" err="1"/>
              <a:t>CategoryName</a:t>
            </a:r>
            <a:r>
              <a:rPr lang="fr-FR" dirty="0"/>
              <a:t>="Bikes"&gt; </a:t>
            </a:r>
          </a:p>
          <a:p>
            <a:pPr lvl="3">
              <a:buNone/>
            </a:pPr>
            <a:r>
              <a:rPr lang="fr-FR" dirty="0"/>
              <a:t>		&lt;</a:t>
            </a:r>
            <a:r>
              <a:rPr lang="fr-FR" dirty="0" err="1"/>
              <a:t>Products</a:t>
            </a:r>
            <a:r>
              <a:rPr lang="fr-FR" dirty="0"/>
              <a:t> </a:t>
            </a:r>
            <a:r>
              <a:rPr lang="fr-FR" dirty="0" err="1"/>
              <a:t>ProductID</a:t>
            </a:r>
            <a:r>
              <a:rPr lang="fr-FR" dirty="0"/>
              <a:t>="17" </a:t>
            </a:r>
            <a:r>
              <a:rPr lang="fr-FR" dirty="0" err="1"/>
              <a:t>ProductName</a:t>
            </a:r>
            <a:r>
              <a:rPr lang="fr-FR" dirty="0"/>
              <a:t>="Blue Bicycle" </a:t>
            </a:r>
            <a:r>
              <a:rPr lang="fr-FR" dirty="0" err="1"/>
              <a:t>CategoryID</a:t>
            </a:r>
            <a:r>
              <a:rPr lang="fr-FR" dirty="0"/>
              <a:t>="1" /&gt; &lt;/</a:t>
            </a:r>
            <a:r>
              <a:rPr lang="fr-FR" dirty="0" err="1"/>
              <a:t>Categories</a:t>
            </a:r>
            <a:r>
              <a:rPr lang="fr-FR" dirty="0"/>
              <a:t>&gt; </a:t>
            </a:r>
          </a:p>
          <a:p>
            <a:pPr lvl="3">
              <a:buNone/>
            </a:pPr>
            <a:r>
              <a:rPr lang="fr-FR" dirty="0"/>
              <a:t>	&lt;</a:t>
            </a:r>
            <a:r>
              <a:rPr lang="fr-FR" dirty="0" err="1"/>
              <a:t>Categories</a:t>
            </a:r>
            <a:r>
              <a:rPr lang="fr-FR" dirty="0"/>
              <a:t> ID="2" </a:t>
            </a:r>
            <a:r>
              <a:rPr lang="fr-FR" dirty="0" err="1"/>
              <a:t>CategoryName</a:t>
            </a:r>
            <a:r>
              <a:rPr lang="fr-FR" dirty="0"/>
              <a:t>="</a:t>
            </a:r>
            <a:r>
              <a:rPr lang="fr-FR" dirty="0" err="1"/>
              <a:t>Other</a:t>
            </a:r>
            <a:r>
              <a:rPr lang="fr-FR" dirty="0"/>
              <a:t> </a:t>
            </a:r>
            <a:r>
              <a:rPr lang="fr-FR" dirty="0" err="1"/>
              <a:t>Products</a:t>
            </a:r>
            <a:r>
              <a:rPr lang="fr-FR" dirty="0"/>
              <a:t>"&gt; </a:t>
            </a:r>
          </a:p>
          <a:p>
            <a:pPr lvl="3">
              <a:buNone/>
            </a:pPr>
            <a:r>
              <a:rPr lang="fr-FR" dirty="0"/>
              <a:t>		&lt;</a:t>
            </a:r>
            <a:r>
              <a:rPr lang="fr-FR" dirty="0" err="1"/>
              <a:t>Products</a:t>
            </a:r>
            <a:r>
              <a:rPr lang="fr-FR" dirty="0"/>
              <a:t> </a:t>
            </a:r>
            <a:r>
              <a:rPr lang="fr-FR" dirty="0" err="1"/>
              <a:t>ProductID</a:t>
            </a:r>
            <a:r>
              <a:rPr lang="fr-FR" dirty="0"/>
              <a:t>="18" </a:t>
            </a:r>
            <a:r>
              <a:rPr lang="fr-FR" dirty="0" err="1"/>
              <a:t>ProductName</a:t>
            </a:r>
            <a:r>
              <a:rPr lang="fr-FR" dirty="0"/>
              <a:t>="</a:t>
            </a:r>
            <a:r>
              <a:rPr lang="fr-FR" dirty="0" err="1"/>
              <a:t>Red</a:t>
            </a:r>
            <a:r>
              <a:rPr lang="fr-FR" dirty="0"/>
              <a:t> Pen" </a:t>
            </a:r>
            <a:r>
              <a:rPr lang="fr-FR" dirty="0" err="1"/>
              <a:t>CategoryID</a:t>
            </a:r>
            <a:r>
              <a:rPr lang="fr-FR" dirty="0"/>
              <a:t>="2" /&gt; </a:t>
            </a:r>
          </a:p>
          <a:p>
            <a:pPr lvl="3">
              <a:buNone/>
            </a:pPr>
            <a:r>
              <a:rPr lang="fr-FR" dirty="0"/>
              <a:t>		&lt;</a:t>
            </a:r>
            <a:r>
              <a:rPr lang="fr-FR" dirty="0" err="1"/>
              <a:t>Products</a:t>
            </a:r>
            <a:r>
              <a:rPr lang="fr-FR" dirty="0"/>
              <a:t> </a:t>
            </a:r>
            <a:r>
              <a:rPr lang="fr-FR" dirty="0" err="1"/>
              <a:t>ProductID</a:t>
            </a:r>
            <a:r>
              <a:rPr lang="fr-FR" dirty="0"/>
              <a:t>="19" </a:t>
            </a:r>
            <a:r>
              <a:rPr lang="fr-FR" dirty="0" err="1"/>
              <a:t>ProductName</a:t>
            </a:r>
            <a:r>
              <a:rPr lang="fr-FR" dirty="0"/>
              <a:t>="Orange Chair" </a:t>
            </a:r>
            <a:r>
              <a:rPr lang="fr-FR" dirty="0" err="1"/>
              <a:t>CategoryID</a:t>
            </a:r>
            <a:r>
              <a:rPr lang="fr-FR" dirty="0"/>
              <a:t>="2" /&gt; &lt;/</a:t>
            </a:r>
            <a:r>
              <a:rPr lang="fr-FR" dirty="0" err="1"/>
              <a:t>Categories</a:t>
            </a:r>
            <a:r>
              <a:rPr lang="fr-FR" dirty="0"/>
              <a:t>&gt;</a:t>
            </a:r>
            <a:endParaRPr lang="en-US" dirty="0"/>
          </a:p>
          <a:p>
            <a:pPr lvl="3"/>
            <a:endParaRPr lang="en-US"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MSSQL – SELECT vers XML ROW</a:t>
            </a:r>
            <a:endParaRPr lang="fr-FR" dirty="0"/>
          </a:p>
        </p:txBody>
      </p:sp>
      <p:sp>
        <p:nvSpPr>
          <p:cNvPr id="3" name="Espace réservé du contenu 2"/>
          <p:cNvSpPr>
            <a:spLocks noGrp="1"/>
          </p:cNvSpPr>
          <p:nvPr>
            <p:ph sz="quarter" idx="1"/>
          </p:nvPr>
        </p:nvSpPr>
        <p:spPr/>
        <p:txBody>
          <a:bodyPr>
            <a:normAutofit fontScale="92500" lnSpcReduction="10000"/>
          </a:bodyPr>
          <a:lstStyle/>
          <a:p>
            <a:endParaRPr lang="fr-FR" dirty="0"/>
          </a:p>
          <a:p>
            <a:r>
              <a:rPr lang="fr-FR" dirty="0"/>
              <a:t>Méthode simple RAW</a:t>
            </a:r>
          </a:p>
          <a:p>
            <a:pPr lvl="1"/>
            <a:r>
              <a:rPr lang="fr-FR" dirty="0" err="1"/>
              <a:t>Chaques</a:t>
            </a:r>
            <a:r>
              <a:rPr lang="fr-FR" dirty="0"/>
              <a:t> champs de table dans des attributs</a:t>
            </a:r>
          </a:p>
          <a:p>
            <a:pPr lvl="2"/>
            <a:endParaRPr lang="en-US" dirty="0"/>
          </a:p>
          <a:p>
            <a:pPr lvl="2"/>
            <a:r>
              <a:rPr lang="en-US" dirty="0"/>
              <a:t>SELECT * from Categories INNER JOIN Products ON </a:t>
            </a:r>
            <a:r>
              <a:rPr lang="en-US" dirty="0" err="1"/>
              <a:t>Products.CategoryID</a:t>
            </a:r>
            <a:r>
              <a:rPr lang="en-US" dirty="0"/>
              <a:t> = Categories.ID for XML RAW</a:t>
            </a:r>
          </a:p>
          <a:p>
            <a:pPr lvl="3"/>
            <a:endParaRPr lang="fr-FR" dirty="0"/>
          </a:p>
          <a:p>
            <a:pPr lvl="3"/>
            <a:r>
              <a:rPr lang="fr-FR" dirty="0"/>
              <a:t>Retour :</a:t>
            </a:r>
          </a:p>
          <a:p>
            <a:pPr lvl="3">
              <a:buNone/>
            </a:pPr>
            <a:r>
              <a:rPr lang="fr-FR" dirty="0"/>
              <a:t>	</a:t>
            </a:r>
          </a:p>
          <a:p>
            <a:pPr lvl="3">
              <a:buNone/>
            </a:pPr>
            <a:r>
              <a:rPr lang="fr-FR" dirty="0"/>
              <a:t>	&lt;</a:t>
            </a:r>
            <a:r>
              <a:rPr lang="fr-FR" dirty="0" err="1"/>
              <a:t>row</a:t>
            </a:r>
            <a:r>
              <a:rPr lang="fr-FR" dirty="0"/>
              <a:t> </a:t>
            </a:r>
            <a:r>
              <a:rPr lang="fr-FR" dirty="0" err="1"/>
              <a:t>CategoryID</a:t>
            </a:r>
            <a:r>
              <a:rPr lang="fr-FR" dirty="0"/>
              <a:t>="1" </a:t>
            </a:r>
            <a:r>
              <a:rPr lang="fr-FR" dirty="0" err="1"/>
              <a:t>CategoryName</a:t>
            </a:r>
            <a:r>
              <a:rPr lang="fr-FR" dirty="0"/>
              <a:t>="Bikes" </a:t>
            </a:r>
          </a:p>
          <a:p>
            <a:pPr lvl="3">
              <a:buNone/>
            </a:pPr>
            <a:r>
              <a:rPr lang="fr-FR" dirty="0"/>
              <a:t>	    			</a:t>
            </a:r>
            <a:r>
              <a:rPr lang="fr-FR" dirty="0" err="1"/>
              <a:t>ProductID</a:t>
            </a:r>
            <a:r>
              <a:rPr lang="fr-FR" dirty="0"/>
              <a:t>="17" </a:t>
            </a:r>
            <a:r>
              <a:rPr lang="fr-FR" dirty="0" err="1"/>
              <a:t>ProductName</a:t>
            </a:r>
            <a:r>
              <a:rPr lang="fr-FR" dirty="0"/>
              <a:t>="Blue Bicycle"/&gt; </a:t>
            </a:r>
          </a:p>
          <a:p>
            <a:pPr lvl="3">
              <a:buNone/>
            </a:pPr>
            <a:r>
              <a:rPr lang="fr-FR" dirty="0"/>
              <a:t>	&lt;</a:t>
            </a:r>
            <a:r>
              <a:rPr lang="fr-FR" dirty="0" err="1"/>
              <a:t>row</a:t>
            </a:r>
            <a:r>
              <a:rPr lang="fr-FR" dirty="0"/>
              <a:t> </a:t>
            </a:r>
            <a:r>
              <a:rPr lang="fr-FR" dirty="0" err="1"/>
              <a:t>CategoryID</a:t>
            </a:r>
            <a:r>
              <a:rPr lang="fr-FR" dirty="0"/>
              <a:t>="2" </a:t>
            </a:r>
            <a:r>
              <a:rPr lang="fr-FR" dirty="0" err="1"/>
              <a:t>CategoryName</a:t>
            </a:r>
            <a:r>
              <a:rPr lang="fr-FR" dirty="0"/>
              <a:t>="</a:t>
            </a:r>
            <a:r>
              <a:rPr lang="fr-FR" dirty="0" err="1"/>
              <a:t>Other</a:t>
            </a:r>
            <a:r>
              <a:rPr lang="fr-FR" dirty="0"/>
              <a:t> </a:t>
            </a:r>
            <a:r>
              <a:rPr lang="fr-FR" dirty="0" err="1"/>
              <a:t>Products</a:t>
            </a:r>
            <a:r>
              <a:rPr lang="fr-FR" dirty="0"/>
              <a:t>" 			 		</a:t>
            </a:r>
            <a:r>
              <a:rPr lang="fr-FR" dirty="0" err="1"/>
              <a:t>ProductID</a:t>
            </a:r>
            <a:r>
              <a:rPr lang="fr-FR" dirty="0"/>
              <a:t>="18"   </a:t>
            </a:r>
            <a:r>
              <a:rPr lang="fr-FR" dirty="0" err="1"/>
              <a:t>ProductName</a:t>
            </a:r>
            <a:r>
              <a:rPr lang="fr-FR" dirty="0"/>
              <a:t>="</a:t>
            </a:r>
            <a:r>
              <a:rPr lang="fr-FR" dirty="0" err="1"/>
              <a:t>Red</a:t>
            </a:r>
            <a:r>
              <a:rPr lang="fr-FR" dirty="0"/>
              <a:t> Pen"/&gt; </a:t>
            </a:r>
          </a:p>
          <a:p>
            <a:pPr lvl="3">
              <a:buNone/>
            </a:pPr>
            <a:r>
              <a:rPr lang="fr-FR" dirty="0"/>
              <a:t>	&lt;</a:t>
            </a:r>
            <a:r>
              <a:rPr lang="fr-FR" dirty="0" err="1"/>
              <a:t>row</a:t>
            </a:r>
            <a:r>
              <a:rPr lang="fr-FR" dirty="0"/>
              <a:t> </a:t>
            </a:r>
            <a:r>
              <a:rPr lang="fr-FR" dirty="0" err="1"/>
              <a:t>CategoryID</a:t>
            </a:r>
            <a:r>
              <a:rPr lang="fr-FR" dirty="0"/>
              <a:t>="2" </a:t>
            </a:r>
            <a:r>
              <a:rPr lang="fr-FR" dirty="0" err="1"/>
              <a:t>CategoryName</a:t>
            </a:r>
            <a:r>
              <a:rPr lang="fr-FR" dirty="0"/>
              <a:t>="</a:t>
            </a:r>
            <a:r>
              <a:rPr lang="fr-FR" dirty="0" err="1"/>
              <a:t>Other</a:t>
            </a:r>
            <a:r>
              <a:rPr lang="fr-FR" dirty="0"/>
              <a:t> </a:t>
            </a:r>
            <a:r>
              <a:rPr lang="fr-FR" dirty="0" err="1"/>
              <a:t>Products</a:t>
            </a:r>
            <a:r>
              <a:rPr lang="fr-FR" dirty="0"/>
              <a:t>" 			 	       </a:t>
            </a:r>
            <a:r>
              <a:rPr lang="fr-FR" dirty="0" err="1"/>
              <a:t>ProductID</a:t>
            </a:r>
            <a:r>
              <a:rPr lang="fr-FR" dirty="0"/>
              <a:t>="19"   </a:t>
            </a:r>
            <a:r>
              <a:rPr lang="fr-FR" dirty="0" err="1"/>
              <a:t>ProductName</a:t>
            </a:r>
            <a:r>
              <a:rPr lang="fr-FR" dirty="0"/>
              <a:t>="Orange Chair"/&gt;</a:t>
            </a:r>
            <a:endParaRPr lang="en-US"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MSSQL – SELECT vers XML ELEMENT</a:t>
            </a:r>
            <a:endParaRPr lang="fr-FR" dirty="0"/>
          </a:p>
        </p:txBody>
      </p:sp>
      <p:sp>
        <p:nvSpPr>
          <p:cNvPr id="3" name="Espace réservé du contenu 2"/>
          <p:cNvSpPr>
            <a:spLocks noGrp="1"/>
          </p:cNvSpPr>
          <p:nvPr>
            <p:ph sz="quarter" idx="1"/>
          </p:nvPr>
        </p:nvSpPr>
        <p:spPr/>
        <p:txBody>
          <a:bodyPr>
            <a:normAutofit lnSpcReduction="10000"/>
          </a:bodyPr>
          <a:lstStyle/>
          <a:p>
            <a:r>
              <a:rPr lang="en-US" dirty="0" err="1"/>
              <a:t>Méthode</a:t>
            </a:r>
            <a:r>
              <a:rPr lang="en-US" dirty="0"/>
              <a:t> auto elements</a:t>
            </a:r>
          </a:p>
          <a:p>
            <a:pPr lvl="1"/>
            <a:r>
              <a:rPr lang="en-US" dirty="0" err="1"/>
              <a:t>Chaques</a:t>
            </a:r>
            <a:r>
              <a:rPr lang="en-US" dirty="0"/>
              <a:t> champs de table </a:t>
            </a:r>
            <a:r>
              <a:rPr lang="en-US" dirty="0" err="1"/>
              <a:t>dans</a:t>
            </a:r>
            <a:r>
              <a:rPr lang="en-US" dirty="0"/>
              <a:t> des elements</a:t>
            </a:r>
          </a:p>
          <a:p>
            <a:pPr lvl="2"/>
            <a:r>
              <a:rPr lang="en-US" dirty="0"/>
              <a:t>SELECT * from Products for XML auto elements;</a:t>
            </a:r>
          </a:p>
          <a:p>
            <a:pPr lvl="3"/>
            <a:r>
              <a:rPr lang="en-US" dirty="0"/>
              <a:t>Retour:</a:t>
            </a:r>
          </a:p>
          <a:p>
            <a:pPr lvl="3">
              <a:buNone/>
            </a:pPr>
            <a:r>
              <a:rPr lang="en-US" dirty="0"/>
              <a:t>	&lt;Products&gt;</a:t>
            </a:r>
          </a:p>
          <a:p>
            <a:pPr lvl="3">
              <a:buNone/>
            </a:pPr>
            <a:r>
              <a:rPr lang="en-US" dirty="0"/>
              <a:t>		&lt;</a:t>
            </a:r>
            <a:r>
              <a:rPr lang="en-US" dirty="0" err="1"/>
              <a:t>ProductID</a:t>
            </a:r>
            <a:r>
              <a:rPr lang="en-US" dirty="0"/>
              <a:t>="17“/&gt;</a:t>
            </a:r>
          </a:p>
          <a:p>
            <a:pPr lvl="3">
              <a:buNone/>
            </a:pPr>
            <a:r>
              <a:rPr lang="en-US" dirty="0"/>
              <a:t>		&lt;Product Name="Blue Bicycle“/&gt;</a:t>
            </a:r>
          </a:p>
          <a:p>
            <a:pPr lvl="3">
              <a:buNone/>
            </a:pPr>
            <a:r>
              <a:rPr lang="en-US" dirty="0"/>
              <a:t>		&lt;Category ID="1" /&gt; </a:t>
            </a:r>
          </a:p>
          <a:p>
            <a:pPr lvl="3">
              <a:buNone/>
            </a:pPr>
            <a:r>
              <a:rPr lang="en-US" dirty="0"/>
              <a:t>	&lt;/Products&gt;</a:t>
            </a:r>
          </a:p>
          <a:p>
            <a:pPr lvl="3">
              <a:buNone/>
            </a:pPr>
            <a:r>
              <a:rPr lang="en-US" dirty="0"/>
              <a:t>	&lt;Products&gt;</a:t>
            </a:r>
          </a:p>
          <a:p>
            <a:pPr lvl="3">
              <a:buNone/>
            </a:pPr>
            <a:r>
              <a:rPr lang="en-US" dirty="0"/>
              <a:t>		&lt;</a:t>
            </a:r>
            <a:r>
              <a:rPr lang="en-US" dirty="0" err="1"/>
              <a:t>ProductID</a:t>
            </a:r>
            <a:r>
              <a:rPr lang="en-US" dirty="0"/>
              <a:t>="18“/&gt;</a:t>
            </a:r>
          </a:p>
          <a:p>
            <a:pPr lvl="3">
              <a:buNone/>
            </a:pPr>
            <a:r>
              <a:rPr lang="en-US" dirty="0"/>
              <a:t>		&lt;</a:t>
            </a:r>
            <a:r>
              <a:rPr lang="en-US" dirty="0" err="1"/>
              <a:t>ProductName</a:t>
            </a:r>
            <a:r>
              <a:rPr lang="en-US" dirty="0"/>
              <a:t>="Red Pen“/&gt;</a:t>
            </a:r>
          </a:p>
          <a:p>
            <a:pPr lvl="3">
              <a:buNone/>
            </a:pPr>
            <a:r>
              <a:rPr lang="en-US" dirty="0"/>
              <a:t>		&lt;</a:t>
            </a:r>
            <a:r>
              <a:rPr lang="en-US" dirty="0" err="1"/>
              <a:t>CategoryID</a:t>
            </a:r>
            <a:r>
              <a:rPr lang="en-US" dirty="0"/>
              <a:t>="2" /&gt; </a:t>
            </a:r>
          </a:p>
          <a:p>
            <a:pPr lvl="3">
              <a:buNone/>
            </a:pPr>
            <a:r>
              <a:rPr lang="en-US" dirty="0"/>
              <a:t>	&lt;/Products&gt;</a:t>
            </a:r>
          </a:p>
          <a:p>
            <a:pPr lvl="3"/>
            <a:endParaRPr lang="fr-FR" dirty="0"/>
          </a:p>
          <a:p>
            <a:endParaRPr lang="fr-FR"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MSSQL - INSERT depuis XML</a:t>
            </a:r>
            <a:endParaRPr lang="fr-FR" dirty="0"/>
          </a:p>
        </p:txBody>
      </p:sp>
      <p:sp>
        <p:nvSpPr>
          <p:cNvPr id="3" name="Espace réservé du contenu 2"/>
          <p:cNvSpPr>
            <a:spLocks noGrp="1"/>
          </p:cNvSpPr>
          <p:nvPr>
            <p:ph sz="quarter" idx="1"/>
          </p:nvPr>
        </p:nvSpPr>
        <p:spPr/>
        <p:txBody>
          <a:bodyPr>
            <a:normAutofit/>
          </a:bodyPr>
          <a:lstStyle/>
          <a:p>
            <a:endParaRPr lang="fr-FR" dirty="0"/>
          </a:p>
          <a:p>
            <a:r>
              <a:rPr lang="fr-FR" dirty="0"/>
              <a:t>Insert dans MSSQL depuis un fichier XML</a:t>
            </a:r>
          </a:p>
          <a:p>
            <a:pPr lvl="2"/>
            <a:endParaRPr lang="fr-FR" dirty="0"/>
          </a:p>
          <a:p>
            <a:pPr lvl="2"/>
            <a:endParaRPr lang="fr-FR" dirty="0"/>
          </a:p>
        </p:txBody>
      </p:sp>
      <p:sp>
        <p:nvSpPr>
          <p:cNvPr id="6" name="ZoneTexte 5"/>
          <p:cNvSpPr txBox="1"/>
          <p:nvPr/>
        </p:nvSpPr>
        <p:spPr>
          <a:xfrm>
            <a:off x="1285852" y="2786058"/>
            <a:ext cx="6572296" cy="286232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352425" lvl="2"/>
            <a:r>
              <a:rPr lang="fr-FR" dirty="0"/>
              <a:t>INSERT INTO personne(</a:t>
            </a:r>
            <a:r>
              <a:rPr lang="fr-FR" dirty="0" err="1"/>
              <a:t>ID,nom,pnom</a:t>
            </a:r>
            <a:r>
              <a:rPr lang="fr-FR" dirty="0"/>
              <a:t>) </a:t>
            </a:r>
          </a:p>
          <a:p>
            <a:pPr marL="352425" lvl="2"/>
            <a:r>
              <a:rPr lang="fr-FR" dirty="0"/>
              <a:t>	    SELECT </a:t>
            </a:r>
            <a:r>
              <a:rPr lang="fr-FR" dirty="0" err="1"/>
              <a:t>r.value</a:t>
            </a:r>
            <a:r>
              <a:rPr lang="fr-FR" dirty="0"/>
              <a:t>(‘@ID[1]', '</a:t>
            </a:r>
            <a:r>
              <a:rPr lang="fr-FR" dirty="0" err="1"/>
              <a:t>int</a:t>
            </a:r>
            <a:r>
              <a:rPr lang="fr-FR" dirty="0"/>
              <a:t>'), </a:t>
            </a:r>
            <a:r>
              <a:rPr lang="fr-FR" dirty="0" err="1"/>
              <a:t>r.value</a:t>
            </a:r>
            <a:r>
              <a:rPr lang="fr-FR" dirty="0"/>
              <a:t>(‘nom[1]',     </a:t>
            </a:r>
          </a:p>
          <a:p>
            <a:pPr marL="352425" lvl="2"/>
            <a:r>
              <a:rPr lang="fr-FR" dirty="0"/>
              <a:t>	               '</a:t>
            </a:r>
            <a:r>
              <a:rPr lang="fr-FR" dirty="0" err="1"/>
              <a:t>varchar</a:t>
            </a:r>
            <a:r>
              <a:rPr lang="fr-FR" dirty="0"/>
              <a:t>(32)'), </a:t>
            </a:r>
            <a:r>
              <a:rPr lang="fr-FR" dirty="0" err="1"/>
              <a:t>r.value</a:t>
            </a:r>
            <a:r>
              <a:rPr lang="fr-FR" dirty="0"/>
              <a:t>(‘</a:t>
            </a:r>
            <a:r>
              <a:rPr lang="fr-FR" dirty="0" err="1"/>
              <a:t>pnom</a:t>
            </a:r>
            <a:r>
              <a:rPr lang="fr-FR" dirty="0"/>
              <a:t>[1]', '</a:t>
            </a:r>
            <a:r>
              <a:rPr lang="fr-FR" dirty="0" err="1"/>
              <a:t>varchar</a:t>
            </a:r>
            <a:r>
              <a:rPr lang="fr-FR" dirty="0"/>
              <a:t>(32)') </a:t>
            </a:r>
          </a:p>
          <a:p>
            <a:pPr marL="352425" lvl="2"/>
            <a:r>
              <a:rPr lang="fr-FR" dirty="0"/>
              <a:t>      FROM (</a:t>
            </a:r>
          </a:p>
          <a:p>
            <a:pPr marL="352425" lvl="2"/>
            <a:r>
              <a:rPr lang="fr-FR" dirty="0"/>
              <a:t>		</a:t>
            </a:r>
            <a:r>
              <a:rPr lang="en-US" dirty="0"/>
              <a:t>SELECT cast(c1 as xml) </a:t>
            </a:r>
          </a:p>
          <a:p>
            <a:pPr marL="352425" lvl="2"/>
            <a:r>
              <a:rPr lang="en-US" dirty="0"/>
              <a:t>		FROM OPENROWSET (BULK ‘</a:t>
            </a:r>
            <a:r>
              <a:rPr lang="en-US" dirty="0" err="1"/>
              <a:t>filepath</a:t>
            </a:r>
            <a:r>
              <a:rPr lang="en-US" dirty="0"/>
              <a:t>\fichier.xml', 	   	           SINGLE_BLOB) as T1(c1) </a:t>
            </a:r>
          </a:p>
          <a:p>
            <a:pPr marL="352425" lvl="2"/>
            <a:r>
              <a:rPr lang="en-US" dirty="0"/>
              <a:t>		)as T2(c2) </a:t>
            </a:r>
          </a:p>
          <a:p>
            <a:pPr marL="352425" lvl="2"/>
            <a:r>
              <a:rPr lang="en-US" dirty="0"/>
              <a:t>	    cross apply c2.nodes('/</a:t>
            </a:r>
            <a:r>
              <a:rPr lang="en-US" dirty="0" err="1"/>
              <a:t>personnes</a:t>
            </a:r>
            <a:r>
              <a:rPr lang="en-US" dirty="0"/>
              <a:t>/</a:t>
            </a:r>
            <a:r>
              <a:rPr lang="en-US" dirty="0" err="1"/>
              <a:t>personne</a:t>
            </a:r>
            <a:r>
              <a:rPr lang="en-US" dirty="0"/>
              <a:t>') t(r) ;</a:t>
            </a:r>
            <a:endParaRPr lang="fr-FR" dirty="0"/>
          </a:p>
          <a:p>
            <a:pPr marL="352425"/>
            <a:endParaRPr lang="fr-FR"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Mysql – SELECT vers XML</a:t>
            </a:r>
            <a:endParaRPr lang="fr-FR" dirty="0"/>
          </a:p>
        </p:txBody>
      </p:sp>
      <p:sp>
        <p:nvSpPr>
          <p:cNvPr id="3" name="Espace réservé du contenu 2"/>
          <p:cNvSpPr>
            <a:spLocks noGrp="1"/>
          </p:cNvSpPr>
          <p:nvPr>
            <p:ph sz="quarter" idx="1"/>
          </p:nvPr>
        </p:nvSpPr>
        <p:spPr/>
        <p:txBody>
          <a:bodyPr>
            <a:normAutofit fontScale="92500" lnSpcReduction="20000"/>
          </a:bodyPr>
          <a:lstStyle/>
          <a:p>
            <a:pPr lvl="2"/>
            <a:r>
              <a:rPr lang="fr-FR" dirty="0"/>
              <a:t>ouvrir </a:t>
            </a:r>
            <a:r>
              <a:rPr lang="fr-FR" dirty="0" err="1"/>
              <a:t>mysql</a:t>
            </a:r>
            <a:r>
              <a:rPr lang="fr-FR" dirty="0"/>
              <a:t> (en mode commande) pour la sortie </a:t>
            </a:r>
            <a:r>
              <a:rPr lang="fr-FR" dirty="0" err="1"/>
              <a:t>xml</a:t>
            </a:r>
            <a:endParaRPr lang="fr-FR" dirty="0"/>
          </a:p>
          <a:p>
            <a:pPr lvl="3"/>
            <a:r>
              <a:rPr lang="fr-FR" dirty="0"/>
              <a:t>mysql.exe -u </a:t>
            </a:r>
            <a:r>
              <a:rPr lang="fr-FR" dirty="0" err="1"/>
              <a:t>userLogin</a:t>
            </a:r>
            <a:r>
              <a:rPr lang="fr-FR" dirty="0"/>
              <a:t> -X </a:t>
            </a:r>
            <a:r>
              <a:rPr lang="fr-FR" dirty="0" err="1"/>
              <a:t>dbName</a:t>
            </a:r>
            <a:endParaRPr lang="fr-FR" dirty="0"/>
          </a:p>
          <a:p>
            <a:pPr lvl="4"/>
            <a:r>
              <a:rPr lang="fr-FR" dirty="0"/>
              <a:t>SELECT * FROM </a:t>
            </a:r>
            <a:r>
              <a:rPr lang="fr-FR" dirty="0" err="1"/>
              <a:t>users</a:t>
            </a:r>
            <a:r>
              <a:rPr lang="fr-FR" dirty="0"/>
              <a:t> ;</a:t>
            </a:r>
          </a:p>
          <a:p>
            <a:pPr lvl="3"/>
            <a:r>
              <a:rPr lang="fr-FR" dirty="0"/>
              <a:t>Retour :   </a:t>
            </a:r>
          </a:p>
          <a:p>
            <a:pPr lvl="3">
              <a:buNone/>
            </a:pPr>
            <a:r>
              <a:rPr lang="en-US" dirty="0"/>
              <a:t>&lt;?xml version="1.0"?&gt;</a:t>
            </a:r>
          </a:p>
          <a:p>
            <a:pPr lvl="3">
              <a:buNone/>
            </a:pPr>
            <a:r>
              <a:rPr lang="en-US" dirty="0"/>
              <a:t>&lt;</a:t>
            </a:r>
            <a:r>
              <a:rPr lang="en-US" dirty="0" err="1"/>
              <a:t>resultset</a:t>
            </a:r>
            <a:r>
              <a:rPr lang="en-US" dirty="0"/>
              <a:t> statement="select * from users" </a:t>
            </a:r>
            <a:r>
              <a:rPr lang="en-US" dirty="0" err="1"/>
              <a:t>xmlns:xsi</a:t>
            </a:r>
            <a:r>
              <a:rPr lang="en-US" dirty="0"/>
              <a:t>="http://www.w3.org/2001/XMLSchema-instance"&gt;</a:t>
            </a:r>
          </a:p>
          <a:p>
            <a:pPr lvl="3">
              <a:buNone/>
            </a:pPr>
            <a:r>
              <a:rPr lang="en-US" dirty="0"/>
              <a:t>    &lt;row&gt;</a:t>
            </a:r>
          </a:p>
          <a:p>
            <a:pPr lvl="3">
              <a:buNone/>
            </a:pPr>
            <a:r>
              <a:rPr lang="en-US" dirty="0"/>
              <a:t>        &lt;field name="id"&gt;1&lt;/field&gt;&lt;field name="nom"&gt;</a:t>
            </a:r>
            <a:r>
              <a:rPr lang="en-US" dirty="0" err="1"/>
              <a:t>Dubuis</a:t>
            </a:r>
            <a:r>
              <a:rPr lang="en-US" dirty="0"/>
              <a:t>&lt;/field&gt;</a:t>
            </a:r>
          </a:p>
          <a:p>
            <a:pPr lvl="3">
              <a:buNone/>
            </a:pPr>
            <a:r>
              <a:rPr lang="en-US" dirty="0"/>
              <a:t>        &lt;field name=“</a:t>
            </a:r>
            <a:r>
              <a:rPr lang="en-US" dirty="0" err="1"/>
              <a:t>pnom</a:t>
            </a:r>
            <a:r>
              <a:rPr lang="en-US" dirty="0"/>
              <a:t>"&gt;</a:t>
            </a:r>
            <a:r>
              <a:rPr lang="en-US" dirty="0" err="1"/>
              <a:t>Renaud</a:t>
            </a:r>
            <a:r>
              <a:rPr lang="en-US" dirty="0"/>
              <a:t>&lt;/field&gt;</a:t>
            </a:r>
          </a:p>
          <a:p>
            <a:pPr lvl="3">
              <a:buNone/>
            </a:pPr>
            <a:r>
              <a:rPr lang="en-US" dirty="0"/>
              <a:t>        &lt;field name="email"&gt;r.dubuis@free.fr&lt;/field&gt;</a:t>
            </a:r>
          </a:p>
          <a:p>
            <a:pPr lvl="3">
              <a:buNone/>
            </a:pPr>
            <a:r>
              <a:rPr lang="en-US" dirty="0"/>
              <a:t>    &lt;/row&gt;</a:t>
            </a:r>
          </a:p>
          <a:p>
            <a:pPr lvl="3">
              <a:buNone/>
            </a:pPr>
            <a:r>
              <a:rPr lang="en-US" dirty="0"/>
              <a:t>    &lt;row&gt;</a:t>
            </a:r>
          </a:p>
          <a:p>
            <a:pPr lvl="3">
              <a:buNone/>
            </a:pPr>
            <a:r>
              <a:rPr lang="en-US" dirty="0"/>
              <a:t>        &lt;field name="id"&gt;2&lt;/field&gt;&lt;field name="nom"&gt;Smith&lt;/field&gt;</a:t>
            </a:r>
          </a:p>
          <a:p>
            <a:pPr lvl="3">
              <a:buNone/>
            </a:pPr>
            <a:r>
              <a:rPr lang="en-US" dirty="0"/>
              <a:t>        &lt;field name=“</a:t>
            </a:r>
            <a:r>
              <a:rPr lang="en-US" dirty="0" err="1"/>
              <a:t>pnom</a:t>
            </a:r>
            <a:r>
              <a:rPr lang="en-US" dirty="0"/>
              <a:t>"&gt;Judith&lt;/field&gt;</a:t>
            </a:r>
          </a:p>
          <a:p>
            <a:pPr lvl="3">
              <a:buNone/>
            </a:pPr>
            <a:r>
              <a:rPr lang="en-US" dirty="0"/>
              <a:t>        &lt;field name="email"&gt;judith@orsys.fr&lt;/field&gt;</a:t>
            </a:r>
          </a:p>
          <a:p>
            <a:pPr lvl="3">
              <a:buNone/>
            </a:pPr>
            <a:r>
              <a:rPr lang="en-US" dirty="0"/>
              <a:t>    &lt;/row&gt;</a:t>
            </a:r>
          </a:p>
          <a:p>
            <a:pPr lvl="3">
              <a:buNone/>
            </a:pPr>
            <a:r>
              <a:rPr lang="en-US" dirty="0"/>
              <a:t>&lt;/</a:t>
            </a:r>
            <a:r>
              <a:rPr lang="en-US" dirty="0" err="1"/>
              <a:t>resultset</a:t>
            </a:r>
            <a:r>
              <a:rPr lang="en-US" dirty="0"/>
              <a:t>&gt;</a:t>
            </a:r>
            <a:endParaRPr lang="fr-FR"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MySQL – INSERT depuis un flux XML</a:t>
            </a:r>
            <a:endParaRPr lang="fr-FR" dirty="0"/>
          </a:p>
        </p:txBody>
      </p:sp>
      <p:sp>
        <p:nvSpPr>
          <p:cNvPr id="3" name="Espace réservé du contenu 2"/>
          <p:cNvSpPr>
            <a:spLocks noGrp="1"/>
          </p:cNvSpPr>
          <p:nvPr>
            <p:ph sz="quarter" idx="1"/>
          </p:nvPr>
        </p:nvSpPr>
        <p:spPr/>
        <p:txBody>
          <a:bodyPr/>
          <a:lstStyle/>
          <a:p>
            <a:r>
              <a:rPr lang="en-US" dirty="0"/>
              <a:t>insertion des &lt;</a:t>
            </a:r>
            <a:r>
              <a:rPr lang="en-US" dirty="0" err="1"/>
              <a:t>personne</a:t>
            </a:r>
            <a:r>
              <a:rPr lang="en-US" dirty="0"/>
              <a:t>&gt; </a:t>
            </a:r>
            <a:r>
              <a:rPr lang="en-US" dirty="0" err="1"/>
              <a:t>dont</a:t>
            </a:r>
            <a:r>
              <a:rPr lang="en-US" dirty="0"/>
              <a:t> </a:t>
            </a:r>
            <a:r>
              <a:rPr lang="en-US" dirty="0" err="1"/>
              <a:t>l’attribut</a:t>
            </a:r>
            <a:r>
              <a:rPr lang="en-US" dirty="0"/>
              <a:t> id != 2</a:t>
            </a:r>
          </a:p>
          <a:p>
            <a:pPr lvl="3"/>
            <a:endParaRPr lang="fr-FR" dirty="0"/>
          </a:p>
          <a:p>
            <a:pPr lvl="3"/>
            <a:r>
              <a:rPr lang="fr-FR" dirty="0"/>
              <a:t>LOAD XML INTO TABLE </a:t>
            </a:r>
            <a:r>
              <a:rPr lang="fr-FR" dirty="0" err="1"/>
              <a:t>users</a:t>
            </a:r>
            <a:r>
              <a:rPr lang="fr-FR" dirty="0"/>
              <a:t> ROWS IDENTIFIED BY '&lt;personne&gt;' SELECT '</a:t>
            </a:r>
            <a:r>
              <a:rPr lang="en-US" dirty="0"/>
              <a:t>&lt;?xml version="1.0"?&gt;</a:t>
            </a:r>
          </a:p>
          <a:p>
            <a:pPr lvl="3">
              <a:buNone/>
            </a:pPr>
            <a:r>
              <a:rPr lang="en-US" dirty="0"/>
              <a:t>&lt;</a:t>
            </a:r>
            <a:r>
              <a:rPr lang="en-US" dirty="0" err="1"/>
              <a:t>personnes</a:t>
            </a:r>
            <a:r>
              <a:rPr lang="en-US" dirty="0"/>
              <a:t>&gt;</a:t>
            </a:r>
          </a:p>
          <a:p>
            <a:pPr lvl="3">
              <a:buNone/>
            </a:pPr>
            <a:r>
              <a:rPr lang="en-US" dirty="0"/>
              <a:t>     &lt;</a:t>
            </a:r>
            <a:r>
              <a:rPr lang="en-US" dirty="0" err="1"/>
              <a:t>personne</a:t>
            </a:r>
            <a:r>
              <a:rPr lang="en-US" dirty="0"/>
              <a:t> id=‘1’ nom=‘</a:t>
            </a:r>
            <a:r>
              <a:rPr lang="en-US" dirty="0" err="1"/>
              <a:t>Dubuis</a:t>
            </a:r>
            <a:r>
              <a:rPr lang="en-US" dirty="0"/>
              <a:t>’ </a:t>
            </a:r>
            <a:r>
              <a:rPr lang="en-US" dirty="0" err="1"/>
              <a:t>pnom</a:t>
            </a:r>
            <a:r>
              <a:rPr lang="en-US" dirty="0"/>
              <a:t>=‘</a:t>
            </a:r>
            <a:r>
              <a:rPr lang="en-US" dirty="0" err="1"/>
              <a:t>Renaud</a:t>
            </a:r>
            <a:r>
              <a:rPr lang="en-US" dirty="0"/>
              <a:t>’   </a:t>
            </a:r>
          </a:p>
          <a:p>
            <a:pPr lvl="3">
              <a:buNone/>
            </a:pPr>
            <a:r>
              <a:rPr lang="en-US" dirty="0"/>
              <a:t>			email=’r.dubuis@free.fr’/&gt;</a:t>
            </a:r>
          </a:p>
          <a:p>
            <a:pPr lvl="3">
              <a:buNone/>
            </a:pPr>
            <a:r>
              <a:rPr lang="en-US" dirty="0"/>
              <a:t>     &lt;</a:t>
            </a:r>
            <a:r>
              <a:rPr lang="en-US" dirty="0" err="1"/>
              <a:t>personne</a:t>
            </a:r>
            <a:r>
              <a:rPr lang="en-US" dirty="0"/>
              <a:t> id=‘2’ nom=‘Smith’ </a:t>
            </a:r>
            <a:r>
              <a:rPr lang="en-US" dirty="0" err="1"/>
              <a:t>pnom</a:t>
            </a:r>
            <a:r>
              <a:rPr lang="en-US" dirty="0"/>
              <a:t>=‘Judith’ </a:t>
            </a:r>
          </a:p>
          <a:p>
            <a:pPr lvl="3">
              <a:buNone/>
            </a:pPr>
            <a:r>
              <a:rPr lang="en-US" dirty="0"/>
              <a:t>			email=‘judith@orsys.fr’ /&gt;</a:t>
            </a:r>
          </a:p>
          <a:p>
            <a:pPr lvl="3">
              <a:buNone/>
            </a:pPr>
            <a:r>
              <a:rPr lang="en-US" dirty="0"/>
              <a:t>     &lt;</a:t>
            </a:r>
            <a:r>
              <a:rPr lang="en-US" dirty="0" err="1"/>
              <a:t>personne</a:t>
            </a:r>
            <a:r>
              <a:rPr lang="en-US" dirty="0"/>
              <a:t> id=‘3’ nom=‘</a:t>
            </a:r>
            <a:r>
              <a:rPr lang="en-US" dirty="0" err="1"/>
              <a:t>Desorbaix</a:t>
            </a:r>
            <a:r>
              <a:rPr lang="en-US" dirty="0"/>
              <a:t>’ </a:t>
            </a:r>
            <a:r>
              <a:rPr lang="en-US" dirty="0" err="1"/>
              <a:t>pnom</a:t>
            </a:r>
            <a:r>
              <a:rPr lang="en-US" dirty="0"/>
              <a:t>=‘</a:t>
            </a:r>
            <a:r>
              <a:rPr lang="en-US" dirty="0" err="1"/>
              <a:t>Alexandre</a:t>
            </a:r>
            <a:r>
              <a:rPr lang="en-US" dirty="0"/>
              <a:t>’ </a:t>
            </a:r>
          </a:p>
          <a:p>
            <a:pPr lvl="3">
              <a:buNone/>
            </a:pPr>
            <a:r>
              <a:rPr lang="en-US" dirty="0"/>
              <a:t>			email=‘a.desorbaix@orsys.fr’ /&gt;</a:t>
            </a:r>
          </a:p>
          <a:p>
            <a:pPr lvl="3">
              <a:buNone/>
            </a:pPr>
            <a:r>
              <a:rPr lang="en-US" dirty="0"/>
              <a:t>&lt;/</a:t>
            </a:r>
            <a:r>
              <a:rPr lang="en-US" dirty="0" err="1"/>
              <a:t>personnes</a:t>
            </a:r>
            <a:r>
              <a:rPr lang="en-US" dirty="0"/>
              <a:t>&gt;</a:t>
            </a:r>
            <a:r>
              <a:rPr lang="fr-FR" dirty="0"/>
              <a:t>';</a:t>
            </a:r>
            <a:endParaRPr lang="en-US" dirty="0"/>
          </a:p>
          <a:p>
            <a:pPr lvl="1"/>
            <a:endParaRPr lang="en-US"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MySQL – INSERT depuis fichier XML</a:t>
            </a:r>
            <a:endParaRPr lang="fr-FR" dirty="0"/>
          </a:p>
        </p:txBody>
      </p:sp>
      <p:sp>
        <p:nvSpPr>
          <p:cNvPr id="3" name="Espace réservé du contenu 2"/>
          <p:cNvSpPr>
            <a:spLocks noGrp="1"/>
          </p:cNvSpPr>
          <p:nvPr>
            <p:ph sz="quarter" idx="1"/>
          </p:nvPr>
        </p:nvSpPr>
        <p:spPr/>
        <p:txBody>
          <a:bodyPr>
            <a:normAutofit fontScale="92500" lnSpcReduction="10000"/>
          </a:bodyPr>
          <a:lstStyle/>
          <a:p>
            <a:r>
              <a:rPr lang="fr-FR" dirty="0"/>
              <a:t>Fichier XML personnes.xml :</a:t>
            </a:r>
          </a:p>
          <a:p>
            <a:pPr lvl="3">
              <a:buNone/>
            </a:pPr>
            <a:r>
              <a:rPr lang="en-US" dirty="0"/>
              <a:t>&lt;?xml version="1.0"?&gt;</a:t>
            </a:r>
          </a:p>
          <a:p>
            <a:pPr lvl="3">
              <a:buNone/>
            </a:pPr>
            <a:r>
              <a:rPr lang="en-US" dirty="0"/>
              <a:t>&lt;</a:t>
            </a:r>
            <a:r>
              <a:rPr lang="en-US" dirty="0" err="1"/>
              <a:t>personnes</a:t>
            </a:r>
            <a:r>
              <a:rPr lang="en-US" dirty="0"/>
              <a:t>&gt;</a:t>
            </a:r>
          </a:p>
          <a:p>
            <a:pPr lvl="3">
              <a:buNone/>
            </a:pPr>
            <a:r>
              <a:rPr lang="en-US" dirty="0"/>
              <a:t>     &lt;</a:t>
            </a:r>
            <a:r>
              <a:rPr lang="en-US" dirty="0" err="1"/>
              <a:t>personne</a:t>
            </a:r>
            <a:r>
              <a:rPr lang="en-US" dirty="0"/>
              <a:t> id=‘1’ nom=‘</a:t>
            </a:r>
            <a:r>
              <a:rPr lang="en-US" dirty="0" err="1"/>
              <a:t>Dubuis</a:t>
            </a:r>
            <a:r>
              <a:rPr lang="en-US" dirty="0"/>
              <a:t>’ </a:t>
            </a:r>
            <a:r>
              <a:rPr lang="en-US" dirty="0" err="1"/>
              <a:t>pnom</a:t>
            </a:r>
            <a:r>
              <a:rPr lang="en-US" dirty="0"/>
              <a:t>=‘</a:t>
            </a:r>
            <a:r>
              <a:rPr lang="en-US" dirty="0" err="1"/>
              <a:t>Renaud</a:t>
            </a:r>
            <a:r>
              <a:rPr lang="en-US" dirty="0"/>
              <a:t>’   </a:t>
            </a:r>
          </a:p>
          <a:p>
            <a:pPr lvl="3">
              <a:buNone/>
            </a:pPr>
            <a:r>
              <a:rPr lang="en-US" dirty="0"/>
              <a:t>			email=’r.dubuis@free.fr’/&gt;</a:t>
            </a:r>
          </a:p>
          <a:p>
            <a:pPr lvl="3">
              <a:buNone/>
            </a:pPr>
            <a:r>
              <a:rPr lang="en-US" dirty="0"/>
              <a:t>     &lt;</a:t>
            </a:r>
            <a:r>
              <a:rPr lang="en-US" dirty="0" err="1"/>
              <a:t>personne</a:t>
            </a:r>
            <a:r>
              <a:rPr lang="en-US" dirty="0"/>
              <a:t> id=‘2’ nom=‘Smith’ </a:t>
            </a:r>
            <a:r>
              <a:rPr lang="en-US" dirty="0" err="1"/>
              <a:t>pnom</a:t>
            </a:r>
            <a:r>
              <a:rPr lang="en-US" dirty="0"/>
              <a:t>=‘Judith’ </a:t>
            </a:r>
          </a:p>
          <a:p>
            <a:pPr lvl="3">
              <a:buNone/>
            </a:pPr>
            <a:r>
              <a:rPr lang="en-US" dirty="0"/>
              <a:t>			email=‘judith@orsys.fr’ /&gt;</a:t>
            </a:r>
          </a:p>
          <a:p>
            <a:pPr lvl="3">
              <a:buNone/>
            </a:pPr>
            <a:r>
              <a:rPr lang="en-US" dirty="0"/>
              <a:t>     &lt;</a:t>
            </a:r>
            <a:r>
              <a:rPr lang="en-US" dirty="0" err="1"/>
              <a:t>personne</a:t>
            </a:r>
            <a:r>
              <a:rPr lang="en-US" dirty="0"/>
              <a:t> id=‘3’ nom=‘</a:t>
            </a:r>
            <a:r>
              <a:rPr lang="en-US" dirty="0" err="1"/>
              <a:t>Desorbaix</a:t>
            </a:r>
            <a:r>
              <a:rPr lang="en-US" dirty="0"/>
              <a:t>’ </a:t>
            </a:r>
            <a:r>
              <a:rPr lang="en-US" dirty="0" err="1"/>
              <a:t>pnom</a:t>
            </a:r>
            <a:r>
              <a:rPr lang="en-US" dirty="0"/>
              <a:t>=‘</a:t>
            </a:r>
            <a:r>
              <a:rPr lang="en-US" dirty="0" err="1"/>
              <a:t>Alexandre</a:t>
            </a:r>
            <a:r>
              <a:rPr lang="en-US" dirty="0"/>
              <a:t>’ </a:t>
            </a:r>
          </a:p>
          <a:p>
            <a:pPr lvl="3">
              <a:buNone/>
            </a:pPr>
            <a:r>
              <a:rPr lang="en-US" dirty="0"/>
              <a:t>			email=‘a.desorbaix@orsys.fr’ /&gt;</a:t>
            </a:r>
          </a:p>
          <a:p>
            <a:pPr lvl="3">
              <a:buNone/>
            </a:pPr>
            <a:r>
              <a:rPr lang="en-US" dirty="0"/>
              <a:t>&lt;/</a:t>
            </a:r>
            <a:r>
              <a:rPr lang="en-US" dirty="0" err="1"/>
              <a:t>personnes</a:t>
            </a:r>
            <a:r>
              <a:rPr lang="en-US" dirty="0"/>
              <a:t>&gt;</a:t>
            </a:r>
            <a:endParaRPr lang="fr-FR" dirty="0"/>
          </a:p>
          <a:p>
            <a:pPr lvl="2"/>
            <a:endParaRPr lang="fr-FR" dirty="0"/>
          </a:p>
          <a:p>
            <a:pPr lvl="2"/>
            <a:r>
              <a:rPr lang="en-US" dirty="0"/>
              <a:t>insertion des &lt;</a:t>
            </a:r>
            <a:r>
              <a:rPr lang="en-US" dirty="0" err="1"/>
              <a:t>personne</a:t>
            </a:r>
            <a:r>
              <a:rPr lang="en-US" dirty="0"/>
              <a:t>&gt; </a:t>
            </a:r>
            <a:r>
              <a:rPr lang="en-US" dirty="0" err="1"/>
              <a:t>dont</a:t>
            </a:r>
            <a:r>
              <a:rPr lang="en-US" dirty="0"/>
              <a:t> position() &lt; 3</a:t>
            </a:r>
          </a:p>
          <a:p>
            <a:pPr lvl="3"/>
            <a:endParaRPr lang="en-US" dirty="0"/>
          </a:p>
          <a:p>
            <a:pPr lvl="3"/>
            <a:r>
              <a:rPr lang="en-US" dirty="0"/>
              <a:t>LOAD XML LOCAL INFILE 'personnes.xml' INTO TABLE users ROWS IDENTIFIED BY '//</a:t>
            </a:r>
            <a:r>
              <a:rPr lang="en-US" dirty="0" err="1"/>
              <a:t>personne</a:t>
            </a:r>
            <a:r>
              <a:rPr lang="en-US" dirty="0"/>
              <a:t>[position() &lt; 3]‘ ;</a:t>
            </a:r>
            <a:endParaRPr lang="fr-FR"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Conclusion</a:t>
            </a:r>
          </a:p>
        </p:txBody>
      </p:sp>
      <p:sp>
        <p:nvSpPr>
          <p:cNvPr id="6" name="Espace réservé du contenu 5"/>
          <p:cNvSpPr>
            <a:spLocks noGrp="1"/>
          </p:cNvSpPr>
          <p:nvPr>
            <p:ph idx="1"/>
          </p:nvPr>
        </p:nvSpPr>
        <p:spPr/>
        <p:txBody>
          <a:bodyPr/>
          <a:lstStyle/>
          <a:p>
            <a:r>
              <a:rPr lang="fr-FR" dirty="0"/>
              <a:t>Dans cette partie vous avez vu</a:t>
            </a:r>
          </a:p>
          <a:p>
            <a:pPr lvl="1"/>
            <a:endParaRPr lang="fr-FR" dirty="0"/>
          </a:p>
          <a:p>
            <a:pPr lvl="1"/>
            <a:r>
              <a:rPr lang="fr-FR" dirty="0"/>
              <a:t>Comment accéder aux SGBDR en XML</a:t>
            </a:r>
          </a:p>
          <a:p>
            <a:pPr marL="2238375" lvl="1"/>
            <a:endParaRPr lang="fr-FR" dirty="0"/>
          </a:p>
          <a:p>
            <a:pPr marL="2238375" lvl="1"/>
            <a:r>
              <a:rPr lang="fr-FR" dirty="0"/>
              <a:t>Sous Oracle</a:t>
            </a:r>
          </a:p>
          <a:p>
            <a:pPr marL="2238375" lvl="1"/>
            <a:endParaRPr lang="fr-FR" dirty="0"/>
          </a:p>
          <a:p>
            <a:pPr marL="2238375" lvl="1"/>
            <a:r>
              <a:rPr lang="fr-FR" dirty="0"/>
              <a:t>Sous </a:t>
            </a:r>
            <a:r>
              <a:rPr lang="fr-FR" dirty="0" err="1"/>
              <a:t>Mysql</a:t>
            </a:r>
            <a:endParaRPr lang="fr-FR" dirty="0"/>
          </a:p>
          <a:p>
            <a:pPr marL="2238375" lvl="1"/>
            <a:endParaRPr lang="fr-FR" dirty="0"/>
          </a:p>
          <a:p>
            <a:pPr marL="2238375" lvl="1"/>
            <a:r>
              <a:rPr lang="fr-FR" dirty="0"/>
              <a:t>Sous </a:t>
            </a:r>
            <a:r>
              <a:rPr lang="fr-FR" dirty="0" err="1"/>
              <a:t>MSSql</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347</a:t>
            </a:fld>
            <a:endParaRPr lang="fr-F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8" name="Rectangle 2"/>
          <p:cNvSpPr>
            <a:spLocks noGrp="1" noChangeArrowheads="1"/>
          </p:cNvSpPr>
          <p:nvPr>
            <p:ph type="title"/>
          </p:nvPr>
        </p:nvSpPr>
        <p:spPr/>
        <p:txBody>
          <a:bodyPr/>
          <a:lstStyle/>
          <a:p>
            <a:r>
              <a:rPr lang="fr-FR"/>
              <a:t>Sécurité des échanges XML</a:t>
            </a:r>
          </a:p>
        </p:txBody>
      </p:sp>
      <p:sp>
        <p:nvSpPr>
          <p:cNvPr id="11" name="Espace réservé du texte 10"/>
          <p:cNvSpPr>
            <a:spLocks noGrp="1"/>
          </p:cNvSpPr>
          <p:nvPr>
            <p:ph type="body" idx="1"/>
          </p:nvPr>
        </p:nvSpPr>
        <p:spPr/>
        <p:txBody>
          <a:bodyPr/>
          <a:lstStyle/>
          <a:p>
            <a:endParaRPr lang="fr-FR"/>
          </a:p>
        </p:txBody>
      </p:sp>
      <p:sp>
        <p:nvSpPr>
          <p:cNvPr id="3" name="Rectangle 23"/>
          <p:cNvSpPr>
            <a:spLocks noGrp="1" noChangeArrowheads="1"/>
          </p:cNvSpPr>
          <p:nvPr>
            <p:ph type="ftr" sz="quarter" idx="11"/>
          </p:nvPr>
        </p:nvSpPr>
        <p:spPr/>
        <p:txBody>
          <a:bodyPr/>
          <a:lstStyle/>
          <a:p>
            <a:endParaRPr lang="fr-FR" dirty="0"/>
          </a:p>
        </p:txBody>
      </p:sp>
      <p:sp>
        <p:nvSpPr>
          <p:cNvPr id="4" name="Rectangle 11"/>
          <p:cNvSpPr>
            <a:spLocks noGrp="1" noChangeArrowheads="1"/>
          </p:cNvSpPr>
          <p:nvPr>
            <p:ph type="sldNum" sz="quarter" idx="12"/>
          </p:nvPr>
        </p:nvSpPr>
        <p:spPr/>
        <p:txBody>
          <a:bodyPr/>
          <a:lstStyle/>
          <a:p>
            <a:fld id="{2C9249B8-7936-4AD7-9C57-DAB77F022742}" type="slidenum">
              <a:rPr lang="fr-FR" smtClean="0"/>
              <a:pPr/>
              <a:t>348</a:t>
            </a:fld>
            <a:endParaRPr lang="fr-F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3"/>
          <p:cNvSpPr>
            <a:spLocks noGrp="1" noChangeArrowheads="1"/>
          </p:cNvSpPr>
          <p:nvPr>
            <p:ph type="sldNum" sz="quarter" idx="12"/>
          </p:nvPr>
        </p:nvSpPr>
        <p:spPr>
          <a:ln/>
        </p:spPr>
        <p:txBody>
          <a:bodyPr/>
          <a:lstStyle/>
          <a:p>
            <a:pPr>
              <a:defRPr/>
            </a:pPr>
            <a:fld id="{D92F7C72-E24E-41F4-AE0A-F260DD5D26A2}" type="slidenum">
              <a:rPr lang="fr-FR"/>
              <a:pPr>
                <a:defRPr/>
              </a:pPr>
              <a:t>349</a:t>
            </a:fld>
            <a:endParaRPr lang="fr-FR"/>
          </a:p>
        </p:txBody>
      </p:sp>
      <p:sp>
        <p:nvSpPr>
          <p:cNvPr id="1334274" name="AutoShape 2"/>
          <p:cNvSpPr>
            <a:spLocks noGrp="1" noChangeArrowheads="1"/>
          </p:cNvSpPr>
          <p:nvPr>
            <p:ph type="title" idx="4294967295"/>
          </p:nvPr>
        </p:nvSpPr>
        <p:spPr>
          <a:xfrm>
            <a:off x="973015" y="762000"/>
            <a:ext cx="8170985" cy="1143000"/>
          </a:xfrm>
        </p:spPr>
        <p:txBody>
          <a:bodyPr/>
          <a:lstStyle/>
          <a:p>
            <a:pPr eaLnBrk="1" hangingPunct="1"/>
            <a:r>
              <a:rPr lang="fr-FR"/>
              <a:t>Sommaire de la partie</a:t>
            </a:r>
          </a:p>
        </p:txBody>
      </p:sp>
      <p:sp>
        <p:nvSpPr>
          <p:cNvPr id="1334275" name="Rectangle 3"/>
          <p:cNvSpPr>
            <a:spLocks noGrp="1" noChangeArrowheads="1"/>
          </p:cNvSpPr>
          <p:nvPr>
            <p:ph type="body" idx="4294967295"/>
          </p:nvPr>
        </p:nvSpPr>
        <p:spPr>
          <a:xfrm>
            <a:off x="1162050" y="2362200"/>
            <a:ext cx="7981950" cy="4267200"/>
          </a:xfrm>
        </p:spPr>
        <p:txBody>
          <a:bodyPr/>
          <a:lstStyle/>
          <a:p>
            <a:pPr eaLnBrk="1" hangingPunct="1"/>
            <a:r>
              <a:rPr lang="fr-FR">
                <a:ea typeface="MS Mincho" pitchFamily="49" charset="-128"/>
              </a:rPr>
              <a:t>Au programme :</a:t>
            </a:r>
          </a:p>
          <a:p>
            <a:pPr lvl="1" eaLnBrk="1" hangingPunct="1"/>
            <a:r>
              <a:rPr lang="fr-FR">
                <a:ea typeface="MS Mincho" pitchFamily="49" charset="-128"/>
              </a:rPr>
              <a:t> Les Web Services et leurs problèmes de sécurité</a:t>
            </a:r>
          </a:p>
          <a:p>
            <a:pPr lvl="1" eaLnBrk="1" hangingPunct="1"/>
            <a:r>
              <a:rPr lang="fr-FR">
                <a:ea typeface="MS Mincho" pitchFamily="49" charset="-128"/>
              </a:rPr>
              <a:t> Les différents protocoles de sécurisation : HTTPS, XML Signature (Xml Dsig): signature numérique, XML encryption, XML access control, WS-security.</a:t>
            </a:r>
          </a:p>
          <a:p>
            <a:pPr lvl="1" eaLnBrk="1" hangingPunct="1"/>
            <a:r>
              <a:rPr lang="fr-FR">
                <a:ea typeface="MS Mincho" pitchFamily="49" charset="-128"/>
              </a:rPr>
              <a:t> TP et conclusion</a:t>
            </a:r>
          </a:p>
        </p:txBody>
      </p:sp>
      <p:sp>
        <p:nvSpPr>
          <p:cNvPr id="1334276"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Sécurité des échanges XML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826" name="AutoShape 2"/>
          <p:cNvSpPr>
            <a:spLocks noGrp="1" noChangeArrowheads="1"/>
          </p:cNvSpPr>
          <p:nvPr>
            <p:ph type="title"/>
          </p:nvPr>
        </p:nvSpPr>
        <p:spPr/>
        <p:txBody>
          <a:bodyPr/>
          <a:lstStyle/>
          <a:p>
            <a:pPr eaLnBrk="1" hangingPunct="1"/>
            <a:r>
              <a:rPr lang="fr-FR"/>
              <a:t>Structure XML</a:t>
            </a:r>
          </a:p>
        </p:txBody>
      </p:sp>
      <p:sp>
        <p:nvSpPr>
          <p:cNvPr id="2253827" name="Rectangle 3"/>
          <p:cNvSpPr>
            <a:spLocks noGrp="1" noChangeArrowheads="1"/>
          </p:cNvSpPr>
          <p:nvPr>
            <p:ph idx="1"/>
          </p:nvPr>
        </p:nvSpPr>
        <p:spPr/>
        <p:txBody>
          <a:bodyPr>
            <a:normAutofit fontScale="92500" lnSpcReduction="10000"/>
          </a:bodyPr>
          <a:lstStyle/>
          <a:p>
            <a:r>
              <a:rPr lang="fr-FR" dirty="0"/>
              <a:t>Tout est nœud</a:t>
            </a:r>
          </a:p>
          <a:p>
            <a:r>
              <a:rPr lang="fr-FR" dirty="0" err="1"/>
              <a:t>Elements</a:t>
            </a:r>
            <a:endParaRPr lang="fr-FR" dirty="0"/>
          </a:p>
          <a:p>
            <a:pPr lvl="1"/>
            <a:r>
              <a:rPr lang="fr-FR" dirty="0"/>
              <a:t> &lt;</a:t>
            </a:r>
            <a:r>
              <a:rPr lang="fr-FR" b="1" dirty="0">
                <a:solidFill>
                  <a:schemeClr val="tx2"/>
                </a:solidFill>
              </a:rPr>
              <a:t>font</a:t>
            </a:r>
            <a:r>
              <a:rPr lang="fr-FR" dirty="0"/>
              <a:t>…</a:t>
            </a:r>
          </a:p>
          <a:p>
            <a:r>
              <a:rPr lang="fr-FR" dirty="0"/>
              <a:t>Attributs</a:t>
            </a:r>
          </a:p>
          <a:p>
            <a:pPr lvl="1"/>
            <a:r>
              <a:rPr lang="fr-FR" dirty="0"/>
              <a:t> </a:t>
            </a:r>
            <a:r>
              <a:rPr lang="fr-FR" b="1" dirty="0" err="1">
                <a:solidFill>
                  <a:srgbClr val="FF0000"/>
                </a:solidFill>
              </a:rPr>
              <a:t>color</a:t>
            </a:r>
            <a:r>
              <a:rPr lang="fr-FR" dirty="0"/>
              <a:t>="</a:t>
            </a:r>
            <a:r>
              <a:rPr lang="fr-FR" dirty="0" err="1"/>
              <a:t>red</a:t>
            </a:r>
            <a:r>
              <a:rPr lang="fr-FR" dirty="0"/>
              <a:t>"…</a:t>
            </a:r>
          </a:p>
          <a:p>
            <a:r>
              <a:rPr lang="fr-FR" dirty="0"/>
              <a:t>Fermeture de balise</a:t>
            </a:r>
          </a:p>
          <a:p>
            <a:pPr lvl="1"/>
            <a:r>
              <a:rPr lang="fr-FR" dirty="0"/>
              <a:t> …&gt;texte à colorer&lt;/</a:t>
            </a:r>
            <a:r>
              <a:rPr lang="fr-FR" b="1" dirty="0">
                <a:solidFill>
                  <a:schemeClr val="tx2"/>
                </a:solidFill>
              </a:rPr>
              <a:t>font</a:t>
            </a:r>
            <a:r>
              <a:rPr lang="fr-FR" dirty="0"/>
              <a:t>&gt;</a:t>
            </a:r>
          </a:p>
          <a:p>
            <a:r>
              <a:rPr lang="fr-FR" dirty="0"/>
              <a:t>Entités</a:t>
            </a:r>
          </a:p>
          <a:p>
            <a:pPr lvl="1"/>
            <a:r>
              <a:rPr lang="fr-FR" dirty="0"/>
              <a:t> caractère &amp;</a:t>
            </a:r>
            <a:r>
              <a:rPr lang="fr-FR" dirty="0" err="1"/>
              <a:t>nbsp</a:t>
            </a:r>
            <a:r>
              <a:rPr lang="fr-FR" dirty="0"/>
              <a:t>;</a:t>
            </a:r>
          </a:p>
          <a:p>
            <a:pPr lvl="1"/>
            <a:r>
              <a:rPr lang="fr-FR" dirty="0"/>
              <a:t> paramètre %file;</a:t>
            </a:r>
          </a:p>
          <a:p>
            <a:pPr lvl="1"/>
            <a:r>
              <a:rPr lang="fr-FR" dirty="0"/>
              <a:t> </a:t>
            </a:r>
            <a:r>
              <a:rPr lang="fr-FR" dirty="0" err="1"/>
              <a:t>parsables</a:t>
            </a:r>
            <a:r>
              <a:rPr lang="fr-FR" dirty="0"/>
              <a:t> ou non</a:t>
            </a:r>
          </a:p>
        </p:txBody>
      </p:sp>
      <p:sp>
        <p:nvSpPr>
          <p:cNvPr id="5" name="Rectangle 13"/>
          <p:cNvSpPr>
            <a:spLocks noGrp="1" noChangeArrowheads="1"/>
          </p:cNvSpPr>
          <p:nvPr>
            <p:ph type="sldNum" sz="quarter" idx="12"/>
          </p:nvPr>
        </p:nvSpPr>
        <p:spPr>
          <a:ln/>
        </p:spPr>
        <p:txBody>
          <a:bodyPr>
            <a:normAutofit/>
          </a:bodyPr>
          <a:lstStyle/>
          <a:p>
            <a:pPr>
              <a:defRPr/>
            </a:pPr>
            <a:fld id="{32DCFDA0-7D2D-4735-A5F9-FC59F86CE9FC}" type="slidenum">
              <a:rPr lang="fr-FR"/>
              <a:pPr>
                <a:defRPr/>
              </a:pPr>
              <a:t>35</a:t>
            </a:fld>
            <a:endParaRPr lang="fr-F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426" name="AutoShape 2"/>
          <p:cNvSpPr>
            <a:spLocks noGrp="1" noChangeArrowheads="1"/>
          </p:cNvSpPr>
          <p:nvPr>
            <p:ph type="title"/>
          </p:nvPr>
        </p:nvSpPr>
        <p:spPr/>
        <p:txBody>
          <a:bodyPr/>
          <a:lstStyle/>
          <a:p>
            <a:pPr eaLnBrk="1" hangingPunct="1"/>
            <a:r>
              <a:rPr lang="fr-FR">
                <a:ea typeface="MS Mincho" pitchFamily="49" charset="-128"/>
              </a:rPr>
              <a:t>Sécurité des services Web</a:t>
            </a:r>
          </a:p>
        </p:txBody>
      </p:sp>
      <p:sp>
        <p:nvSpPr>
          <p:cNvPr id="2151427" name="Rectangle 3"/>
          <p:cNvSpPr>
            <a:spLocks noGrp="1" noChangeArrowheads="1"/>
          </p:cNvSpPr>
          <p:nvPr>
            <p:ph idx="1"/>
          </p:nvPr>
        </p:nvSpPr>
        <p:spPr/>
        <p:txBody>
          <a:bodyPr>
            <a:normAutofit fontScale="85000" lnSpcReduction="10000"/>
          </a:bodyPr>
          <a:lstStyle/>
          <a:p>
            <a:r>
              <a:rPr lang="fr-FR"/>
              <a:t>Avantages du recours aux services Web</a:t>
            </a:r>
          </a:p>
          <a:p>
            <a:pPr lvl="1"/>
            <a:r>
              <a:rPr lang="fr-FR"/>
              <a:t> D'abord, l'usage de services Web permet de séparer très nettement le contenu du reste de l'application</a:t>
            </a:r>
          </a:p>
          <a:p>
            <a:pPr lvl="2"/>
            <a:r>
              <a:rPr lang="fr-FR"/>
              <a:t> la partie éditoriale peut être entretenue par des personnes n'ayant aucune compétence technique (ex: des fichiers XML sont générés)</a:t>
            </a:r>
          </a:p>
          <a:p>
            <a:pPr lvl="2"/>
            <a:r>
              <a:rPr lang="fr-FR"/>
              <a:t> le même contenu peut être présenté de manières différentes (sur le site même ou d'autres sites)</a:t>
            </a:r>
          </a:p>
          <a:p>
            <a:pPr lvl="2"/>
            <a:r>
              <a:rPr lang="fr-FR"/>
              <a:t> ce contenu devient donc plus facile à entretenir et à diffuser</a:t>
            </a:r>
          </a:p>
          <a:p>
            <a:pPr lvl="1"/>
            <a:r>
              <a:rPr lang="fr-FR"/>
              <a:t> Ensuite, l'usage de services permet de gagner de l'argent</a:t>
            </a:r>
          </a:p>
          <a:p>
            <a:pPr lvl="2"/>
            <a:r>
              <a:rPr lang="fr-FR"/>
              <a:t> en tant que fournisseur d'un service, on peut diffuser largement, à moindres coût, du contenu ou son image par le biais d'un service utilisé par et sur d'autres sites</a:t>
            </a:r>
          </a:p>
          <a:p>
            <a:pPr lvl="2"/>
            <a:r>
              <a:rPr lang="fr-FR"/>
              <a:t> en tant qu'utilisateur d'un service on gagne du temps sur le développement de la fonctionnalité (calcul métier) sur la recherche et la création du contenu</a:t>
            </a:r>
          </a:p>
        </p:txBody>
      </p:sp>
      <p:sp>
        <p:nvSpPr>
          <p:cNvPr id="5" name="Rectangle 13"/>
          <p:cNvSpPr>
            <a:spLocks noGrp="1" noChangeArrowheads="1"/>
          </p:cNvSpPr>
          <p:nvPr>
            <p:ph type="sldNum" sz="quarter" idx="12"/>
          </p:nvPr>
        </p:nvSpPr>
        <p:spPr>
          <a:ln/>
        </p:spPr>
        <p:txBody>
          <a:bodyPr/>
          <a:lstStyle/>
          <a:p>
            <a:pPr>
              <a:defRPr/>
            </a:pPr>
            <a:fld id="{0285082A-697B-4431-9C23-82C4FAE938F8}" type="slidenum">
              <a:rPr lang="fr-FR"/>
              <a:pPr>
                <a:defRPr/>
              </a:pPr>
              <a:t>350</a:t>
            </a:fld>
            <a:endParaRPr lang="fr-F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474" name="AutoShape 2"/>
          <p:cNvSpPr>
            <a:spLocks noGrp="1" noChangeArrowheads="1"/>
          </p:cNvSpPr>
          <p:nvPr>
            <p:ph type="title"/>
          </p:nvPr>
        </p:nvSpPr>
        <p:spPr/>
        <p:txBody>
          <a:bodyPr/>
          <a:lstStyle/>
          <a:p>
            <a:pPr eaLnBrk="1" hangingPunct="1"/>
            <a:r>
              <a:rPr lang="fr-FR">
                <a:ea typeface="MS Mincho" pitchFamily="49" charset="-128"/>
              </a:rPr>
              <a:t>Sécurité des services Web</a:t>
            </a:r>
          </a:p>
        </p:txBody>
      </p:sp>
      <p:sp>
        <p:nvSpPr>
          <p:cNvPr id="2153475" name="Rectangle 3"/>
          <p:cNvSpPr>
            <a:spLocks noGrp="1" noChangeArrowheads="1"/>
          </p:cNvSpPr>
          <p:nvPr>
            <p:ph idx="1"/>
          </p:nvPr>
        </p:nvSpPr>
        <p:spPr/>
        <p:txBody>
          <a:bodyPr>
            <a:normAutofit fontScale="77500" lnSpcReduction="20000"/>
          </a:bodyPr>
          <a:lstStyle/>
          <a:p>
            <a:r>
              <a:rPr lang="fr-FR"/>
              <a:t>Inconvénients du recours aux services Web</a:t>
            </a:r>
          </a:p>
          <a:p>
            <a:pPr lvl="1"/>
            <a:r>
              <a:rPr lang="fr-FR"/>
              <a:t> L'usage de services Web extérieurs induit une perte de contrôle du site</a:t>
            </a:r>
          </a:p>
          <a:p>
            <a:pPr lvl="2"/>
            <a:r>
              <a:rPr lang="fr-FR"/>
              <a:t> Le rapatriement de contenu en provenance de sites tiers provoque une dépendance vis à vis du fournisseur de contenu. Si les internautes viennent sur votre site Internet pour bénéficier de ce service, que se passera-t-il s'il disparaît ? S'il devient payant ?</a:t>
            </a:r>
          </a:p>
          <a:p>
            <a:pPr lvl="2"/>
            <a:r>
              <a:rPr lang="fr-FR"/>
              <a:t> De plus, si le contenu change subitement l'information diffusée peut ne plus être en adéquation avec l'image de votre entreprise</a:t>
            </a:r>
          </a:p>
          <a:p>
            <a:pPr lvl="1"/>
            <a:r>
              <a:rPr lang="fr-FR"/>
              <a:t> L'usage de services Web internes fait peser des risques</a:t>
            </a:r>
          </a:p>
          <a:p>
            <a:pPr lvl="2"/>
            <a:r>
              <a:rPr lang="fr-FR"/>
              <a:t> d'abord un service Web diffusé trop largement peut être fortement consommateur de bande passante (ex: quand de nombreuses personnes se connectent, à partir de nombreux sites…)</a:t>
            </a:r>
          </a:p>
          <a:p>
            <a:pPr lvl="2"/>
            <a:r>
              <a:rPr lang="fr-FR"/>
              <a:t> ensuite, un service Web peut permettre d'avoir accès à des info et fonctionnalités normalement inaccessibles à l'utilisateur concerné (il suffit parfois simplement de connaître l'URL d'accès)</a:t>
            </a:r>
          </a:p>
          <a:p>
            <a:pPr lvl="2"/>
            <a:r>
              <a:rPr lang="fr-FR"/>
              <a:t> la modification d'un service pour améliorer une application peut entraîner, par effets de bord, des bogues dans d'autres applications qui l'utilisent</a:t>
            </a:r>
          </a:p>
        </p:txBody>
      </p:sp>
      <p:sp>
        <p:nvSpPr>
          <p:cNvPr id="5" name="Rectangle 13"/>
          <p:cNvSpPr>
            <a:spLocks noGrp="1" noChangeArrowheads="1"/>
          </p:cNvSpPr>
          <p:nvPr>
            <p:ph type="sldNum" sz="quarter" idx="12"/>
          </p:nvPr>
        </p:nvSpPr>
        <p:spPr>
          <a:ln/>
        </p:spPr>
        <p:txBody>
          <a:bodyPr/>
          <a:lstStyle/>
          <a:p>
            <a:pPr>
              <a:defRPr/>
            </a:pPr>
            <a:fld id="{ADB41EC9-DD9B-43A6-B897-00E93D3161E3}" type="slidenum">
              <a:rPr lang="fr-FR"/>
              <a:pPr>
                <a:defRPr/>
              </a:pPr>
              <a:t>351</a:t>
            </a:fld>
            <a:endParaRPr lang="fr-F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5522" name="AutoShape 1026"/>
          <p:cNvSpPr>
            <a:spLocks noGrp="1" noChangeArrowheads="1"/>
          </p:cNvSpPr>
          <p:nvPr>
            <p:ph type="title"/>
          </p:nvPr>
        </p:nvSpPr>
        <p:spPr/>
        <p:txBody>
          <a:bodyPr/>
          <a:lstStyle/>
          <a:p>
            <a:pPr eaLnBrk="1" hangingPunct="1"/>
            <a:r>
              <a:rPr lang="fr-FR">
                <a:ea typeface="MS Mincho" pitchFamily="49" charset="-128"/>
              </a:rPr>
              <a:t>Sécurité des services Web</a:t>
            </a:r>
          </a:p>
        </p:txBody>
      </p:sp>
      <p:sp>
        <p:nvSpPr>
          <p:cNvPr id="2155523" name="Rectangle 1027"/>
          <p:cNvSpPr>
            <a:spLocks noGrp="1" noChangeArrowheads="1"/>
          </p:cNvSpPr>
          <p:nvPr>
            <p:ph idx="1"/>
          </p:nvPr>
        </p:nvSpPr>
        <p:spPr/>
        <p:txBody>
          <a:bodyPr>
            <a:normAutofit fontScale="70000" lnSpcReduction="20000"/>
          </a:bodyPr>
          <a:lstStyle/>
          <a:p>
            <a:r>
              <a:rPr lang="fr-FR"/>
              <a:t>Quelques solutions pour pallier ces problèmes</a:t>
            </a:r>
          </a:p>
          <a:p>
            <a:pPr lvl="1"/>
            <a:r>
              <a:rPr lang="fr-FR"/>
              <a:t> Pour renforcer la sécurité des services internes</a:t>
            </a:r>
          </a:p>
          <a:p>
            <a:pPr lvl="2"/>
            <a:r>
              <a:rPr lang="fr-FR"/>
              <a:t> on peut ne faire appel à des services potentiellement dangereux (cf. mise à jour d'une BdD) que côté serveur afin de garder la confidentialité des URL</a:t>
            </a:r>
          </a:p>
          <a:p>
            <a:pPr lvl="2"/>
            <a:r>
              <a:rPr lang="fr-FR"/>
              <a:t> on doit utiliser des techniques de cryptage pour accéder à tout service nécessitant une authentification ou diffusant des informations confidentielles</a:t>
            </a:r>
          </a:p>
          <a:p>
            <a:pPr lvl="2"/>
            <a:r>
              <a:rPr lang="fr-FR"/>
              <a:t> on utilisera, par exemple, des clés de cryptage générées sur le serveur (solution simple) ou par des tiers de confiance (une clé fournie au serveur servant à crypter les messages, une autre fournie au client servant à décrypter le message ainsi transmis)</a:t>
            </a:r>
          </a:p>
          <a:p>
            <a:pPr lvl="2"/>
            <a:r>
              <a:rPr lang="fr-FR"/>
              <a:t> Enfin certains services ne sont disponibles qu'à l'intérieur de l'entreprise, moyennant une nécessité d'authentification pour pouvoir y accéder. C'est dans ce cadre que c'est développé le concept de </a:t>
            </a:r>
            <a:r>
              <a:rPr lang="fr-FR" u="sng"/>
              <a:t>fédération d'identité</a:t>
            </a:r>
            <a:r>
              <a:rPr lang="fr-FR"/>
              <a:t>. Standardisée en SMIL2.0, elle consiste en 2 phases : 1 authentification de l'utilisateur puis la propagation de l'identité et des informations utiles.</a:t>
            </a:r>
          </a:p>
          <a:p>
            <a:pPr lvl="1"/>
            <a:r>
              <a:rPr lang="fr-FR"/>
              <a:t>En ce qui concerne la perte de contrôle</a:t>
            </a:r>
          </a:p>
          <a:p>
            <a:pPr lvl="2"/>
            <a:r>
              <a:rPr lang="fr-FR"/>
              <a:t> on peut vérifier dynamiquement que le contenu importé comprend des phrases clés</a:t>
            </a:r>
          </a:p>
          <a:p>
            <a:pPr lvl="2"/>
            <a:r>
              <a:rPr lang="fr-FR"/>
              <a:t> il faut prévoir une solution de rechange en cas de problème sur le flux d'information importé</a:t>
            </a:r>
          </a:p>
          <a:p>
            <a:pPr lvl="2"/>
            <a:r>
              <a:rPr lang="fr-FR"/>
              <a:t> on peut procéder à une veille régulière sur le contenu, l'entreprise qui le diffuse…</a:t>
            </a:r>
          </a:p>
        </p:txBody>
      </p:sp>
      <p:sp>
        <p:nvSpPr>
          <p:cNvPr id="5" name="Rectangle 13"/>
          <p:cNvSpPr>
            <a:spLocks noGrp="1" noChangeArrowheads="1"/>
          </p:cNvSpPr>
          <p:nvPr>
            <p:ph type="sldNum" sz="quarter" idx="12"/>
          </p:nvPr>
        </p:nvSpPr>
        <p:spPr>
          <a:ln/>
        </p:spPr>
        <p:txBody>
          <a:bodyPr/>
          <a:lstStyle/>
          <a:p>
            <a:pPr>
              <a:defRPr/>
            </a:pPr>
            <a:fld id="{ED92DE2E-FE30-4748-8737-7C0D83D5546F}" type="slidenum">
              <a:rPr lang="fr-FR"/>
              <a:pPr>
                <a:defRPr/>
              </a:pPr>
              <a:t>352</a:t>
            </a:fld>
            <a:endParaRPr lang="fr-F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AutoShape 2"/>
          <p:cNvSpPr>
            <a:spLocks noGrp="1" noChangeArrowheads="1"/>
          </p:cNvSpPr>
          <p:nvPr>
            <p:ph type="title"/>
          </p:nvPr>
        </p:nvSpPr>
        <p:spPr/>
        <p:txBody>
          <a:bodyPr/>
          <a:lstStyle/>
          <a:p>
            <a:pPr eaLnBrk="1" hangingPunct="1"/>
            <a:r>
              <a:rPr lang="fr-FR"/>
              <a:t>Protocoles de sécurisation XML</a:t>
            </a:r>
          </a:p>
        </p:txBody>
      </p:sp>
      <p:sp>
        <p:nvSpPr>
          <p:cNvPr id="1336323" name="Rectangle 3"/>
          <p:cNvSpPr>
            <a:spLocks noGrp="1" noChangeArrowheads="1"/>
          </p:cNvSpPr>
          <p:nvPr>
            <p:ph idx="1"/>
          </p:nvPr>
        </p:nvSpPr>
        <p:spPr/>
        <p:txBody>
          <a:bodyPr/>
          <a:lstStyle/>
          <a:p>
            <a:endParaRPr lang="fr-FR" dirty="0"/>
          </a:p>
          <a:p>
            <a:r>
              <a:rPr lang="fr-FR" dirty="0"/>
              <a:t>HTTPS = HTTP Sécurisé = HTTP + SSL(TLS)</a:t>
            </a:r>
          </a:p>
          <a:p>
            <a:endParaRPr lang="fr-FR" dirty="0"/>
          </a:p>
          <a:p>
            <a:r>
              <a:rPr lang="fr-FR" dirty="0"/>
              <a:t>SSL (</a:t>
            </a:r>
            <a:r>
              <a:rPr lang="fr-FR" i="1" dirty="0" err="1"/>
              <a:t>Secured</a:t>
            </a:r>
            <a:r>
              <a:rPr lang="fr-FR" i="1" dirty="0"/>
              <a:t> Socket Layer</a:t>
            </a:r>
            <a:r>
              <a:rPr lang="fr-FR" dirty="0"/>
              <a:t>, c5): SSL 2.0, SSL 3.0</a:t>
            </a:r>
          </a:p>
          <a:p>
            <a:endParaRPr lang="fr-FR" dirty="0"/>
          </a:p>
          <a:p>
            <a:r>
              <a:rPr lang="fr-FR" dirty="0"/>
              <a:t>TLS (</a:t>
            </a:r>
            <a:r>
              <a:rPr lang="fr-FR" i="1" dirty="0"/>
              <a:t>Transport Layer Security</a:t>
            </a:r>
            <a:r>
              <a:rPr lang="fr-FR" dirty="0"/>
              <a:t>, c5): TLS 1.0, TLS 1.1</a:t>
            </a:r>
          </a:p>
          <a:p>
            <a:endParaRPr lang="fr-FR" dirty="0"/>
          </a:p>
          <a:p>
            <a:r>
              <a:rPr lang="fr-FR" dirty="0"/>
              <a:t>Certificat = Carte d’identité authentifiée</a:t>
            </a:r>
            <a:endParaRPr lang="fr-FR" dirty="0">
              <a:cs typeface="Courier New" pitchFamily="49" charset="0"/>
            </a:endParaRPr>
          </a:p>
        </p:txBody>
      </p:sp>
      <p:sp>
        <p:nvSpPr>
          <p:cNvPr id="5" name="Rectangle 13"/>
          <p:cNvSpPr>
            <a:spLocks noGrp="1" noChangeArrowheads="1"/>
          </p:cNvSpPr>
          <p:nvPr>
            <p:ph type="sldNum" sz="quarter" idx="12"/>
          </p:nvPr>
        </p:nvSpPr>
        <p:spPr>
          <a:ln/>
        </p:spPr>
        <p:txBody>
          <a:bodyPr/>
          <a:lstStyle/>
          <a:p>
            <a:pPr>
              <a:defRPr/>
            </a:pPr>
            <a:fld id="{030DC0FC-C8E1-4EC3-9127-A9D8A420778F}" type="slidenum">
              <a:rPr lang="fr-FR"/>
              <a:pPr>
                <a:defRPr/>
              </a:pPr>
              <a:t>353</a:t>
            </a:fld>
            <a:endParaRPr lang="fr-F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AutoShape 2"/>
          <p:cNvSpPr>
            <a:spLocks noGrp="1" noChangeArrowheads="1"/>
          </p:cNvSpPr>
          <p:nvPr>
            <p:ph type="title"/>
          </p:nvPr>
        </p:nvSpPr>
        <p:spPr/>
        <p:txBody>
          <a:bodyPr/>
          <a:lstStyle/>
          <a:p>
            <a:pPr eaLnBrk="1" hangingPunct="1"/>
            <a:r>
              <a:rPr lang="fr-FR" dirty="0"/>
              <a:t>Protocoles de sécurisation XML</a:t>
            </a:r>
          </a:p>
        </p:txBody>
      </p:sp>
      <p:sp>
        <p:nvSpPr>
          <p:cNvPr id="2157571" name="Rectangle 3"/>
          <p:cNvSpPr>
            <a:spLocks noGrp="1" noChangeArrowheads="1"/>
          </p:cNvSpPr>
          <p:nvPr>
            <p:ph idx="1"/>
          </p:nvPr>
        </p:nvSpPr>
        <p:spPr/>
        <p:txBody>
          <a:bodyPr>
            <a:normAutofit fontScale="92500"/>
          </a:bodyPr>
          <a:lstStyle/>
          <a:p>
            <a:r>
              <a:rPr lang="fr-FR" dirty="0"/>
              <a:t>XML </a:t>
            </a:r>
            <a:r>
              <a:rPr lang="fr-FR" dirty="0" err="1"/>
              <a:t>DSig</a:t>
            </a:r>
            <a:r>
              <a:rPr lang="fr-FR" dirty="0"/>
              <a:t> (Digital </a:t>
            </a:r>
            <a:r>
              <a:rPr lang="fr-FR" dirty="0" err="1"/>
              <a:t>SIGnature</a:t>
            </a:r>
            <a:r>
              <a:rPr lang="fr-FR" dirty="0"/>
              <a:t> = signature numérique)</a:t>
            </a:r>
          </a:p>
          <a:p>
            <a:endParaRPr lang="fr-FR" dirty="0"/>
          </a:p>
          <a:p>
            <a:pPr lvl="1"/>
            <a:r>
              <a:rPr lang="fr-FR" dirty="0"/>
              <a:t> Spécification XML pour créer des signatures numériques applicables à tout contenu numérique (XML y compris)</a:t>
            </a:r>
          </a:p>
          <a:p>
            <a:pPr lvl="1"/>
            <a:endParaRPr lang="fr-FR" dirty="0"/>
          </a:p>
          <a:p>
            <a:pPr lvl="1"/>
            <a:r>
              <a:rPr lang="fr-FR" dirty="0"/>
              <a:t>Prévenir la falsification (intermédiaire &amp; destinataire)</a:t>
            </a:r>
          </a:p>
          <a:p>
            <a:pPr lvl="1"/>
            <a:endParaRPr lang="fr-FR" dirty="0"/>
          </a:p>
          <a:p>
            <a:pPr lvl="1"/>
            <a:r>
              <a:rPr lang="fr-FR" dirty="0"/>
              <a:t>XML permet d'assurer des authentifications souples (portions de XML signées et d'autres ouvertes)</a:t>
            </a:r>
          </a:p>
          <a:p>
            <a:pPr lvl="1"/>
            <a:endParaRPr lang="fr-FR" dirty="0"/>
          </a:p>
          <a:p>
            <a:pPr lvl="1"/>
            <a:r>
              <a:rPr lang="fr-FR" dirty="0"/>
              <a:t>Basé XML</a:t>
            </a:r>
          </a:p>
          <a:p>
            <a:pPr lvl="1"/>
            <a:endParaRPr lang="fr-FR" dirty="0"/>
          </a:p>
        </p:txBody>
      </p:sp>
      <p:sp>
        <p:nvSpPr>
          <p:cNvPr id="5" name="Rectangle 13"/>
          <p:cNvSpPr>
            <a:spLocks noGrp="1" noChangeArrowheads="1"/>
          </p:cNvSpPr>
          <p:nvPr>
            <p:ph type="sldNum" sz="quarter" idx="12"/>
          </p:nvPr>
        </p:nvSpPr>
        <p:spPr>
          <a:ln/>
        </p:spPr>
        <p:txBody>
          <a:bodyPr/>
          <a:lstStyle/>
          <a:p>
            <a:pPr>
              <a:defRPr/>
            </a:pPr>
            <a:fld id="{6AA0BAA1-D1CC-4E16-B723-8A57E4ECC5AC}" type="slidenum">
              <a:rPr lang="fr-FR"/>
              <a:pPr>
                <a:defRPr/>
              </a:pPr>
              <a:t>354</a:t>
            </a:fld>
            <a:endParaRPr lang="fr-F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570" name="AutoShape 2"/>
          <p:cNvSpPr>
            <a:spLocks noGrp="1" noChangeArrowheads="1"/>
          </p:cNvSpPr>
          <p:nvPr>
            <p:ph type="title"/>
          </p:nvPr>
        </p:nvSpPr>
        <p:spPr/>
        <p:txBody>
          <a:bodyPr/>
          <a:lstStyle/>
          <a:p>
            <a:pPr eaLnBrk="1" hangingPunct="1"/>
            <a:r>
              <a:rPr lang="fr-FR" dirty="0"/>
              <a:t>Protocoles de sécurisation XML</a:t>
            </a:r>
          </a:p>
        </p:txBody>
      </p:sp>
      <p:sp>
        <p:nvSpPr>
          <p:cNvPr id="2157571" name="Rectangle 3"/>
          <p:cNvSpPr>
            <a:spLocks noGrp="1" noChangeArrowheads="1"/>
          </p:cNvSpPr>
          <p:nvPr>
            <p:ph idx="1"/>
          </p:nvPr>
        </p:nvSpPr>
        <p:spPr/>
        <p:txBody>
          <a:bodyPr>
            <a:normAutofit/>
          </a:bodyPr>
          <a:lstStyle/>
          <a:p>
            <a:r>
              <a:rPr lang="fr-FR" dirty="0"/>
              <a:t>XML </a:t>
            </a:r>
            <a:r>
              <a:rPr lang="fr-FR" dirty="0" err="1"/>
              <a:t>DSig</a:t>
            </a:r>
            <a:r>
              <a:rPr lang="fr-FR" dirty="0"/>
              <a:t> fonctionnalités </a:t>
            </a:r>
          </a:p>
          <a:p>
            <a:pPr lvl="1"/>
            <a:r>
              <a:rPr lang="fr-FR" dirty="0"/>
              <a:t>Signature de portions d’éléments</a:t>
            </a:r>
          </a:p>
          <a:p>
            <a:pPr lvl="2"/>
            <a:r>
              <a:rPr lang="fr-FR" dirty="0"/>
              <a:t>Modification partielle possible</a:t>
            </a:r>
          </a:p>
          <a:p>
            <a:pPr lvl="1"/>
            <a:r>
              <a:rPr lang="fr-FR" dirty="0"/>
              <a:t>Signature sur plusieurs ressources </a:t>
            </a:r>
          </a:p>
          <a:p>
            <a:pPr lvl="2"/>
            <a:r>
              <a:rPr lang="fr-FR" dirty="0"/>
              <a:t>Une page web + </a:t>
            </a:r>
            <a:r>
              <a:rPr lang="fr-FR" dirty="0" err="1"/>
              <a:t>css</a:t>
            </a:r>
            <a:r>
              <a:rPr lang="fr-FR" dirty="0"/>
              <a:t> + </a:t>
            </a:r>
            <a:r>
              <a:rPr lang="fr-FR" dirty="0" err="1"/>
              <a:t>js</a:t>
            </a:r>
            <a:r>
              <a:rPr lang="fr-FR" dirty="0"/>
              <a:t> +…</a:t>
            </a:r>
          </a:p>
          <a:p>
            <a:pPr lvl="1"/>
            <a:r>
              <a:rPr lang="fr-FR" dirty="0"/>
              <a:t>Signataires multiples</a:t>
            </a:r>
          </a:p>
          <a:p>
            <a:pPr lvl="2"/>
            <a:r>
              <a:rPr lang="fr-FR" dirty="0"/>
              <a:t>Offre train + </a:t>
            </a:r>
            <a:r>
              <a:rPr lang="fr-FR" dirty="0" err="1"/>
              <a:t>hotel</a:t>
            </a:r>
            <a:r>
              <a:rPr lang="fr-FR" dirty="0"/>
              <a:t> </a:t>
            </a:r>
          </a:p>
          <a:p>
            <a:pPr lvl="1"/>
            <a:r>
              <a:rPr lang="fr-FR" dirty="0"/>
              <a:t>Signature embarquée dans les échanges</a:t>
            </a:r>
          </a:p>
          <a:p>
            <a:pPr lvl="2"/>
            <a:r>
              <a:rPr lang="fr-FR" dirty="0"/>
              <a:t>SOAP </a:t>
            </a:r>
            <a:r>
              <a:rPr lang="fr-FR" dirty="0" err="1"/>
              <a:t>request</a:t>
            </a:r>
            <a:r>
              <a:rPr lang="fr-FR" dirty="0"/>
              <a:t>/</a:t>
            </a:r>
            <a:r>
              <a:rPr lang="fr-FR" dirty="0" err="1"/>
              <a:t>response</a:t>
            </a:r>
            <a:endParaRPr lang="fr-FR" dirty="0"/>
          </a:p>
          <a:p>
            <a:pPr lvl="1"/>
            <a:r>
              <a:rPr lang="fr-FR" dirty="0"/>
              <a:t>Signature d’</a:t>
            </a:r>
            <a:r>
              <a:rPr lang="fr-FR" dirty="0" err="1"/>
              <a:t>entitées</a:t>
            </a:r>
            <a:r>
              <a:rPr lang="fr-FR" dirty="0"/>
              <a:t> externes</a:t>
            </a:r>
          </a:p>
        </p:txBody>
      </p:sp>
      <p:sp>
        <p:nvSpPr>
          <p:cNvPr id="5" name="Rectangle 13"/>
          <p:cNvSpPr>
            <a:spLocks noGrp="1" noChangeArrowheads="1"/>
          </p:cNvSpPr>
          <p:nvPr>
            <p:ph type="sldNum" sz="quarter" idx="12"/>
          </p:nvPr>
        </p:nvSpPr>
        <p:spPr>
          <a:ln/>
        </p:spPr>
        <p:txBody>
          <a:bodyPr/>
          <a:lstStyle/>
          <a:p>
            <a:pPr>
              <a:defRPr/>
            </a:pPr>
            <a:fld id="{6AA0BAA1-D1CC-4E16-B723-8A57E4ECC5AC}" type="slidenum">
              <a:rPr lang="fr-FR"/>
              <a:pPr>
                <a:defRPr/>
              </a:pPr>
              <a:t>355</a:t>
            </a:fld>
            <a:endParaRPr lang="fr-F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de sécurisation XML</a:t>
            </a:r>
          </a:p>
        </p:txBody>
      </p:sp>
      <p:sp>
        <p:nvSpPr>
          <p:cNvPr id="3" name="Espace réservé du contenu 2"/>
          <p:cNvSpPr>
            <a:spLocks noGrp="1"/>
          </p:cNvSpPr>
          <p:nvPr>
            <p:ph sz="half" idx="1"/>
          </p:nvPr>
        </p:nvSpPr>
        <p:spPr>
          <a:xfrm>
            <a:off x="214282" y="1071546"/>
            <a:ext cx="3429024" cy="5357850"/>
          </a:xfrm>
        </p:spPr>
        <p:txBody>
          <a:bodyPr/>
          <a:lstStyle/>
          <a:p>
            <a:r>
              <a:rPr lang="fr-FR" dirty="0"/>
              <a:t>XML </a:t>
            </a:r>
            <a:r>
              <a:rPr lang="fr-FR" dirty="0" err="1"/>
              <a:t>DSig</a:t>
            </a:r>
            <a:r>
              <a:rPr lang="fr-FR" dirty="0"/>
              <a:t> méthode</a:t>
            </a:r>
          </a:p>
          <a:p>
            <a:endParaRPr lang="fr-FR" dirty="0"/>
          </a:p>
          <a:p>
            <a:pPr lvl="1"/>
            <a:r>
              <a:rPr lang="fr-FR" dirty="0"/>
              <a:t>L’ émetteur signe  le document</a:t>
            </a:r>
          </a:p>
          <a:p>
            <a:endParaRPr lang="fr-FR" dirty="0"/>
          </a:p>
          <a:p>
            <a:pPr lvl="1"/>
            <a:r>
              <a:rPr lang="fr-FR" dirty="0"/>
              <a:t>Le destinataire control la signature</a:t>
            </a:r>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356</a:t>
            </a:fld>
            <a:endParaRPr lang="fr-FR"/>
          </a:p>
        </p:txBody>
      </p:sp>
      <p:pic>
        <p:nvPicPr>
          <p:cNvPr id="8" name="Picture 2" descr="C:\Users\alex\Downloads\_Digital_Signature_diagram.jpg"/>
          <p:cNvPicPr>
            <a:picLocks noGrp="1" noChangeAspect="1" noChangeArrowheads="1"/>
          </p:cNvPicPr>
          <p:nvPr>
            <p:ph sz="half" idx="2"/>
          </p:nvPr>
        </p:nvPicPr>
        <p:blipFill>
          <a:blip r:embed="rId3" cstate="print"/>
          <a:srcRect/>
          <a:stretch>
            <a:fillRect/>
          </a:stretch>
        </p:blipFill>
        <p:spPr bwMode="auto">
          <a:xfrm>
            <a:off x="3814147" y="1714488"/>
            <a:ext cx="5044133" cy="3786214"/>
          </a:xfrm>
          <a:prstGeom prst="rect">
            <a:avLst/>
          </a:prstGeom>
          <a:noFill/>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de sécurisation XML</a:t>
            </a:r>
          </a:p>
        </p:txBody>
      </p:sp>
      <p:sp>
        <p:nvSpPr>
          <p:cNvPr id="3" name="Espace réservé du contenu 2"/>
          <p:cNvSpPr>
            <a:spLocks noGrp="1"/>
          </p:cNvSpPr>
          <p:nvPr>
            <p:ph idx="1"/>
          </p:nvPr>
        </p:nvSpPr>
        <p:spPr/>
        <p:txBody>
          <a:bodyPr/>
          <a:lstStyle/>
          <a:p>
            <a:r>
              <a:rPr lang="fr-FR" dirty="0"/>
              <a:t>XML-</a:t>
            </a:r>
            <a:r>
              <a:rPr lang="fr-FR" dirty="0" err="1"/>
              <a:t>Enc</a:t>
            </a:r>
            <a:r>
              <a:rPr lang="fr-FR" dirty="0"/>
              <a:t> (XML </a:t>
            </a:r>
            <a:r>
              <a:rPr lang="fr-FR" dirty="0" err="1"/>
              <a:t>Encryption</a:t>
            </a:r>
            <a:r>
              <a:rPr lang="fr-FR" dirty="0"/>
              <a:t>)</a:t>
            </a:r>
          </a:p>
          <a:p>
            <a:pPr lvl="1"/>
            <a:r>
              <a:rPr lang="fr-FR" dirty="0"/>
              <a:t> Est une spécification du W3C, qui définit comment crypter le contenu des éléments XML à partir d'une clé ou d'un algorithme de cryptage</a:t>
            </a:r>
          </a:p>
          <a:p>
            <a:pPr lvl="1"/>
            <a:endParaRPr lang="fr-FR" dirty="0"/>
          </a:p>
          <a:p>
            <a:pPr lvl="1"/>
            <a:r>
              <a:rPr lang="fr-FR" dirty="0"/>
              <a:t>Permet de limiter les accès à certains éléments  pour différents destinataires</a:t>
            </a:r>
          </a:p>
          <a:p>
            <a:pPr lvl="1"/>
            <a:endParaRPr lang="fr-FR" dirty="0"/>
          </a:p>
          <a:p>
            <a:pPr lvl="1"/>
            <a:r>
              <a:rPr lang="fr-FR" dirty="0"/>
              <a:t>Sécurité maintenu a tous les maillons de la chaine</a:t>
            </a:r>
          </a:p>
          <a:p>
            <a:endParaRPr lang="fr-FR" dirty="0"/>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357</a:t>
            </a:fld>
            <a:endParaRPr lang="fr-F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de sécurisation XML</a:t>
            </a:r>
          </a:p>
        </p:txBody>
      </p:sp>
      <p:sp>
        <p:nvSpPr>
          <p:cNvPr id="3" name="Espace réservé du contenu 2"/>
          <p:cNvSpPr>
            <a:spLocks noGrp="1"/>
          </p:cNvSpPr>
          <p:nvPr>
            <p:ph idx="1"/>
          </p:nvPr>
        </p:nvSpPr>
        <p:spPr/>
        <p:txBody>
          <a:bodyPr/>
          <a:lstStyle/>
          <a:p>
            <a:r>
              <a:rPr lang="fr-FR" dirty="0"/>
              <a:t>XKMS</a:t>
            </a:r>
          </a:p>
          <a:p>
            <a:pPr lvl="1"/>
            <a:r>
              <a:rPr lang="fr-FR" dirty="0"/>
              <a:t>Replacer les formats et protocoles PKI (PKIX, </a:t>
            </a:r>
            <a:r>
              <a:rPr lang="fr-FR" dirty="0" err="1"/>
              <a:t>Card</a:t>
            </a:r>
            <a:r>
              <a:rPr lang="fr-FR" dirty="0"/>
              <a:t> Management Services, OCSP, etc.) par des documents XML transportés par SOAP</a:t>
            </a:r>
          </a:p>
          <a:p>
            <a:pPr lvl="1"/>
            <a:endParaRPr lang="fr-FR" dirty="0"/>
          </a:p>
          <a:p>
            <a:pPr lvl="1"/>
            <a:r>
              <a:rPr lang="fr-FR" dirty="0"/>
              <a:t>XML </a:t>
            </a:r>
            <a:r>
              <a:rPr lang="fr-FR" dirty="0" err="1"/>
              <a:t>Dsig</a:t>
            </a:r>
            <a:r>
              <a:rPr lang="fr-FR" dirty="0"/>
              <a:t> + </a:t>
            </a:r>
            <a:r>
              <a:rPr lang="fr-FR" dirty="0" err="1"/>
              <a:t>XMLEnc</a:t>
            </a:r>
            <a:endParaRPr lang="fr-FR" dirty="0"/>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358</a:t>
            </a:fld>
            <a:endParaRPr lang="fr-F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9618" name="AutoShape 2"/>
          <p:cNvSpPr>
            <a:spLocks noGrp="1" noChangeArrowheads="1"/>
          </p:cNvSpPr>
          <p:nvPr>
            <p:ph type="title"/>
          </p:nvPr>
        </p:nvSpPr>
        <p:spPr/>
        <p:txBody>
          <a:bodyPr/>
          <a:lstStyle/>
          <a:p>
            <a:pPr eaLnBrk="1" hangingPunct="1"/>
            <a:r>
              <a:rPr lang="fr-FR" dirty="0"/>
              <a:t>Protocoles de sécurisation XML</a:t>
            </a:r>
          </a:p>
        </p:txBody>
      </p:sp>
      <p:sp>
        <p:nvSpPr>
          <p:cNvPr id="2159619" name="Rectangle 3"/>
          <p:cNvSpPr>
            <a:spLocks noGrp="1" noChangeArrowheads="1"/>
          </p:cNvSpPr>
          <p:nvPr>
            <p:ph idx="1"/>
          </p:nvPr>
        </p:nvSpPr>
        <p:spPr/>
        <p:txBody>
          <a:bodyPr>
            <a:normAutofit/>
          </a:bodyPr>
          <a:lstStyle/>
          <a:p>
            <a:r>
              <a:rPr lang="fr-FR" dirty="0"/>
              <a:t>XACL &amp; XACML (XML Access Control </a:t>
            </a:r>
            <a:r>
              <a:rPr lang="fr-FR" dirty="0" err="1"/>
              <a:t>Markup</a:t>
            </a:r>
            <a:r>
              <a:rPr lang="fr-FR" dirty="0"/>
              <a:t> </a:t>
            </a:r>
            <a:r>
              <a:rPr lang="fr-FR" dirty="0" err="1"/>
              <a:t>Language</a:t>
            </a:r>
            <a:r>
              <a:rPr lang="fr-FR" dirty="0"/>
              <a:t>)</a:t>
            </a:r>
          </a:p>
          <a:p>
            <a:pPr lvl="1"/>
            <a:r>
              <a:rPr lang="fr-FR" dirty="0"/>
              <a:t> Contrôle d'accès aux ressources XML basé sur des catalogues de droits (</a:t>
            </a:r>
            <a:r>
              <a:rPr lang="fr-FR" dirty="0" err="1"/>
              <a:t>ACLs</a:t>
            </a:r>
            <a:r>
              <a:rPr lang="fr-FR" dirty="0"/>
              <a:t>) comprenant un sujet, des ressources, des actions, des autorisations</a:t>
            </a:r>
          </a:p>
          <a:p>
            <a:pPr lvl="1"/>
            <a:r>
              <a:rPr lang="fr-FR" dirty="0"/>
              <a:t>XACL utilise des expression </a:t>
            </a:r>
            <a:r>
              <a:rPr lang="fr-FR" dirty="0" err="1"/>
              <a:t>Xpath</a:t>
            </a:r>
            <a:r>
              <a:rPr lang="fr-FR" dirty="0"/>
              <a:t> pour cibler différents niveaux d’éléments et / d’attributs</a:t>
            </a:r>
          </a:p>
          <a:p>
            <a:pPr lvl="1"/>
            <a:r>
              <a:rPr lang="fr-FR" dirty="0"/>
              <a:t>Résolution de conflits de droits configurable</a:t>
            </a:r>
          </a:p>
          <a:p>
            <a:pPr lvl="1"/>
            <a:r>
              <a:rPr lang="fr-FR" dirty="0"/>
              <a:t>4 types de droits :  </a:t>
            </a:r>
            <a:r>
              <a:rPr lang="fr-FR" i="1" dirty="0" err="1"/>
              <a:t>read</a:t>
            </a:r>
            <a:r>
              <a:rPr lang="fr-FR" dirty="0"/>
              <a:t>, </a:t>
            </a:r>
            <a:r>
              <a:rPr lang="fr-FR" i="1" dirty="0" err="1"/>
              <a:t>write</a:t>
            </a:r>
            <a:r>
              <a:rPr lang="fr-FR" dirty="0"/>
              <a:t>, </a:t>
            </a:r>
            <a:r>
              <a:rPr lang="fr-FR" i="1" dirty="0" err="1"/>
              <a:t>create</a:t>
            </a:r>
            <a:r>
              <a:rPr lang="fr-FR" i="1" dirty="0"/>
              <a:t>, </a:t>
            </a:r>
            <a:r>
              <a:rPr lang="fr-FR" i="1" dirty="0" err="1"/>
              <a:t>delete</a:t>
            </a:r>
            <a:endParaRPr lang="fr-FR" dirty="0"/>
          </a:p>
        </p:txBody>
      </p:sp>
      <p:sp>
        <p:nvSpPr>
          <p:cNvPr id="5" name="Rectangle 13"/>
          <p:cNvSpPr>
            <a:spLocks noGrp="1" noChangeArrowheads="1"/>
          </p:cNvSpPr>
          <p:nvPr>
            <p:ph type="sldNum" sz="quarter" idx="12"/>
          </p:nvPr>
        </p:nvSpPr>
        <p:spPr>
          <a:ln/>
        </p:spPr>
        <p:txBody>
          <a:bodyPr/>
          <a:lstStyle/>
          <a:p>
            <a:pPr>
              <a:defRPr/>
            </a:pPr>
            <a:fld id="{FB05A132-0413-4960-860B-5970E767463D}" type="slidenum">
              <a:rPr lang="fr-FR"/>
              <a:pPr>
                <a:defRPr/>
              </a:pPr>
              <a:t>359</a:t>
            </a:fld>
            <a:endParaRPr lang="fr-F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874" name="AutoShape 2"/>
          <p:cNvSpPr>
            <a:spLocks noGrp="1" noChangeArrowheads="1"/>
          </p:cNvSpPr>
          <p:nvPr>
            <p:ph type="title"/>
          </p:nvPr>
        </p:nvSpPr>
        <p:spPr/>
        <p:txBody>
          <a:bodyPr/>
          <a:lstStyle/>
          <a:p>
            <a:pPr eaLnBrk="1" hangingPunct="1"/>
            <a:r>
              <a:rPr lang="fr-FR"/>
              <a:t>Structure XML</a:t>
            </a:r>
          </a:p>
        </p:txBody>
      </p:sp>
      <p:sp>
        <p:nvSpPr>
          <p:cNvPr id="2255875" name="Rectangle 3"/>
          <p:cNvSpPr>
            <a:spLocks noGrp="1" noChangeArrowheads="1"/>
          </p:cNvSpPr>
          <p:nvPr>
            <p:ph idx="1"/>
          </p:nvPr>
        </p:nvSpPr>
        <p:spPr/>
        <p:txBody>
          <a:bodyPr/>
          <a:lstStyle/>
          <a:p>
            <a:pPr eaLnBrk="1" hangingPunct="1">
              <a:buFont typeface="Wingdings" pitchFamily="2" charset="2"/>
              <a:buChar char="q"/>
            </a:pPr>
            <a:endParaRPr lang="fr-FR" dirty="0">
              <a:ea typeface="MS Mincho" pitchFamily="49" charset="-128"/>
            </a:endParaRPr>
          </a:p>
          <a:p>
            <a:pPr>
              <a:buFont typeface="Wingdings" pitchFamily="2" charset="2"/>
              <a:buChar char="q"/>
            </a:pPr>
            <a:r>
              <a:rPr lang="fr-FR" dirty="0">
                <a:ea typeface="MS Mincho" pitchFamily="49" charset="-128"/>
              </a:rPr>
              <a:t>Document XML bien formé</a:t>
            </a:r>
          </a:p>
          <a:p>
            <a:pPr eaLnBrk="1" hangingPunct="1">
              <a:buFont typeface="Wingdings" charset="2"/>
              <a:buNone/>
            </a:pPr>
            <a:r>
              <a:rPr lang="fr-FR" sz="1800" dirty="0">
                <a:cs typeface="Courier New" pitchFamily="49" charset="0"/>
              </a:rPr>
              <a:t>   - Un document bien formé est un document qui respecte les règles syntaxiques de XML (ex: imbrication des balises, absence de balise ouverte sans fermeture)</a:t>
            </a:r>
          </a:p>
          <a:p>
            <a:pPr eaLnBrk="1" hangingPunct="1">
              <a:buFont typeface="Wingdings" charset="2"/>
              <a:buNone/>
            </a:pPr>
            <a:endParaRPr lang="fr-FR" sz="1800" dirty="0">
              <a:cs typeface="Courier New" pitchFamily="49" charset="0"/>
            </a:endParaRPr>
          </a:p>
          <a:p>
            <a:pPr eaLnBrk="1" hangingPunct="1">
              <a:buFont typeface="Wingdings" pitchFamily="2" charset="2"/>
              <a:buChar char="q"/>
            </a:pPr>
            <a:endParaRPr lang="fr-FR" dirty="0">
              <a:ea typeface="MS Mincho" pitchFamily="49" charset="-128"/>
            </a:endParaRPr>
          </a:p>
          <a:p>
            <a:pPr eaLnBrk="1" hangingPunct="1">
              <a:buFont typeface="Wingdings" pitchFamily="2" charset="2"/>
              <a:buChar char="q"/>
            </a:pPr>
            <a:r>
              <a:rPr lang="fr-FR" dirty="0">
                <a:ea typeface="MS Mincho" pitchFamily="49" charset="-128"/>
              </a:rPr>
              <a:t>Document XML valide</a:t>
            </a:r>
          </a:p>
          <a:p>
            <a:pPr eaLnBrk="1" hangingPunct="1">
              <a:buFont typeface="Wingdings" charset="2"/>
              <a:buNone/>
            </a:pPr>
            <a:r>
              <a:rPr lang="fr-FR" sz="1800" dirty="0">
                <a:cs typeface="Courier New" pitchFamily="49" charset="0"/>
              </a:rPr>
              <a:t>   - Un document valide est un document qui se conforme à des règles sémantiques précises définies par l’utilisateur ou contenues dans une DTD ou un schéma.</a:t>
            </a:r>
          </a:p>
          <a:p>
            <a:pPr eaLnBrk="1" hangingPunct="1">
              <a:buFont typeface="Wingdings" charset="2"/>
              <a:buNone/>
            </a:pPr>
            <a:r>
              <a:rPr lang="fr-FR" sz="1800" dirty="0">
                <a:cs typeface="Courier New" pitchFamily="49" charset="0"/>
              </a:rPr>
              <a:t>   -Il existe des éditeurs et des outils de validation de fichiers XML !</a:t>
            </a:r>
          </a:p>
        </p:txBody>
      </p:sp>
      <p:sp>
        <p:nvSpPr>
          <p:cNvPr id="6" name="Rectangle 13"/>
          <p:cNvSpPr>
            <a:spLocks noGrp="1" noChangeArrowheads="1"/>
          </p:cNvSpPr>
          <p:nvPr>
            <p:ph type="sldNum" sz="quarter" idx="12"/>
          </p:nvPr>
        </p:nvSpPr>
        <p:spPr>
          <a:ln/>
        </p:spPr>
        <p:txBody>
          <a:bodyPr>
            <a:normAutofit/>
          </a:bodyPr>
          <a:lstStyle/>
          <a:p>
            <a:pPr>
              <a:defRPr/>
            </a:pPr>
            <a:fld id="{26FD2A62-0526-41A3-88D0-FF2BE49C5638}" type="slidenum">
              <a:rPr lang="fr-FR"/>
              <a:pPr>
                <a:defRPr/>
              </a:pPr>
              <a:t>36</a:t>
            </a:fld>
            <a:endParaRPr lang="fr-F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Protocoles de sécurisation XML</a:t>
            </a:r>
          </a:p>
        </p:txBody>
      </p:sp>
      <p:sp>
        <p:nvSpPr>
          <p:cNvPr id="6" name="Espace réservé du contenu 5"/>
          <p:cNvSpPr>
            <a:spLocks noGrp="1"/>
          </p:cNvSpPr>
          <p:nvPr>
            <p:ph idx="1"/>
          </p:nvPr>
        </p:nvSpPr>
        <p:spPr/>
        <p:txBody>
          <a:bodyPr>
            <a:normAutofit fontScale="62500" lnSpcReduction="20000"/>
          </a:bodyPr>
          <a:lstStyle/>
          <a:p>
            <a:pPr>
              <a:buNone/>
            </a:pPr>
            <a:r>
              <a:rPr lang="fr-FR" dirty="0"/>
              <a:t>&lt;?</a:t>
            </a:r>
            <a:r>
              <a:rPr lang="fr-FR" dirty="0" err="1"/>
              <a:t>xml</a:t>
            </a:r>
            <a:r>
              <a:rPr lang="fr-FR" dirty="0"/>
              <a:t> version=“1.0”?&gt;</a:t>
            </a:r>
          </a:p>
          <a:p>
            <a:pPr>
              <a:buNone/>
            </a:pPr>
            <a:r>
              <a:rPr lang="fr-FR" dirty="0"/>
              <a:t>&lt;</a:t>
            </a:r>
            <a:r>
              <a:rPr lang="fr-FR" dirty="0" err="1"/>
              <a:t>policy</a:t>
            </a:r>
            <a:r>
              <a:rPr lang="fr-FR" dirty="0"/>
              <a:t>&gt;</a:t>
            </a:r>
          </a:p>
          <a:p>
            <a:pPr>
              <a:buNone/>
            </a:pPr>
            <a:r>
              <a:rPr lang="fr-FR" dirty="0"/>
              <a:t>	&lt;</a:t>
            </a:r>
            <a:r>
              <a:rPr lang="fr-FR" dirty="0" err="1"/>
              <a:t>xacl</a:t>
            </a:r>
            <a:r>
              <a:rPr lang="fr-FR" dirty="0"/>
              <a:t>&gt;</a:t>
            </a:r>
          </a:p>
          <a:p>
            <a:pPr>
              <a:buNone/>
            </a:pPr>
            <a:r>
              <a:rPr lang="fr-FR" dirty="0"/>
              <a:t>	   &lt;</a:t>
            </a:r>
            <a:r>
              <a:rPr lang="fr-FR" dirty="0" err="1"/>
              <a:t>object</a:t>
            </a:r>
            <a:r>
              <a:rPr lang="fr-FR" dirty="0"/>
              <a:t> </a:t>
            </a:r>
            <a:r>
              <a:rPr lang="fr-FR" dirty="0" err="1"/>
              <a:t>href</a:t>
            </a:r>
            <a:r>
              <a:rPr lang="fr-FR" dirty="0"/>
              <a:t>=« </a:t>
            </a:r>
            <a:r>
              <a:rPr lang="fr-FR" dirty="0" err="1"/>
              <a:t>PaiementPanier</a:t>
            </a:r>
            <a:r>
              <a:rPr lang="fr-FR" dirty="0"/>
              <a:t>/</a:t>
            </a:r>
            <a:r>
              <a:rPr lang="fr-FR" dirty="0" err="1"/>
              <a:t>totalTTC</a:t>
            </a:r>
            <a:r>
              <a:rPr lang="fr-FR" dirty="0"/>
              <a:t>"/&gt; &lt;!– </a:t>
            </a:r>
            <a:r>
              <a:rPr lang="fr-FR" dirty="0" err="1"/>
              <a:t>Xpath</a:t>
            </a:r>
            <a:r>
              <a:rPr lang="fr-FR" dirty="0"/>
              <a:t> </a:t>
            </a:r>
            <a:r>
              <a:rPr lang="fr-FR" dirty="0" err="1"/>
              <a:t>expr</a:t>
            </a:r>
            <a:r>
              <a:rPr lang="fr-FR" dirty="0"/>
              <a:t>. --&gt;</a:t>
            </a:r>
          </a:p>
          <a:p>
            <a:pPr>
              <a:buNone/>
            </a:pPr>
            <a:r>
              <a:rPr lang="fr-FR" dirty="0"/>
              <a:t>         &lt;</a:t>
            </a:r>
            <a:r>
              <a:rPr lang="fr-FR" dirty="0" err="1"/>
              <a:t>rule</a:t>
            </a:r>
            <a:r>
              <a:rPr lang="fr-FR" dirty="0"/>
              <a:t>&gt;</a:t>
            </a:r>
          </a:p>
          <a:p>
            <a:pPr>
              <a:buNone/>
            </a:pPr>
            <a:r>
              <a:rPr lang="fr-FR" dirty="0"/>
              <a:t>	        &lt;</a:t>
            </a:r>
            <a:r>
              <a:rPr lang="fr-FR" dirty="0" err="1"/>
              <a:t>acl</a:t>
            </a:r>
            <a:r>
              <a:rPr lang="fr-FR" dirty="0"/>
              <a:t>&gt;</a:t>
            </a:r>
          </a:p>
          <a:p>
            <a:pPr>
              <a:buNone/>
              <a:tabLst>
                <a:tab pos="812800" algn="l"/>
              </a:tabLst>
            </a:pPr>
            <a:r>
              <a:rPr lang="fr-FR" dirty="0"/>
              <a:t>		  &lt;</a:t>
            </a:r>
            <a:r>
              <a:rPr lang="fr-FR" dirty="0" err="1"/>
              <a:t>subject</a:t>
            </a:r>
            <a:r>
              <a:rPr lang="fr-FR" dirty="0"/>
              <a:t>&gt;</a:t>
            </a:r>
          </a:p>
          <a:p>
            <a:pPr>
              <a:buNone/>
            </a:pPr>
            <a:r>
              <a:rPr lang="fr-FR" dirty="0"/>
              <a:t>		      &lt;</a:t>
            </a:r>
            <a:r>
              <a:rPr lang="fr-FR" dirty="0" err="1"/>
              <a:t>uid</a:t>
            </a:r>
            <a:r>
              <a:rPr lang="fr-FR" dirty="0"/>
              <a:t>&gt;client&lt;/</a:t>
            </a:r>
            <a:r>
              <a:rPr lang="fr-FR" dirty="0" err="1"/>
              <a:t>uid</a:t>
            </a:r>
            <a:r>
              <a:rPr lang="fr-FR" dirty="0"/>
              <a:t>&gt;</a:t>
            </a:r>
          </a:p>
          <a:p>
            <a:pPr>
              <a:buNone/>
            </a:pPr>
            <a:r>
              <a:rPr lang="fr-FR" dirty="0"/>
              <a:t>		   &lt;/</a:t>
            </a:r>
            <a:r>
              <a:rPr lang="fr-FR" dirty="0" err="1"/>
              <a:t>subject</a:t>
            </a:r>
            <a:r>
              <a:rPr lang="fr-FR" dirty="0"/>
              <a:t>&gt;</a:t>
            </a:r>
          </a:p>
          <a:p>
            <a:pPr>
              <a:buNone/>
            </a:pPr>
            <a:r>
              <a:rPr lang="fr-FR" dirty="0"/>
              <a:t>		   </a:t>
            </a:r>
            <a:r>
              <a:rPr lang="fr-FR" dirty="0">
                <a:solidFill>
                  <a:srgbClr val="00B050"/>
                </a:solidFill>
              </a:rPr>
              <a:t>&lt;action </a:t>
            </a:r>
            <a:r>
              <a:rPr lang="fr-FR" dirty="0" err="1">
                <a:solidFill>
                  <a:srgbClr val="00B050"/>
                </a:solidFill>
              </a:rPr>
              <a:t>name</a:t>
            </a:r>
            <a:r>
              <a:rPr lang="fr-FR" dirty="0">
                <a:solidFill>
                  <a:srgbClr val="00B050"/>
                </a:solidFill>
              </a:rPr>
              <a:t>="</a:t>
            </a:r>
            <a:r>
              <a:rPr lang="fr-FR" dirty="0" err="1">
                <a:solidFill>
                  <a:srgbClr val="00B050"/>
                </a:solidFill>
              </a:rPr>
              <a:t>read</a:t>
            </a:r>
            <a:r>
              <a:rPr lang="fr-FR" dirty="0">
                <a:solidFill>
                  <a:srgbClr val="00B050"/>
                </a:solidFill>
              </a:rPr>
              <a:t>" permission="</a:t>
            </a:r>
            <a:r>
              <a:rPr lang="fr-FR" dirty="0" err="1">
                <a:solidFill>
                  <a:srgbClr val="00B050"/>
                </a:solidFill>
              </a:rPr>
              <a:t>grant</a:t>
            </a:r>
            <a:r>
              <a:rPr lang="fr-FR" dirty="0">
                <a:solidFill>
                  <a:srgbClr val="00B050"/>
                </a:solidFill>
              </a:rPr>
              <a:t>"/&gt;</a:t>
            </a:r>
          </a:p>
          <a:p>
            <a:pPr>
              <a:buNone/>
            </a:pPr>
            <a:r>
              <a:rPr lang="fr-FR" dirty="0"/>
              <a:t>		    </a:t>
            </a:r>
            <a:r>
              <a:rPr lang="fr-FR" dirty="0">
                <a:solidFill>
                  <a:srgbClr val="C00000"/>
                </a:solidFill>
              </a:rPr>
              <a:t>&lt;action </a:t>
            </a:r>
            <a:r>
              <a:rPr lang="fr-FR" dirty="0" err="1">
                <a:solidFill>
                  <a:srgbClr val="C00000"/>
                </a:solidFill>
              </a:rPr>
              <a:t>name</a:t>
            </a:r>
            <a:r>
              <a:rPr lang="fr-FR" dirty="0">
                <a:solidFill>
                  <a:srgbClr val="C00000"/>
                </a:solidFill>
              </a:rPr>
              <a:t>="</a:t>
            </a:r>
            <a:r>
              <a:rPr lang="fr-FR" dirty="0" err="1">
                <a:solidFill>
                  <a:srgbClr val="C00000"/>
                </a:solidFill>
              </a:rPr>
              <a:t>write</a:t>
            </a:r>
            <a:r>
              <a:rPr lang="fr-FR" dirty="0">
                <a:solidFill>
                  <a:srgbClr val="C00000"/>
                </a:solidFill>
              </a:rPr>
              <a:t>" permission="</a:t>
            </a:r>
            <a:r>
              <a:rPr lang="fr-FR" dirty="0" err="1">
                <a:solidFill>
                  <a:srgbClr val="C00000"/>
                </a:solidFill>
              </a:rPr>
              <a:t>deny</a:t>
            </a:r>
            <a:r>
              <a:rPr lang="fr-FR" dirty="0">
                <a:solidFill>
                  <a:srgbClr val="C00000"/>
                </a:solidFill>
              </a:rPr>
              <a:t>"/&gt;</a:t>
            </a:r>
          </a:p>
          <a:p>
            <a:pPr>
              <a:buNone/>
            </a:pPr>
            <a:r>
              <a:rPr lang="fr-FR" dirty="0"/>
              <a:t>	         &lt;/</a:t>
            </a:r>
            <a:r>
              <a:rPr lang="fr-FR" dirty="0" err="1"/>
              <a:t>acl</a:t>
            </a:r>
            <a:r>
              <a:rPr lang="fr-FR" dirty="0"/>
              <a:t>&gt;</a:t>
            </a:r>
          </a:p>
          <a:p>
            <a:pPr>
              <a:buNone/>
            </a:pPr>
            <a:r>
              <a:rPr lang="fr-FR" dirty="0"/>
              <a:t>           &lt;/</a:t>
            </a:r>
            <a:r>
              <a:rPr lang="fr-FR" dirty="0" err="1"/>
              <a:t>rule</a:t>
            </a:r>
            <a:r>
              <a:rPr lang="fr-FR" dirty="0"/>
              <a:t>&gt;</a:t>
            </a:r>
          </a:p>
          <a:p>
            <a:pPr>
              <a:buNone/>
            </a:pPr>
            <a:r>
              <a:rPr lang="fr-FR" dirty="0"/>
              <a:t>        &lt;/</a:t>
            </a:r>
            <a:r>
              <a:rPr lang="fr-FR" dirty="0" err="1"/>
              <a:t>xacl</a:t>
            </a:r>
            <a:r>
              <a:rPr lang="fr-FR" dirty="0"/>
              <a:t>&gt;</a:t>
            </a:r>
          </a:p>
          <a:p>
            <a:pPr>
              <a:buNone/>
            </a:pPr>
            <a:r>
              <a:rPr lang="fr-FR" dirty="0"/>
              <a:t>&lt;/</a:t>
            </a:r>
            <a:r>
              <a:rPr lang="fr-FR" dirty="0" err="1"/>
              <a:t>policy</a:t>
            </a:r>
            <a:r>
              <a:rPr lang="fr-FR" dirty="0"/>
              <a:t>&gt;</a:t>
            </a:r>
          </a:p>
          <a:p>
            <a:pPr>
              <a:buNone/>
            </a:pPr>
            <a:endParaRPr lang="fr-FR" dirty="0"/>
          </a:p>
          <a:p>
            <a:pPr>
              <a:buNone/>
            </a:pPr>
            <a:endParaRPr lang="fr-FR" dirty="0"/>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360</a:t>
            </a:fld>
            <a:endParaRPr lang="fr-FR"/>
          </a:p>
        </p:txBody>
      </p:sp>
      <p:sp>
        <p:nvSpPr>
          <p:cNvPr id="7" name="Espace réservé du contenu 6"/>
          <p:cNvSpPr>
            <a:spLocks noGrp="1"/>
          </p:cNvSpPr>
          <p:nvPr>
            <p:ph sz="quarter" idx="13"/>
          </p:nvPr>
        </p:nvSpPr>
        <p:spPr/>
        <p:txBody>
          <a:bodyPr>
            <a:normAutofit/>
          </a:bodyPr>
          <a:lstStyle/>
          <a:p>
            <a:r>
              <a:rPr lang="fr-FR" dirty="0"/>
              <a:t>XACL &amp; XACML exemple de fichier de politique d’ accès</a:t>
            </a:r>
          </a:p>
          <a:p>
            <a:endParaRPr lang="fr-FR" dirty="0"/>
          </a:p>
          <a:p>
            <a:pPr lvl="1"/>
            <a:r>
              <a:rPr lang="fr-FR" dirty="0"/>
              <a:t>le client peux lire les  prix a payer sans le modifié </a:t>
            </a:r>
          </a:p>
          <a:p>
            <a:pPr lvl="1"/>
            <a:endParaRPr lang="fr-FR"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Protocoles de sécurisation XML</a:t>
            </a:r>
          </a:p>
        </p:txBody>
      </p:sp>
      <p:sp>
        <p:nvSpPr>
          <p:cNvPr id="3" name="Espace réservé du contenu 2"/>
          <p:cNvSpPr>
            <a:spLocks noGrp="1"/>
          </p:cNvSpPr>
          <p:nvPr>
            <p:ph idx="1"/>
          </p:nvPr>
        </p:nvSpPr>
        <p:spPr/>
        <p:txBody>
          <a:bodyPr/>
          <a:lstStyle/>
          <a:p>
            <a:r>
              <a:rPr lang="fr-FR" dirty="0"/>
              <a:t>WSS (WS-Security)</a:t>
            </a:r>
          </a:p>
          <a:p>
            <a:pPr lvl="1"/>
            <a:r>
              <a:rPr lang="fr-FR" dirty="0">
                <a:cs typeface="Courier New" pitchFamily="49" charset="0"/>
              </a:rPr>
              <a:t> Spécification XML qui permet une sécurisation forte des échanges SOAP</a:t>
            </a:r>
          </a:p>
          <a:p>
            <a:pPr lvl="1"/>
            <a:r>
              <a:rPr lang="fr-FR" dirty="0">
                <a:cs typeface="Courier New" pitchFamily="49" charset="0"/>
              </a:rPr>
              <a:t> Permet d'intégrer des mécanismes d'authentification, de signature et de chiffrement des messages ce qui permet d'identifier les entités impliquées, de vérifier les autorisations et l'intégrité du message</a:t>
            </a:r>
          </a:p>
          <a:p>
            <a:endParaRPr lang="fr-FR" dirty="0"/>
          </a:p>
        </p:txBody>
      </p:sp>
      <p:sp>
        <p:nvSpPr>
          <p:cNvPr id="4" name="Espace réservé du numéro de diapositive 3"/>
          <p:cNvSpPr>
            <a:spLocks noGrp="1"/>
          </p:cNvSpPr>
          <p:nvPr>
            <p:ph type="sldNum" sz="quarter" idx="12"/>
          </p:nvPr>
        </p:nvSpPr>
        <p:spPr/>
        <p:txBody>
          <a:bodyPr/>
          <a:lstStyle/>
          <a:p>
            <a:pPr>
              <a:defRPr/>
            </a:pPr>
            <a:fld id="{0CB1C5C1-FAA7-40E6-AC29-672D551EBD9B}" type="slidenum">
              <a:rPr lang="fr-FR" smtClean="0"/>
              <a:pPr>
                <a:defRPr/>
              </a:pPr>
              <a:t>361</a:t>
            </a:fld>
            <a:endParaRPr lang="fr-F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8143900" y="5836750"/>
            <a:ext cx="609600" cy="521208"/>
          </a:xfrm>
          <a:prstGeom prst="rect">
            <a:avLst/>
          </a:prstGeom>
        </p:spPr>
        <p:txBody>
          <a:bodyPr/>
          <a:lstStyle/>
          <a:p>
            <a:pPr algn="ctr"/>
            <a:fld id="{5A33B5BC-E3F1-4ABE-A1A6-D2608D40EC2E}" type="slidenum">
              <a:rPr lang="fr-FR" sz="1400" b="1" smtClean="0">
                <a:solidFill>
                  <a:schemeClr val="bg1"/>
                </a:solidFill>
              </a:rPr>
              <a:pPr algn="ctr"/>
              <a:t>362</a:t>
            </a:fld>
            <a:endParaRPr lang="fr-FR" sz="1400" b="1" dirty="0">
              <a:solidFill>
                <a:schemeClr val="bg1"/>
              </a:solidFill>
            </a:endParaRPr>
          </a:p>
        </p:txBody>
      </p:sp>
      <p:sp>
        <p:nvSpPr>
          <p:cNvPr id="260099" name="AutoShape 2"/>
          <p:cNvSpPr>
            <a:spLocks noGrp="1" noChangeArrowheads="1"/>
          </p:cNvSpPr>
          <p:nvPr>
            <p:ph type="title" idx="4294967295"/>
          </p:nvPr>
        </p:nvSpPr>
        <p:spPr>
          <a:xfrm>
            <a:off x="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1624013"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363</a:t>
            </a:fld>
            <a:endParaRPr lang="fr-FR" sz="1400" b="1" dirty="0">
              <a:solidFill>
                <a:schemeClr val="bg1"/>
              </a:solidFill>
            </a:endParaRPr>
          </a:p>
        </p:txBody>
      </p:sp>
      <p:pic>
        <p:nvPicPr>
          <p:cNvPr id="7" name="Picture 4" descr="Afficher l'image d'origine"/>
          <p:cNvPicPr>
            <a:picLocks noChangeAspect="1" noChangeArrowheads="1"/>
          </p:cNvPicPr>
          <p:nvPr/>
        </p:nvPicPr>
        <p:blipFill>
          <a:blip r:embed="rId3" cstate="print"/>
          <a:srcRect/>
          <a:stretch>
            <a:fillRect/>
          </a:stretch>
        </p:blipFill>
        <p:spPr bwMode="auto">
          <a:xfrm rot="181784">
            <a:off x="5643570" y="2258578"/>
            <a:ext cx="1718431" cy="1988783"/>
          </a:xfrm>
          <a:prstGeom prst="rect">
            <a:avLst/>
          </a:prstGeom>
          <a:noFill/>
        </p:spPr>
      </p:pic>
      <p:pic>
        <p:nvPicPr>
          <p:cNvPr id="5" name="Picture 2" descr="Afficher l'image d'origine"/>
          <p:cNvPicPr>
            <a:picLocks noChangeAspect="1" noChangeArrowheads="1"/>
          </p:cNvPicPr>
          <p:nvPr/>
        </p:nvPicPr>
        <p:blipFill>
          <a:blip r:embed="rId4" cstate="print"/>
          <a:srcRect/>
          <a:stretch>
            <a:fillRect/>
          </a:stretch>
        </p:blipFill>
        <p:spPr bwMode="auto">
          <a:xfrm rot="216113">
            <a:off x="6788578" y="3554835"/>
            <a:ext cx="1794471" cy="1995704"/>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6"/>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7"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364</a:t>
            </a:fld>
            <a:endParaRPr lang="fr-F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643182"/>
            <a:ext cx="4038600" cy="3857652"/>
          </a:xfrm>
        </p:spPr>
        <p:txBody>
          <a:bodyPr>
            <a:normAutofit lnSpcReduction="10000"/>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643182"/>
            <a:ext cx="4038600" cy="3857652"/>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37</a:t>
            </a:fld>
            <a:endParaRPr lang="fr-FR"/>
          </a:p>
        </p:txBody>
      </p:sp>
      <p:sp>
        <p:nvSpPr>
          <p:cNvPr id="7" name="Espace réservé du contenu 6"/>
          <p:cNvSpPr>
            <a:spLocks noGrp="1"/>
          </p:cNvSpPr>
          <p:nvPr>
            <p:ph sz="half" idx="13"/>
          </p:nvPr>
        </p:nvSpPr>
        <p:spPr>
          <a:xfrm>
            <a:off x="467544" y="1571612"/>
            <a:ext cx="8280920" cy="936104"/>
          </a:xfrm>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7922" name="AutoShape 2"/>
          <p:cNvSpPr>
            <a:spLocks noGrp="1" noChangeArrowheads="1"/>
          </p:cNvSpPr>
          <p:nvPr>
            <p:ph type="title"/>
          </p:nvPr>
        </p:nvSpPr>
        <p:spPr/>
        <p:txBody>
          <a:bodyPr/>
          <a:lstStyle/>
          <a:p>
            <a:pPr eaLnBrk="1" hangingPunct="1"/>
            <a:r>
              <a:rPr lang="fr-FR"/>
              <a:t>Structure XML</a:t>
            </a:r>
          </a:p>
        </p:txBody>
      </p:sp>
      <p:sp>
        <p:nvSpPr>
          <p:cNvPr id="2257923" name="Rectangle 3"/>
          <p:cNvSpPr>
            <a:spLocks noGrp="1" noChangeArrowheads="1"/>
          </p:cNvSpPr>
          <p:nvPr>
            <p:ph idx="1"/>
          </p:nvPr>
        </p:nvSpPr>
        <p:spPr/>
        <p:txBody>
          <a:bodyPr>
            <a:normAutofit fontScale="70000" lnSpcReduction="20000"/>
          </a:bodyPr>
          <a:lstStyle/>
          <a:p>
            <a:r>
              <a:rPr lang="fr-FR" dirty="0"/>
              <a:t>Règles syntaxiques</a:t>
            </a:r>
          </a:p>
          <a:p>
            <a:pPr lvl="1" eaLnBrk="1" hangingPunct="1"/>
            <a:r>
              <a:rPr lang="fr-FR" dirty="0">
                <a:cs typeface="Courier New" pitchFamily="49" charset="0"/>
              </a:rPr>
              <a:t> les noms d’attributs (en XML1.0)</a:t>
            </a:r>
          </a:p>
          <a:p>
            <a:pPr lvl="2"/>
            <a:r>
              <a:rPr lang="fr-FR" dirty="0">
                <a:cs typeface="Courier New" pitchFamily="49" charset="0"/>
              </a:rPr>
              <a:t> 1 lettre ou "_" + lettres /   _   .   -   :</a:t>
            </a:r>
          </a:p>
          <a:p>
            <a:pPr lvl="1" eaLnBrk="1" hangingPunct="1"/>
            <a:r>
              <a:rPr lang="fr-FR" dirty="0">
                <a:cs typeface="Courier New" pitchFamily="49" charset="0"/>
              </a:rPr>
              <a:t> les valeurs d’attribut</a:t>
            </a:r>
          </a:p>
          <a:p>
            <a:pPr lvl="2"/>
            <a:r>
              <a:rPr lang="fr-FR" dirty="0">
                <a:cs typeface="Courier New" pitchFamily="49" charset="0"/>
              </a:rPr>
              <a:t> entre ‘ (</a:t>
            </a:r>
            <a:r>
              <a:rPr lang="fr-FR" dirty="0" err="1">
                <a:cs typeface="Courier New" pitchFamily="49" charset="0"/>
              </a:rPr>
              <a:t>quote</a:t>
            </a:r>
            <a:r>
              <a:rPr lang="fr-FR" dirty="0">
                <a:cs typeface="Courier New" pitchFamily="49" charset="0"/>
              </a:rPr>
              <a:t> simple) ou " (double </a:t>
            </a:r>
            <a:r>
              <a:rPr lang="fr-FR" dirty="0" err="1">
                <a:cs typeface="Courier New" pitchFamily="49" charset="0"/>
              </a:rPr>
              <a:t>quote</a:t>
            </a:r>
            <a:r>
              <a:rPr lang="fr-FR" dirty="0">
                <a:cs typeface="Courier New" pitchFamily="49" charset="0"/>
              </a:rPr>
              <a:t>)</a:t>
            </a:r>
          </a:p>
          <a:p>
            <a:pPr lvl="1" eaLnBrk="1" hangingPunct="1"/>
            <a:r>
              <a:rPr lang="fr-FR" dirty="0">
                <a:cs typeface="Courier New" pitchFamily="49" charset="0"/>
              </a:rPr>
              <a:t> le contenu</a:t>
            </a:r>
          </a:p>
          <a:p>
            <a:pPr lvl="2"/>
            <a:r>
              <a:rPr lang="fr-FR" dirty="0">
                <a:cs typeface="Courier New" pitchFamily="49" charset="0"/>
              </a:rPr>
              <a:t>UTF-8/16, PCDATA…</a:t>
            </a:r>
          </a:p>
          <a:p>
            <a:pPr lvl="1" eaLnBrk="1" hangingPunct="1"/>
            <a:r>
              <a:rPr lang="fr-FR" dirty="0">
                <a:cs typeface="Courier New" pitchFamily="49" charset="0"/>
              </a:rPr>
              <a:t> les éléments vides peuvent être notés &lt;</a:t>
            </a:r>
            <a:r>
              <a:rPr lang="fr-FR" b="1" i="1" dirty="0" err="1">
                <a:cs typeface="Courier New" pitchFamily="49" charset="0"/>
              </a:rPr>
              <a:t>name</a:t>
            </a:r>
            <a:r>
              <a:rPr lang="fr-FR" dirty="0">
                <a:cs typeface="Courier New" pitchFamily="49" charset="0"/>
              </a:rPr>
              <a:t> /&gt; </a:t>
            </a:r>
          </a:p>
          <a:p>
            <a:pPr lvl="2"/>
            <a:r>
              <a:rPr lang="fr-FR" dirty="0">
                <a:cs typeface="Courier New" pitchFamily="49" charset="0"/>
              </a:rPr>
              <a:t>(préférez l’espace devant le /)</a:t>
            </a:r>
          </a:p>
          <a:p>
            <a:pPr lvl="1" eaLnBrk="1" hangingPunct="1"/>
            <a:r>
              <a:rPr lang="fr-FR" dirty="0">
                <a:cs typeface="Courier New" pitchFamily="49" charset="0"/>
              </a:rPr>
              <a:t> pas de balises croisées </a:t>
            </a:r>
            <a:endParaRPr lang="fr-FR" dirty="0">
              <a:sym typeface="Wingdings" charset="2"/>
            </a:endParaRPr>
          </a:p>
          <a:p>
            <a:pPr lvl="2"/>
            <a:r>
              <a:rPr lang="fr-FR" dirty="0">
                <a:cs typeface="Courier New" pitchFamily="49" charset="0"/>
              </a:rPr>
              <a:t>les documents XML ont une structure arborescente</a:t>
            </a:r>
          </a:p>
          <a:p>
            <a:pPr lvl="1" eaLnBrk="1" hangingPunct="1"/>
            <a:r>
              <a:rPr lang="fr-FR" dirty="0">
                <a:cs typeface="Courier New" pitchFamily="49" charset="0"/>
              </a:rPr>
              <a:t> ignore plus d’un espace blanc </a:t>
            </a:r>
          </a:p>
          <a:p>
            <a:pPr lvl="2"/>
            <a:r>
              <a:rPr lang="fr-FR" dirty="0">
                <a:cs typeface="Courier New" pitchFamily="49" charset="0"/>
              </a:rPr>
              <a:t>(</a:t>
            </a:r>
            <a:r>
              <a:rPr lang="fr-FR" dirty="0" err="1">
                <a:cs typeface="Courier New" pitchFamily="49" charset="0"/>
              </a:rPr>
              <a:t>whitespaces</a:t>
            </a:r>
            <a:r>
              <a:rPr lang="fr-FR" dirty="0">
                <a:cs typeface="Courier New" pitchFamily="49" charset="0"/>
              </a:rPr>
              <a:t> : espace, tab, saut/retour de ligne)</a:t>
            </a:r>
            <a:endParaRPr lang="fr-FR" dirty="0"/>
          </a:p>
          <a:p>
            <a:endParaRPr lang="fr-FR" dirty="0"/>
          </a:p>
          <a:p>
            <a:r>
              <a:rPr lang="fr-FR" dirty="0"/>
              <a:t>Structure logique d'un document</a:t>
            </a:r>
          </a:p>
          <a:p>
            <a:pPr lvl="1"/>
            <a:r>
              <a:rPr lang="fr-FR" dirty="0"/>
              <a:t> XML est capable de décrire la structure logique des documents</a:t>
            </a:r>
          </a:p>
          <a:p>
            <a:pPr lvl="1"/>
            <a:r>
              <a:rPr lang="fr-FR" dirty="0"/>
              <a:t> En particulier, il est très bien adapté aux livres</a:t>
            </a:r>
          </a:p>
        </p:txBody>
      </p:sp>
      <p:sp>
        <p:nvSpPr>
          <p:cNvPr id="5" name="Rectangle 13"/>
          <p:cNvSpPr>
            <a:spLocks noGrp="1" noChangeArrowheads="1"/>
          </p:cNvSpPr>
          <p:nvPr>
            <p:ph type="sldNum" sz="quarter" idx="12"/>
          </p:nvPr>
        </p:nvSpPr>
        <p:spPr>
          <a:ln/>
        </p:spPr>
        <p:txBody>
          <a:bodyPr>
            <a:normAutofit/>
          </a:bodyPr>
          <a:lstStyle/>
          <a:p>
            <a:pPr>
              <a:defRPr/>
            </a:pPr>
            <a:fld id="{80C259DE-7228-4229-B104-3AF9166ADEEE}" type="slidenum">
              <a:rPr lang="fr-FR"/>
              <a:pPr>
                <a:defRPr/>
              </a:pPr>
              <a:t>38</a:t>
            </a:fld>
            <a:endParaRPr lang="fr-F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AutoShape 2"/>
          <p:cNvSpPr>
            <a:spLocks noGrp="1" noChangeArrowheads="1"/>
          </p:cNvSpPr>
          <p:nvPr>
            <p:ph type="title"/>
          </p:nvPr>
        </p:nvSpPr>
        <p:spPr/>
        <p:txBody>
          <a:bodyPr/>
          <a:lstStyle/>
          <a:p>
            <a:pPr eaLnBrk="1" hangingPunct="1"/>
            <a:r>
              <a:rPr lang="fr-FR"/>
              <a:t>Langages de structuration</a:t>
            </a:r>
          </a:p>
        </p:txBody>
      </p:sp>
      <p:sp>
        <p:nvSpPr>
          <p:cNvPr id="1462275" name="Rectangle 3"/>
          <p:cNvSpPr>
            <a:spLocks noGrp="1" noChangeArrowheads="1"/>
          </p:cNvSpPr>
          <p:nvPr>
            <p:ph idx="1"/>
          </p:nvPr>
        </p:nvSpPr>
        <p:spPr/>
        <p:txBody>
          <a:bodyPr>
            <a:normAutofit lnSpcReduction="10000"/>
          </a:bodyPr>
          <a:lstStyle/>
          <a:p>
            <a:r>
              <a:rPr lang="fr-FR" dirty="0"/>
              <a:t>DTD (Document Type Définition)</a:t>
            </a:r>
          </a:p>
          <a:p>
            <a:pPr lvl="1"/>
            <a:r>
              <a:rPr lang="fr-FR" b="1" dirty="0">
                <a:solidFill>
                  <a:schemeClr val="tx2"/>
                </a:solidFill>
              </a:rPr>
              <a:t> &lt;!ELEMENT </a:t>
            </a:r>
            <a:r>
              <a:rPr lang="fr-FR" b="1" dirty="0" err="1">
                <a:solidFill>
                  <a:schemeClr val="tx2"/>
                </a:solidFill>
              </a:rPr>
              <a:t>element_racine</a:t>
            </a:r>
            <a:r>
              <a:rPr lang="fr-FR" b="1" dirty="0">
                <a:solidFill>
                  <a:schemeClr val="tx2"/>
                </a:solidFill>
              </a:rPr>
              <a:t> (…)&gt;</a:t>
            </a:r>
          </a:p>
          <a:p>
            <a:endParaRPr lang="fr-FR" dirty="0"/>
          </a:p>
          <a:p>
            <a:r>
              <a:rPr lang="fr-FR" dirty="0"/>
              <a:t>XML Schéma</a:t>
            </a:r>
          </a:p>
          <a:p>
            <a:pPr lvl="1"/>
            <a:r>
              <a:rPr lang="fr-FR" dirty="0">
                <a:solidFill>
                  <a:srgbClr val="003300"/>
                </a:solidFill>
              </a:rPr>
              <a:t> &lt;</a:t>
            </a:r>
            <a:r>
              <a:rPr lang="fr-FR" b="1" dirty="0" err="1">
                <a:solidFill>
                  <a:schemeClr val="tx2"/>
                </a:solidFill>
              </a:rPr>
              <a:t>element</a:t>
            </a:r>
            <a:r>
              <a:rPr lang="fr-FR" dirty="0"/>
              <a:t> </a:t>
            </a:r>
            <a:r>
              <a:rPr lang="fr-FR" dirty="0" err="1">
                <a:solidFill>
                  <a:srgbClr val="FF0000"/>
                </a:solidFill>
              </a:rPr>
              <a:t>name</a:t>
            </a:r>
            <a:r>
              <a:rPr lang="fr-FR" dirty="0"/>
              <a:t>="…"&gt;</a:t>
            </a:r>
          </a:p>
          <a:p>
            <a:endParaRPr lang="fr-FR" dirty="0"/>
          </a:p>
          <a:p>
            <a:r>
              <a:rPr lang="fr-FR" dirty="0" err="1"/>
              <a:t>Schematron</a:t>
            </a:r>
            <a:endParaRPr lang="fr-FR" dirty="0"/>
          </a:p>
          <a:p>
            <a:pPr lvl="1"/>
            <a:r>
              <a:rPr lang="fr-FR" dirty="0"/>
              <a:t> schéma XML contenant du XSLT</a:t>
            </a:r>
          </a:p>
          <a:p>
            <a:pPr lvl="1"/>
            <a:r>
              <a:rPr lang="fr-FR" dirty="0"/>
              <a:t> utilise des modèles de conception</a:t>
            </a:r>
          </a:p>
          <a:p>
            <a:pPr lvl="1"/>
            <a:r>
              <a:rPr lang="fr-FR" dirty="0"/>
              <a:t> alliance simple et puissante</a:t>
            </a:r>
          </a:p>
        </p:txBody>
      </p:sp>
      <p:sp>
        <p:nvSpPr>
          <p:cNvPr id="5" name="Rectangle 13"/>
          <p:cNvSpPr>
            <a:spLocks noGrp="1" noChangeArrowheads="1"/>
          </p:cNvSpPr>
          <p:nvPr>
            <p:ph type="sldNum" sz="quarter" idx="12"/>
          </p:nvPr>
        </p:nvSpPr>
        <p:spPr>
          <a:ln/>
        </p:spPr>
        <p:txBody>
          <a:bodyPr>
            <a:normAutofit/>
          </a:bodyPr>
          <a:lstStyle/>
          <a:p>
            <a:pPr>
              <a:defRPr/>
            </a:pPr>
            <a:fld id="{4AD1E03F-AADD-42C7-B72D-34C9482DB70B}" type="slidenum">
              <a:rPr lang="fr-FR"/>
              <a:pPr>
                <a:defRPr/>
              </a:pPr>
              <a:t>39</a:t>
            </a:fld>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normAutofit/>
          </a:bodyPr>
          <a:lstStyle/>
          <a:p>
            <a:pPr algn="r"/>
            <a:r>
              <a:rPr lang="fr-FR" sz="2800" dirty="0"/>
              <a:t>Alexandre DESORBAIX</a:t>
            </a:r>
          </a:p>
        </p:txBody>
      </p:sp>
      <p:sp>
        <p:nvSpPr>
          <p:cNvPr id="13" name="Espace réservé pour une image  12"/>
          <p:cNvSpPr>
            <a:spLocks noGrp="1"/>
          </p:cNvSpPr>
          <p:nvPr>
            <p:ph type="pic" sz="quarter" idx="13"/>
          </p:nvPr>
        </p:nvSpPr>
        <p:spPr/>
      </p:sp>
      <p:sp>
        <p:nvSpPr>
          <p:cNvPr id="9" name="Espace réservé du contenu 8"/>
          <p:cNvSpPr>
            <a:spLocks noGrp="1"/>
          </p:cNvSpPr>
          <p:nvPr>
            <p:ph sz="quarter" idx="14"/>
          </p:nvPr>
        </p:nvSpPr>
        <p:spPr/>
        <p:txBody>
          <a:bodyPr>
            <a:normAutofit/>
          </a:bodyPr>
          <a:lstStyle/>
          <a:p>
            <a:endParaRPr lang="fr-FR" sz="1800" dirty="0"/>
          </a:p>
          <a:p>
            <a:pPr lvl="1"/>
            <a:endParaRPr lang="fr-FR" sz="1800" dirty="0"/>
          </a:p>
          <a:p>
            <a:pPr lvl="1"/>
            <a:r>
              <a:rPr lang="fr-FR" sz="1800" dirty="0"/>
              <a:t>Culture GEEK</a:t>
            </a:r>
          </a:p>
          <a:p>
            <a:pPr lvl="1"/>
            <a:endParaRPr lang="fr-FR" sz="1800" dirty="0"/>
          </a:p>
          <a:p>
            <a:pPr lvl="1"/>
            <a:endParaRPr lang="fr-FR" sz="1800" dirty="0"/>
          </a:p>
          <a:p>
            <a:pPr lvl="1"/>
            <a:r>
              <a:rPr lang="fr-FR" sz="1800" dirty="0"/>
              <a:t>Développeur informatique</a:t>
            </a:r>
          </a:p>
          <a:p>
            <a:pPr lvl="1"/>
            <a:endParaRPr lang="fr-FR" sz="1800" dirty="0"/>
          </a:p>
          <a:p>
            <a:pPr lvl="1"/>
            <a:endParaRPr lang="fr-FR" sz="1800" dirty="0"/>
          </a:p>
          <a:p>
            <a:pPr lvl="1"/>
            <a:r>
              <a:rPr lang="fr-FR" sz="1800" dirty="0"/>
              <a:t>Conseil aux entreprises sur les techniques 3D</a:t>
            </a:r>
          </a:p>
          <a:p>
            <a:pPr lvl="1"/>
            <a:endParaRPr lang="fr-FR" sz="1800" dirty="0"/>
          </a:p>
          <a:p>
            <a:pPr lvl="1"/>
            <a:endParaRPr lang="fr-FR" sz="1800" dirty="0"/>
          </a:p>
          <a:p>
            <a:pPr lvl="1"/>
            <a:r>
              <a:rPr lang="fr-FR" sz="1800" dirty="0"/>
              <a:t>Impression FFF au service d’entreprises et de particuliers</a:t>
            </a:r>
          </a:p>
          <a:p>
            <a:pPr lvl="1"/>
            <a:endParaRPr lang="fr-FR" sz="1800" dirty="0"/>
          </a:p>
          <a:p>
            <a:endParaRPr lang="fr-FR" sz="1800" dirty="0"/>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4" name="Picture 5" descr="C:\Users\Alex\Desktop\DESORBAIX.jpg"/>
          <p:cNvPicPr>
            <a:picLocks noChangeAspect="1" noChangeArrowheads="1"/>
          </p:cNvPicPr>
          <p:nvPr/>
        </p:nvPicPr>
        <p:blipFill>
          <a:blip r:embed="rId4" cstate="print"/>
          <a:srcRect/>
          <a:stretch>
            <a:fillRect/>
          </a:stretch>
        </p:blipFill>
        <p:spPr bwMode="auto">
          <a:xfrm>
            <a:off x="1529669" y="1994281"/>
            <a:ext cx="899191" cy="1220405"/>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AutoShape 2"/>
          <p:cNvSpPr>
            <a:spLocks noGrp="1" noChangeArrowheads="1"/>
          </p:cNvSpPr>
          <p:nvPr>
            <p:ph type="title"/>
          </p:nvPr>
        </p:nvSpPr>
        <p:spPr/>
        <p:txBody>
          <a:bodyPr/>
          <a:lstStyle/>
          <a:p>
            <a:pPr eaLnBrk="1" hangingPunct="1"/>
            <a:r>
              <a:rPr lang="fr-FR"/>
              <a:t>Langages de structuration</a:t>
            </a:r>
          </a:p>
        </p:txBody>
      </p:sp>
      <p:sp>
        <p:nvSpPr>
          <p:cNvPr id="1464323"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ReLaX NG Compact</a:t>
            </a:r>
          </a:p>
          <a:p>
            <a:pPr lvl="1" eaLnBrk="1" hangingPunct="1"/>
            <a:endParaRPr lang="fr-FR">
              <a:ea typeface="MS Mincho" pitchFamily="49" charset="-128"/>
            </a:endParaRPr>
          </a:p>
          <a:p>
            <a:pPr lvl="1" eaLnBrk="1" hangingPunct="1"/>
            <a:r>
              <a:rPr lang="fr-FR">
                <a:ea typeface="MS Mincho" pitchFamily="49" charset="-128"/>
              </a:rPr>
              <a:t> </a:t>
            </a:r>
            <a:r>
              <a:rPr lang="fr-FR">
                <a:cs typeface="Courier New" pitchFamily="49" charset="0"/>
              </a:rPr>
              <a:t>ReLaX NG (</a:t>
            </a:r>
            <a:r>
              <a:rPr lang="en-US">
                <a:cs typeface="Courier New" pitchFamily="49" charset="0"/>
              </a:rPr>
              <a:t>REgular LAnguage for XML New Generation</a:t>
            </a:r>
            <a:r>
              <a:rPr lang="fr-FR">
                <a:cs typeface="Courier New" pitchFamily="49" charset="0"/>
              </a:rPr>
              <a:t>) est en language de définition de schéma pour XML basé sur RELAX et TREX</a:t>
            </a:r>
          </a:p>
          <a:p>
            <a:pPr lvl="1" eaLnBrk="1" hangingPunct="1"/>
            <a:endParaRPr lang="fr-FR">
              <a:cs typeface="Courier New" pitchFamily="49" charset="0"/>
            </a:endParaRPr>
          </a:p>
          <a:p>
            <a:pPr lvl="1" eaLnBrk="1" hangingPunct="1"/>
            <a:r>
              <a:rPr lang="fr-FR">
                <a:cs typeface="Courier New" pitchFamily="49" charset="0"/>
              </a:rPr>
              <a:t> Version normale basée sur XML (cf. DTD)</a:t>
            </a:r>
          </a:p>
          <a:p>
            <a:pPr lvl="1" eaLnBrk="1" hangingPunct="1"/>
            <a:endParaRPr lang="fr-FR">
              <a:cs typeface="Courier New" pitchFamily="49" charset="0"/>
            </a:endParaRPr>
          </a:p>
          <a:p>
            <a:pPr lvl="1" eaLnBrk="1" hangingPunct="1"/>
            <a:r>
              <a:rPr lang="fr-FR">
                <a:cs typeface="Courier New" pitchFamily="49" charset="0"/>
              </a:rPr>
              <a:t> Version compact proche de la syntaxe de JS est très populaire et peut être extraite et traduite sans ambiguïté d’un fragment XML</a:t>
            </a:r>
          </a:p>
          <a:p>
            <a:pPr lvl="1" eaLnBrk="1" hangingPunct="1"/>
            <a:endParaRPr lang="fr-FR">
              <a:cs typeface="Courier New" pitchFamily="49" charset="0"/>
            </a:endParaRPr>
          </a:p>
          <a:p>
            <a:pPr lvl="1" eaLnBrk="1" hangingPunct="1"/>
            <a:r>
              <a:rPr lang="fr-FR">
                <a:cs typeface="Courier New" pitchFamily="49" charset="0"/>
              </a:rPr>
              <a:t> cf. exemple en commentaires ci-dessous !</a:t>
            </a:r>
          </a:p>
        </p:txBody>
      </p:sp>
      <p:sp>
        <p:nvSpPr>
          <p:cNvPr id="5" name="Rectangle 13"/>
          <p:cNvSpPr>
            <a:spLocks noGrp="1" noChangeArrowheads="1"/>
          </p:cNvSpPr>
          <p:nvPr>
            <p:ph type="sldNum" sz="quarter" idx="12"/>
          </p:nvPr>
        </p:nvSpPr>
        <p:spPr>
          <a:ln/>
        </p:spPr>
        <p:txBody>
          <a:bodyPr/>
          <a:lstStyle/>
          <a:p>
            <a:pPr>
              <a:defRPr/>
            </a:pPr>
            <a:fld id="{9B2AE258-42C0-486D-8DDA-9293E0DDDA5D}" type="slidenum">
              <a:rPr lang="fr-FR"/>
              <a:pPr>
                <a:defRPr/>
              </a:pPr>
              <a:t>40</a:t>
            </a:fld>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AutoShape 2"/>
          <p:cNvSpPr>
            <a:spLocks noGrp="1" noChangeArrowheads="1"/>
          </p:cNvSpPr>
          <p:nvPr>
            <p:ph type="title"/>
          </p:nvPr>
        </p:nvSpPr>
        <p:spPr/>
        <p:txBody>
          <a:bodyPr/>
          <a:lstStyle/>
          <a:p>
            <a:pPr eaLnBrk="1" hangingPunct="1"/>
            <a:r>
              <a:rPr lang="fr-FR"/>
              <a:t>Langages de structuration</a:t>
            </a:r>
          </a:p>
        </p:txBody>
      </p:sp>
      <p:sp>
        <p:nvSpPr>
          <p:cNvPr id="1466371" name="Rectangle 3"/>
          <p:cNvSpPr>
            <a:spLocks noGrp="1" noChangeArrowheads="1"/>
          </p:cNvSpPr>
          <p:nvPr>
            <p:ph idx="1"/>
          </p:nvPr>
        </p:nvSpPr>
        <p:spPr/>
        <p:txBody>
          <a:bodyPr>
            <a:normAutofit lnSpcReduction="10000"/>
          </a:bodyPr>
          <a:lstStyle/>
          <a:p>
            <a:r>
              <a:rPr lang="fr-FR" dirty="0"/>
              <a:t>Objectifs des langages de structuration</a:t>
            </a:r>
          </a:p>
          <a:p>
            <a:pPr lvl="1"/>
            <a:r>
              <a:rPr lang="fr-FR" dirty="0"/>
              <a:t> créer une </a:t>
            </a:r>
            <a:r>
              <a:rPr lang="fr-FR" sz="3200" b="1" dirty="0"/>
              <a:t>grammaire</a:t>
            </a:r>
            <a:r>
              <a:rPr lang="fr-FR" sz="3200" dirty="0"/>
              <a:t> </a:t>
            </a:r>
            <a:r>
              <a:rPr lang="fr-FR" dirty="0"/>
              <a:t>à l'attention des documents XML</a:t>
            </a:r>
          </a:p>
          <a:p>
            <a:pPr lvl="1"/>
            <a:r>
              <a:rPr lang="fr-FR" dirty="0"/>
              <a:t> </a:t>
            </a:r>
            <a:r>
              <a:rPr lang="fr-FR" sz="3200" b="1" dirty="0"/>
              <a:t>structurer</a:t>
            </a:r>
            <a:r>
              <a:rPr lang="fr-FR" sz="3200" dirty="0"/>
              <a:t> </a:t>
            </a:r>
            <a:r>
              <a:rPr lang="fr-FR" dirty="0"/>
              <a:t>le contenu (ex: </a:t>
            </a:r>
            <a:r>
              <a:rPr lang="fr-FR" i="1" dirty="0"/>
              <a:t>adaptation BDD</a:t>
            </a:r>
            <a:r>
              <a:rPr lang="fr-FR" dirty="0"/>
              <a:t>)</a:t>
            </a:r>
          </a:p>
          <a:p>
            <a:pPr lvl="1"/>
            <a:r>
              <a:rPr lang="fr-FR" dirty="0"/>
              <a:t> aider à assurer </a:t>
            </a:r>
            <a:r>
              <a:rPr lang="fr-FR" sz="3200" b="1" dirty="0"/>
              <a:t>l'intégrité</a:t>
            </a:r>
            <a:r>
              <a:rPr lang="fr-FR" sz="3200" dirty="0"/>
              <a:t> </a:t>
            </a:r>
            <a:r>
              <a:rPr lang="fr-FR" dirty="0"/>
              <a:t>des données (ex : </a:t>
            </a:r>
            <a:r>
              <a:rPr lang="fr-FR" i="1" dirty="0"/>
              <a:t>contrôle des erreurs de saisie</a:t>
            </a:r>
            <a:r>
              <a:rPr lang="fr-FR" dirty="0"/>
              <a:t>)</a:t>
            </a:r>
          </a:p>
          <a:p>
            <a:pPr lvl="1"/>
            <a:r>
              <a:rPr lang="fr-FR" dirty="0"/>
              <a:t> ainsi que leur </a:t>
            </a:r>
            <a:r>
              <a:rPr lang="fr-FR" sz="3200" b="1" dirty="0"/>
              <a:t>unicité</a:t>
            </a:r>
            <a:r>
              <a:rPr lang="fr-FR" sz="3200" dirty="0"/>
              <a:t> </a:t>
            </a:r>
            <a:r>
              <a:rPr lang="fr-FR" dirty="0"/>
              <a:t>si nécessaire (pas de doublons)</a:t>
            </a:r>
          </a:p>
          <a:p>
            <a:pPr lvl="1"/>
            <a:r>
              <a:rPr lang="fr-FR" dirty="0"/>
              <a:t> </a:t>
            </a:r>
            <a:r>
              <a:rPr lang="fr-FR" b="1" dirty="0"/>
              <a:t>faciliter</a:t>
            </a:r>
            <a:r>
              <a:rPr lang="fr-FR" dirty="0"/>
              <a:t> l'échange de données entre systèmes hétérogènes (</a:t>
            </a:r>
            <a:r>
              <a:rPr lang="fr-FR" i="1" dirty="0"/>
              <a:t>CSV</a:t>
            </a:r>
            <a:r>
              <a:rPr lang="fr-FR" dirty="0"/>
              <a:t>…)</a:t>
            </a:r>
          </a:p>
          <a:p>
            <a:pPr lvl="1"/>
            <a:r>
              <a:rPr lang="fr-FR" dirty="0"/>
              <a:t> aider à l'</a:t>
            </a:r>
            <a:r>
              <a:rPr lang="fr-FR" b="1" dirty="0"/>
              <a:t>automatisation </a:t>
            </a:r>
            <a:r>
              <a:rPr lang="fr-FR" dirty="0"/>
              <a:t>des </a:t>
            </a:r>
            <a:r>
              <a:rPr lang="fr-FR" b="1" dirty="0"/>
              <a:t>traitements</a:t>
            </a:r>
          </a:p>
        </p:txBody>
      </p:sp>
      <p:sp>
        <p:nvSpPr>
          <p:cNvPr id="5" name="Rectangle 13"/>
          <p:cNvSpPr>
            <a:spLocks noGrp="1" noChangeArrowheads="1"/>
          </p:cNvSpPr>
          <p:nvPr>
            <p:ph type="sldNum" sz="quarter" idx="12"/>
          </p:nvPr>
        </p:nvSpPr>
        <p:spPr>
          <a:ln/>
        </p:spPr>
        <p:txBody>
          <a:bodyPr>
            <a:normAutofit/>
          </a:bodyPr>
          <a:lstStyle/>
          <a:p>
            <a:pPr>
              <a:defRPr/>
            </a:pPr>
            <a:fld id="{9B90A225-719D-41CE-B18B-F814746B2B1B}" type="slidenum">
              <a:rPr lang="fr-FR"/>
              <a:pPr>
                <a:defRPr/>
              </a:pPr>
              <a:t>41</a:t>
            </a:fld>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AutoShape 2"/>
          <p:cNvSpPr>
            <a:spLocks noGrp="1" noChangeArrowheads="1"/>
          </p:cNvSpPr>
          <p:nvPr>
            <p:ph type="title"/>
          </p:nvPr>
        </p:nvSpPr>
        <p:spPr/>
        <p:txBody>
          <a:bodyPr/>
          <a:lstStyle/>
          <a:p>
            <a:pPr eaLnBrk="1" hangingPunct="1"/>
            <a:r>
              <a:rPr lang="fr-FR"/>
              <a:t>Langages de structuration</a:t>
            </a:r>
          </a:p>
        </p:txBody>
      </p:sp>
      <p:sp>
        <p:nvSpPr>
          <p:cNvPr id="1468419" name="Rectangle 3"/>
          <p:cNvSpPr>
            <a:spLocks noGrp="1" noChangeArrowheads="1"/>
          </p:cNvSpPr>
          <p:nvPr>
            <p:ph idx="1"/>
          </p:nvPr>
        </p:nvSpPr>
        <p:spPr/>
        <p:txBody>
          <a:bodyPr>
            <a:normAutofit fontScale="92500" lnSpcReduction="10000"/>
          </a:bodyPr>
          <a:lstStyle/>
          <a:p>
            <a:r>
              <a:rPr lang="fr-FR" dirty="0"/>
              <a:t>Pourquoi un schéma est-il nécessaire ?</a:t>
            </a:r>
          </a:p>
          <a:p>
            <a:pPr lvl="1">
              <a:buFontTx/>
              <a:buNone/>
            </a:pPr>
            <a:r>
              <a:rPr lang="fr-FR" dirty="0"/>
              <a:t>les schémas, au sens général (DTD, XSD, Relax NG), sont indispensables car :</a:t>
            </a:r>
          </a:p>
          <a:p>
            <a:pPr lvl="1"/>
            <a:r>
              <a:rPr lang="fr-FR" dirty="0"/>
              <a:t> </a:t>
            </a:r>
            <a:r>
              <a:rPr lang="fr-FR" b="1" dirty="0"/>
              <a:t>manque de portabilité </a:t>
            </a:r>
            <a:r>
              <a:rPr lang="fr-FR" dirty="0"/>
              <a:t>des documents</a:t>
            </a:r>
          </a:p>
          <a:p>
            <a:pPr lvl="1"/>
            <a:r>
              <a:rPr lang="fr-FR" dirty="0"/>
              <a:t> sans eux impossible d'échanger des données de BDD </a:t>
            </a:r>
            <a:r>
              <a:rPr lang="fr-FR" b="1" dirty="0"/>
              <a:t>hétérogènes</a:t>
            </a:r>
          </a:p>
          <a:p>
            <a:pPr lvl="1"/>
            <a:r>
              <a:rPr lang="fr-FR" dirty="0"/>
              <a:t> </a:t>
            </a:r>
            <a:r>
              <a:rPr lang="fr-FR" b="1" dirty="0"/>
              <a:t>risque de confusion</a:t>
            </a:r>
            <a:r>
              <a:rPr lang="fr-FR" dirty="0"/>
              <a:t> entre attributs et éléments</a:t>
            </a:r>
          </a:p>
          <a:p>
            <a:pPr lvl="1"/>
            <a:r>
              <a:rPr lang="fr-FR" dirty="0"/>
              <a:t> les mêmes données, issues de la même </a:t>
            </a:r>
            <a:r>
              <a:rPr lang="fr-FR" dirty="0" err="1"/>
              <a:t>BdD</a:t>
            </a:r>
            <a:r>
              <a:rPr lang="fr-FR" dirty="0"/>
              <a:t>, peuvent être exprimées de manières différentes en XML (le schéma lève les incertitudes)</a:t>
            </a:r>
          </a:p>
          <a:p>
            <a:pPr lvl="1"/>
            <a:r>
              <a:rPr lang="fr-FR" dirty="0"/>
              <a:t> sans eux l'automatisation de traitement fait peser un risque sur l'intégrité des données</a:t>
            </a:r>
          </a:p>
        </p:txBody>
      </p:sp>
      <p:sp>
        <p:nvSpPr>
          <p:cNvPr id="5" name="Rectangle 13"/>
          <p:cNvSpPr>
            <a:spLocks noGrp="1" noChangeArrowheads="1"/>
          </p:cNvSpPr>
          <p:nvPr>
            <p:ph type="sldNum" sz="quarter" idx="12"/>
          </p:nvPr>
        </p:nvSpPr>
        <p:spPr>
          <a:ln/>
        </p:spPr>
        <p:txBody>
          <a:bodyPr>
            <a:normAutofit/>
          </a:bodyPr>
          <a:lstStyle/>
          <a:p>
            <a:pPr>
              <a:defRPr/>
            </a:pPr>
            <a:fld id="{70F7A128-1DE9-44FD-BE42-7EBF974F8832}" type="slidenum">
              <a:rPr lang="fr-FR"/>
              <a:pPr>
                <a:defRPr/>
              </a:pPr>
              <a:t>42</a:t>
            </a:fld>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AutoShape 2"/>
          <p:cNvSpPr>
            <a:spLocks noGrp="1" noChangeArrowheads="1"/>
          </p:cNvSpPr>
          <p:nvPr>
            <p:ph type="title"/>
          </p:nvPr>
        </p:nvSpPr>
        <p:spPr/>
        <p:txBody>
          <a:bodyPr/>
          <a:lstStyle/>
          <a:p>
            <a:pPr eaLnBrk="1" hangingPunct="1"/>
            <a:r>
              <a:rPr lang="fr-FR"/>
              <a:t>Langages de structuration</a:t>
            </a:r>
          </a:p>
        </p:txBody>
      </p:sp>
      <p:sp>
        <p:nvSpPr>
          <p:cNvPr id="1470467" name="Rectangle 3"/>
          <p:cNvSpPr>
            <a:spLocks noGrp="1" noChangeArrowheads="1"/>
          </p:cNvSpPr>
          <p:nvPr>
            <p:ph idx="1"/>
          </p:nvPr>
        </p:nvSpPr>
        <p:spPr/>
        <p:txBody>
          <a:bodyPr/>
          <a:lstStyle/>
          <a:p>
            <a:r>
              <a:rPr lang="fr-FR" dirty="0"/>
              <a:t>Comment utiliser les schémas ?</a:t>
            </a:r>
          </a:p>
          <a:p>
            <a:pPr lvl="1"/>
            <a:endParaRPr lang="fr-FR" dirty="0"/>
          </a:p>
          <a:p>
            <a:pPr lvl="1"/>
            <a:r>
              <a:rPr lang="fr-FR" dirty="0"/>
              <a:t>pour importer des données</a:t>
            </a:r>
          </a:p>
          <a:p>
            <a:pPr lvl="1"/>
            <a:endParaRPr lang="fr-FR" dirty="0"/>
          </a:p>
          <a:p>
            <a:pPr lvl="1"/>
            <a:r>
              <a:rPr lang="fr-FR" dirty="0"/>
              <a:t> pour les exporter</a:t>
            </a:r>
          </a:p>
          <a:p>
            <a:pPr lvl="1"/>
            <a:endParaRPr lang="fr-FR" dirty="0"/>
          </a:p>
          <a:p>
            <a:pPr lvl="1"/>
            <a:r>
              <a:rPr lang="fr-FR" dirty="0"/>
              <a:t> pour valider un document</a:t>
            </a:r>
          </a:p>
          <a:p>
            <a:pPr lvl="1"/>
            <a:endParaRPr lang="fr-FR" dirty="0"/>
          </a:p>
          <a:p>
            <a:pPr lvl="1"/>
            <a:r>
              <a:rPr lang="fr-FR" dirty="0"/>
              <a:t> pour valider directement des données (ex: </a:t>
            </a:r>
            <a:r>
              <a:rPr lang="fr-FR" dirty="0" err="1"/>
              <a:t>XForms</a:t>
            </a:r>
            <a:r>
              <a:rPr lang="fr-FR" dirty="0"/>
              <a:t>)</a:t>
            </a:r>
          </a:p>
        </p:txBody>
      </p:sp>
      <p:sp>
        <p:nvSpPr>
          <p:cNvPr id="5" name="Rectangle 13"/>
          <p:cNvSpPr>
            <a:spLocks noGrp="1" noChangeArrowheads="1"/>
          </p:cNvSpPr>
          <p:nvPr>
            <p:ph type="sldNum" sz="quarter" idx="12"/>
          </p:nvPr>
        </p:nvSpPr>
        <p:spPr>
          <a:ln/>
        </p:spPr>
        <p:txBody>
          <a:bodyPr>
            <a:normAutofit/>
          </a:bodyPr>
          <a:lstStyle/>
          <a:p>
            <a:pPr>
              <a:defRPr/>
            </a:pPr>
            <a:fld id="{91D389BF-649D-41FB-A4FF-B5E4DB0A5195}" type="slidenum">
              <a:rPr lang="fr-FR"/>
              <a:pPr>
                <a:defRPr/>
              </a:pPr>
              <a:t>43</a:t>
            </a:fld>
            <a:endParaRPr lang="fr-F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AutoShape 2050"/>
          <p:cNvSpPr>
            <a:spLocks noGrp="1" noChangeArrowheads="1"/>
          </p:cNvSpPr>
          <p:nvPr>
            <p:ph type="title"/>
          </p:nvPr>
        </p:nvSpPr>
        <p:spPr/>
        <p:txBody>
          <a:bodyPr/>
          <a:lstStyle/>
          <a:p>
            <a:pPr eaLnBrk="1" hangingPunct="1"/>
            <a:r>
              <a:rPr lang="fr-FR"/>
              <a:t>Langages de structuration</a:t>
            </a:r>
          </a:p>
        </p:txBody>
      </p:sp>
      <p:sp>
        <p:nvSpPr>
          <p:cNvPr id="1472515" name="Rectangle 2051"/>
          <p:cNvSpPr>
            <a:spLocks noGrp="1" noChangeArrowheads="1"/>
          </p:cNvSpPr>
          <p:nvPr>
            <p:ph idx="1"/>
          </p:nvPr>
        </p:nvSpPr>
        <p:spPr/>
        <p:txBody>
          <a:bodyPr>
            <a:normAutofit fontScale="92500" lnSpcReduction="10000"/>
          </a:bodyPr>
          <a:lstStyle/>
          <a:p>
            <a:r>
              <a:rPr lang="fr-FR" dirty="0"/>
              <a:t>Les principales caractéristiques des schémas</a:t>
            </a:r>
          </a:p>
          <a:p>
            <a:pPr lvl="1"/>
            <a:r>
              <a:rPr lang="fr-FR" dirty="0"/>
              <a:t> </a:t>
            </a:r>
            <a:r>
              <a:rPr lang="fr-FR" b="1" dirty="0"/>
              <a:t>définition</a:t>
            </a:r>
            <a:r>
              <a:rPr lang="fr-FR" dirty="0"/>
              <a:t> des </a:t>
            </a:r>
            <a:r>
              <a:rPr lang="fr-FR" b="1" dirty="0"/>
              <a:t>éléments</a:t>
            </a:r>
          </a:p>
          <a:p>
            <a:pPr lvl="2"/>
            <a:r>
              <a:rPr lang="fr-FR" dirty="0"/>
              <a:t> noms</a:t>
            </a:r>
          </a:p>
          <a:p>
            <a:pPr lvl="2"/>
            <a:r>
              <a:rPr lang="fr-FR" dirty="0"/>
              <a:t> types et restrictions</a:t>
            </a:r>
          </a:p>
          <a:p>
            <a:pPr lvl="2"/>
            <a:r>
              <a:rPr lang="fr-FR" dirty="0"/>
              <a:t> imbrication des éléments</a:t>
            </a:r>
          </a:p>
          <a:p>
            <a:pPr lvl="1"/>
            <a:r>
              <a:rPr lang="fr-FR" dirty="0"/>
              <a:t> </a:t>
            </a:r>
            <a:r>
              <a:rPr lang="fr-FR" sz="3000" b="1" dirty="0"/>
              <a:t>définition</a:t>
            </a:r>
            <a:r>
              <a:rPr lang="fr-FR" sz="3000" dirty="0"/>
              <a:t> </a:t>
            </a:r>
            <a:r>
              <a:rPr lang="fr-FR" dirty="0"/>
              <a:t>des </a:t>
            </a:r>
            <a:r>
              <a:rPr lang="fr-FR" sz="3000" b="1" dirty="0"/>
              <a:t>attributs</a:t>
            </a:r>
            <a:endParaRPr lang="fr-FR" b="1" dirty="0"/>
          </a:p>
          <a:p>
            <a:pPr lvl="2"/>
            <a:r>
              <a:rPr lang="fr-FR" dirty="0"/>
              <a:t> noms</a:t>
            </a:r>
          </a:p>
          <a:p>
            <a:pPr lvl="2"/>
            <a:r>
              <a:rPr lang="fr-FR" dirty="0"/>
              <a:t> types et restrictions</a:t>
            </a:r>
          </a:p>
          <a:p>
            <a:pPr lvl="2"/>
            <a:r>
              <a:rPr lang="fr-FR" dirty="0"/>
              <a:t> unicité</a:t>
            </a:r>
          </a:p>
          <a:p>
            <a:pPr lvl="1"/>
            <a:r>
              <a:rPr lang="fr-FR" dirty="0"/>
              <a:t> </a:t>
            </a:r>
            <a:r>
              <a:rPr lang="fr-FR" b="1" dirty="0"/>
              <a:t>définition</a:t>
            </a:r>
            <a:r>
              <a:rPr lang="fr-FR" dirty="0"/>
              <a:t> des </a:t>
            </a:r>
            <a:r>
              <a:rPr lang="fr-FR" b="1" dirty="0"/>
              <a:t>annexes</a:t>
            </a:r>
          </a:p>
          <a:p>
            <a:pPr lvl="2"/>
            <a:r>
              <a:rPr lang="fr-FR" dirty="0"/>
              <a:t> entités</a:t>
            </a:r>
          </a:p>
          <a:p>
            <a:pPr lvl="2"/>
            <a:r>
              <a:rPr lang="fr-FR" dirty="0"/>
              <a:t> CDATA</a:t>
            </a:r>
          </a:p>
          <a:p>
            <a:pPr lvl="1"/>
            <a:r>
              <a:rPr lang="fr-FR" dirty="0"/>
              <a:t> définition du niveau de souplesse</a:t>
            </a:r>
          </a:p>
        </p:txBody>
      </p:sp>
      <p:sp>
        <p:nvSpPr>
          <p:cNvPr id="5" name="Rectangle 13"/>
          <p:cNvSpPr>
            <a:spLocks noGrp="1" noChangeArrowheads="1"/>
          </p:cNvSpPr>
          <p:nvPr>
            <p:ph type="sldNum" sz="quarter" idx="12"/>
          </p:nvPr>
        </p:nvSpPr>
        <p:spPr>
          <a:ln/>
        </p:spPr>
        <p:txBody>
          <a:bodyPr>
            <a:normAutofit/>
          </a:bodyPr>
          <a:lstStyle/>
          <a:p>
            <a:pPr>
              <a:defRPr/>
            </a:pPr>
            <a:fld id="{2BD4C384-C33C-477B-A8B8-14DE81FA27EF}" type="slidenum">
              <a:rPr lang="fr-FR"/>
              <a:pPr>
                <a:defRPr/>
              </a:pPr>
              <a:t>44</a:t>
            </a:fld>
            <a:endParaRPr lang="fr-F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AutoShape 2"/>
          <p:cNvSpPr>
            <a:spLocks noGrp="1" noChangeArrowheads="1"/>
          </p:cNvSpPr>
          <p:nvPr>
            <p:ph type="title"/>
          </p:nvPr>
        </p:nvSpPr>
        <p:spPr/>
        <p:txBody>
          <a:bodyPr/>
          <a:lstStyle/>
          <a:p>
            <a:pPr eaLnBrk="1" hangingPunct="1"/>
            <a:r>
              <a:rPr lang="fr-FR"/>
              <a:t>Langages de structuration</a:t>
            </a:r>
          </a:p>
        </p:txBody>
      </p:sp>
      <p:sp>
        <p:nvSpPr>
          <p:cNvPr id="1474563" name="Rectangle 3"/>
          <p:cNvSpPr>
            <a:spLocks noGrp="1" noChangeArrowheads="1"/>
          </p:cNvSpPr>
          <p:nvPr>
            <p:ph idx="1"/>
          </p:nvPr>
        </p:nvSpPr>
        <p:spPr/>
        <p:txBody>
          <a:bodyPr>
            <a:normAutofit/>
          </a:bodyPr>
          <a:lstStyle/>
          <a:p>
            <a:r>
              <a:rPr lang="fr-FR" dirty="0"/>
              <a:t>Les différentes parties d'un schéma</a:t>
            </a:r>
          </a:p>
          <a:p>
            <a:pPr lvl="1"/>
            <a:r>
              <a:rPr lang="fr-FR" dirty="0"/>
              <a:t> type de schéma </a:t>
            </a:r>
            <a:r>
              <a:rPr lang="fr-FR" b="1" dirty="0">
                <a:solidFill>
                  <a:schemeClr val="tx2"/>
                </a:solidFill>
              </a:rPr>
              <a:t>DTD</a:t>
            </a:r>
            <a:r>
              <a:rPr lang="fr-FR" dirty="0"/>
              <a:t> / </a:t>
            </a:r>
            <a:r>
              <a:rPr lang="fr-FR" b="1" dirty="0">
                <a:solidFill>
                  <a:srgbClr val="C00000"/>
                </a:solidFill>
              </a:rPr>
              <a:t>XSD</a:t>
            </a:r>
            <a:r>
              <a:rPr lang="fr-FR" dirty="0"/>
              <a:t>…</a:t>
            </a:r>
          </a:p>
          <a:p>
            <a:pPr lvl="1"/>
            <a:r>
              <a:rPr lang="fr-FR" dirty="0"/>
              <a:t> Version, </a:t>
            </a:r>
            <a:r>
              <a:rPr lang="fr-FR" dirty="0" err="1"/>
              <a:t>encoding</a:t>
            </a:r>
            <a:r>
              <a:rPr lang="fr-FR" dirty="0"/>
              <a:t>, entités caractères</a:t>
            </a:r>
          </a:p>
          <a:p>
            <a:pPr lvl="1"/>
            <a:r>
              <a:rPr lang="fr-FR" dirty="0"/>
              <a:t> Les entités paramétrables </a:t>
            </a:r>
            <a:r>
              <a:rPr lang="fr-FR" b="1" dirty="0">
                <a:solidFill>
                  <a:schemeClr val="tx2"/>
                </a:solidFill>
              </a:rPr>
              <a:t>&lt;!ENTITY %</a:t>
            </a:r>
          </a:p>
          <a:p>
            <a:pPr lvl="1"/>
            <a:r>
              <a:rPr lang="fr-FR" dirty="0"/>
              <a:t> L'élément racine</a:t>
            </a:r>
          </a:p>
          <a:p>
            <a:pPr lvl="2"/>
            <a:r>
              <a:rPr lang="fr-FR" dirty="0"/>
              <a:t> élément principal</a:t>
            </a:r>
          </a:p>
          <a:p>
            <a:pPr lvl="2"/>
            <a:r>
              <a:rPr lang="fr-FR" dirty="0"/>
              <a:t> unique</a:t>
            </a:r>
          </a:p>
          <a:p>
            <a:pPr lvl="2"/>
            <a:r>
              <a:rPr lang="fr-FR" dirty="0"/>
              <a:t> à définir en premier</a:t>
            </a:r>
          </a:p>
          <a:p>
            <a:pPr lvl="1"/>
            <a:r>
              <a:rPr lang="fr-FR" dirty="0"/>
              <a:t> Les autres éléments</a:t>
            </a:r>
          </a:p>
          <a:p>
            <a:pPr lvl="1"/>
            <a:r>
              <a:rPr lang="fr-FR" dirty="0"/>
              <a:t> Les attributs (ou listes d'attributs)</a:t>
            </a:r>
          </a:p>
        </p:txBody>
      </p:sp>
      <p:sp>
        <p:nvSpPr>
          <p:cNvPr id="5" name="Rectangle 13"/>
          <p:cNvSpPr>
            <a:spLocks noGrp="1" noChangeArrowheads="1"/>
          </p:cNvSpPr>
          <p:nvPr>
            <p:ph type="sldNum" sz="quarter" idx="12"/>
          </p:nvPr>
        </p:nvSpPr>
        <p:spPr>
          <a:ln/>
        </p:spPr>
        <p:txBody>
          <a:bodyPr>
            <a:normAutofit/>
          </a:bodyPr>
          <a:lstStyle/>
          <a:p>
            <a:pPr>
              <a:defRPr/>
            </a:pPr>
            <a:fld id="{6C594457-0847-4385-9004-D0A1202C710A}" type="slidenum">
              <a:rPr lang="fr-FR"/>
              <a:pPr>
                <a:defRPr/>
              </a:pPr>
              <a:t>45</a:t>
            </a:fld>
            <a:endParaRPr lang="fr-F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42" name="AutoShape 2"/>
          <p:cNvSpPr>
            <a:spLocks noGrp="1" noChangeArrowheads="1"/>
          </p:cNvSpPr>
          <p:nvPr>
            <p:ph type="title"/>
          </p:nvPr>
        </p:nvSpPr>
        <p:spPr/>
        <p:txBody>
          <a:bodyPr/>
          <a:lstStyle/>
          <a:p>
            <a:pPr eaLnBrk="1" hangingPunct="1"/>
            <a:r>
              <a:rPr lang="fr-FR"/>
              <a:t>La DTD</a:t>
            </a:r>
          </a:p>
        </p:txBody>
      </p:sp>
      <p:sp>
        <p:nvSpPr>
          <p:cNvPr id="1495043"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Définition et déclaration</a:t>
            </a:r>
          </a:p>
          <a:p>
            <a:pPr lvl="1" eaLnBrk="1" hangingPunct="1"/>
            <a:endParaRPr lang="fr-FR" dirty="0">
              <a:ea typeface="MS Mincho" pitchFamily="49" charset="-128"/>
            </a:endParaRPr>
          </a:p>
          <a:p>
            <a:pPr lvl="1" eaLnBrk="1" hangingPunct="1"/>
            <a:r>
              <a:rPr lang="fr-FR" dirty="0">
                <a:ea typeface="MS Mincho" pitchFamily="49" charset="-128"/>
              </a:rPr>
              <a:t> </a:t>
            </a:r>
            <a:r>
              <a:rPr lang="fr-FR" dirty="0">
                <a:cs typeface="Courier New" pitchFamily="49" charset="0"/>
              </a:rPr>
              <a:t>La DTD (Document Type </a:t>
            </a:r>
            <a:r>
              <a:rPr lang="fr-FR" dirty="0" err="1">
                <a:cs typeface="Courier New" pitchFamily="49" charset="0"/>
              </a:rPr>
              <a:t>Definition</a:t>
            </a:r>
            <a:r>
              <a:rPr lang="fr-FR" dirty="0">
                <a:cs typeface="Courier New" pitchFamily="49" charset="0"/>
              </a:rPr>
              <a:t>) est un jeu de règles simples</a:t>
            </a:r>
          </a:p>
          <a:p>
            <a:pPr lvl="1" eaLnBrk="1" hangingPunct="1"/>
            <a:endParaRPr lang="fr-FR" dirty="0">
              <a:cs typeface="Courier New" pitchFamily="49" charset="0"/>
            </a:endParaRPr>
          </a:p>
          <a:p>
            <a:pPr lvl="1" eaLnBrk="1" hangingPunct="1"/>
            <a:r>
              <a:rPr lang="fr-FR" dirty="0">
                <a:cs typeface="Courier New" pitchFamily="49" charset="0"/>
              </a:rPr>
              <a:t> Elle peut être déclarée en </a:t>
            </a:r>
            <a:r>
              <a:rPr lang="fr-FR" dirty="0" err="1">
                <a:cs typeface="Courier New" pitchFamily="49" charset="0"/>
              </a:rPr>
              <a:t>standalone</a:t>
            </a:r>
            <a:r>
              <a:rPr lang="fr-FR" dirty="0">
                <a:cs typeface="Courier New" pitchFamily="49" charset="0"/>
              </a:rPr>
              <a:t> ou dans un fichier « .</a:t>
            </a:r>
            <a:r>
              <a:rPr lang="fr-FR" dirty="0" err="1">
                <a:cs typeface="Courier New" pitchFamily="49" charset="0"/>
              </a:rPr>
              <a:t>dtd</a:t>
            </a:r>
            <a:r>
              <a:rPr lang="fr-FR" dirty="0">
                <a:cs typeface="Courier New" pitchFamily="49" charset="0"/>
              </a:rPr>
              <a:t> »</a:t>
            </a:r>
          </a:p>
          <a:p>
            <a:pPr lvl="1" eaLnBrk="1" hangingPunct="1"/>
            <a:endParaRPr lang="fr-FR" dirty="0">
              <a:cs typeface="Courier New" pitchFamily="49" charset="0"/>
            </a:endParaRPr>
          </a:p>
          <a:p>
            <a:pPr lvl="1" eaLnBrk="1" hangingPunct="1"/>
            <a:r>
              <a:rPr lang="fr-FR" dirty="0">
                <a:cs typeface="Courier New" pitchFamily="49" charset="0"/>
              </a:rPr>
              <a:t> On y fait référence par :</a:t>
            </a:r>
            <a:br>
              <a:rPr lang="fr-FR" dirty="0">
                <a:cs typeface="Courier New" pitchFamily="49" charset="0"/>
              </a:rPr>
            </a:br>
            <a:r>
              <a:rPr lang="fr-FR" sz="2600" b="1" dirty="0">
                <a:solidFill>
                  <a:schemeClr val="tx2"/>
                </a:solidFill>
                <a:cs typeface="Courier New" pitchFamily="49" charset="0"/>
              </a:rPr>
              <a:t>&lt;!DOCTYPE + </a:t>
            </a:r>
            <a:r>
              <a:rPr lang="fr-FR" sz="2600" b="1" i="1" dirty="0" err="1">
                <a:solidFill>
                  <a:schemeClr val="tx2"/>
                </a:solidFill>
                <a:cs typeface="Courier New" pitchFamily="49" charset="0"/>
              </a:rPr>
              <a:t>emtRoot</a:t>
            </a:r>
            <a:r>
              <a:rPr lang="fr-FR" sz="2600" b="1" dirty="0">
                <a:solidFill>
                  <a:schemeClr val="tx2"/>
                </a:solidFill>
                <a:cs typeface="Courier New" pitchFamily="49" charset="0"/>
              </a:rPr>
              <a:t> + PUBLIC|SYSTEM + "</a:t>
            </a:r>
            <a:r>
              <a:rPr lang="fr-FR" sz="2600" b="1" i="1" dirty="0">
                <a:solidFill>
                  <a:schemeClr val="tx2"/>
                </a:solidFill>
                <a:cs typeface="Courier New" pitchFamily="49" charset="0"/>
              </a:rPr>
              <a:t>fichier</a:t>
            </a:r>
            <a:r>
              <a:rPr lang="fr-FR" sz="2600" b="1" dirty="0">
                <a:solidFill>
                  <a:schemeClr val="tx2"/>
                </a:solidFill>
                <a:cs typeface="Courier New" pitchFamily="49" charset="0"/>
              </a:rPr>
              <a:t>.dtd"&gt;</a:t>
            </a:r>
            <a:br>
              <a:rPr lang="fr-FR" sz="2600" b="1" dirty="0">
                <a:solidFill>
                  <a:schemeClr val="tx2"/>
                </a:solidFill>
                <a:cs typeface="Courier New" pitchFamily="49" charset="0"/>
              </a:rPr>
            </a:br>
            <a:r>
              <a:rPr lang="fr-FR" sz="2600" b="1" dirty="0">
                <a:solidFill>
                  <a:schemeClr val="tx2"/>
                </a:solidFill>
                <a:cs typeface="Courier New" pitchFamily="49" charset="0"/>
              </a:rPr>
              <a:t>&lt;!DOCTYPE + </a:t>
            </a:r>
            <a:r>
              <a:rPr lang="fr-FR" sz="2600" b="1" i="1" dirty="0" err="1">
                <a:solidFill>
                  <a:schemeClr val="tx2"/>
                </a:solidFill>
                <a:cs typeface="Courier New" pitchFamily="49" charset="0"/>
              </a:rPr>
              <a:t>emtRoot</a:t>
            </a:r>
            <a:r>
              <a:rPr lang="fr-FR" sz="2600" b="1" dirty="0">
                <a:solidFill>
                  <a:schemeClr val="tx2"/>
                </a:solidFill>
                <a:cs typeface="Courier New" pitchFamily="49" charset="0"/>
              </a:rPr>
              <a:t> + [</a:t>
            </a:r>
            <a:r>
              <a:rPr lang="fr-FR" sz="2600" b="1" i="1" dirty="0">
                <a:solidFill>
                  <a:schemeClr val="tx2"/>
                </a:solidFill>
                <a:cs typeface="Courier New" pitchFamily="49" charset="0"/>
              </a:rPr>
              <a:t>définition</a:t>
            </a:r>
            <a:r>
              <a:rPr lang="fr-FR" sz="2600" b="1" dirty="0">
                <a:solidFill>
                  <a:schemeClr val="tx2"/>
                </a:solidFill>
                <a:cs typeface="Courier New" pitchFamily="49" charset="0"/>
              </a:rPr>
              <a:t>]&gt; </a:t>
            </a:r>
            <a:r>
              <a:rPr lang="fr-FR" dirty="0">
                <a:cs typeface="Courier New" pitchFamily="49" charset="0"/>
              </a:rPr>
              <a:t>(mettre </a:t>
            </a:r>
            <a:r>
              <a:rPr lang="fr-FR" b="1" dirty="0" err="1">
                <a:cs typeface="Courier New" pitchFamily="49" charset="0"/>
              </a:rPr>
              <a:t>standalone</a:t>
            </a:r>
            <a:r>
              <a:rPr lang="fr-FR" b="1" dirty="0">
                <a:cs typeface="Courier New" pitchFamily="49" charset="0"/>
              </a:rPr>
              <a:t>="</a:t>
            </a:r>
            <a:r>
              <a:rPr lang="fr-FR" b="1" dirty="0" err="1">
                <a:cs typeface="Courier New" pitchFamily="49" charset="0"/>
              </a:rPr>
              <a:t>yes</a:t>
            </a:r>
            <a:r>
              <a:rPr lang="fr-FR" b="1" dirty="0">
                <a:cs typeface="Courier New" pitchFamily="49" charset="0"/>
              </a:rPr>
              <a:t>"</a:t>
            </a:r>
            <a:r>
              <a:rPr lang="fr-FR" dirty="0">
                <a:cs typeface="Courier New" pitchFamily="49" charset="0"/>
              </a:rPr>
              <a:t> dans le .</a:t>
            </a:r>
            <a:r>
              <a:rPr lang="fr-FR" dirty="0" err="1">
                <a:cs typeface="Courier New" pitchFamily="49" charset="0"/>
              </a:rPr>
              <a:t>xml</a:t>
            </a:r>
            <a:r>
              <a:rPr lang="fr-FR" dirty="0">
                <a:cs typeface="Courier New" pitchFamily="49" charset="0"/>
              </a:rPr>
              <a:t>)</a:t>
            </a:r>
          </a:p>
        </p:txBody>
      </p:sp>
      <p:sp>
        <p:nvSpPr>
          <p:cNvPr id="5" name="Rectangle 13"/>
          <p:cNvSpPr>
            <a:spLocks noGrp="1" noChangeArrowheads="1"/>
          </p:cNvSpPr>
          <p:nvPr>
            <p:ph type="sldNum" sz="quarter" idx="12"/>
          </p:nvPr>
        </p:nvSpPr>
        <p:spPr>
          <a:ln/>
        </p:spPr>
        <p:txBody>
          <a:bodyPr>
            <a:normAutofit/>
          </a:bodyPr>
          <a:lstStyle/>
          <a:p>
            <a:pPr>
              <a:defRPr/>
            </a:pPr>
            <a:fld id="{B1B82973-4FC4-447E-8EA4-C52825B91C0C}" type="slidenum">
              <a:rPr lang="fr-FR"/>
              <a:pPr>
                <a:defRPr/>
              </a:pPr>
              <a:t>46</a:t>
            </a:fld>
            <a:endParaRPr lang="fr-F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090" name="AutoShape 2"/>
          <p:cNvSpPr>
            <a:spLocks noGrp="1" noChangeArrowheads="1"/>
          </p:cNvSpPr>
          <p:nvPr>
            <p:ph type="title"/>
          </p:nvPr>
        </p:nvSpPr>
        <p:spPr/>
        <p:txBody>
          <a:bodyPr/>
          <a:lstStyle/>
          <a:p>
            <a:pPr eaLnBrk="1" hangingPunct="1"/>
            <a:r>
              <a:rPr lang="fr-FR"/>
              <a:t>La DTD</a:t>
            </a:r>
          </a:p>
        </p:txBody>
      </p:sp>
      <p:sp>
        <p:nvSpPr>
          <p:cNvPr id="1497091" name="Rectangle 3"/>
          <p:cNvSpPr>
            <a:spLocks noGrp="1" noChangeArrowheads="1"/>
          </p:cNvSpPr>
          <p:nvPr>
            <p:ph idx="1"/>
          </p:nvPr>
        </p:nvSpPr>
        <p:spPr/>
        <p:txBody>
          <a:bodyPr>
            <a:normAutofit fontScale="85000" lnSpcReduction="10000"/>
          </a:bodyPr>
          <a:lstStyle/>
          <a:p>
            <a:pPr eaLnBrk="1" hangingPunct="1"/>
            <a:r>
              <a:rPr lang="fr-FR" dirty="0">
                <a:ea typeface="MS Mincho" pitchFamily="49" charset="-128"/>
              </a:rPr>
              <a:t>ELEMENT</a:t>
            </a:r>
          </a:p>
          <a:p>
            <a:pPr eaLnBrk="1" hangingPunct="1">
              <a:buFont typeface="Wingdings" charset="2"/>
              <a:buNone/>
            </a:pPr>
            <a:r>
              <a:rPr lang="fr-FR" sz="1800" dirty="0">
                <a:cs typeface="Courier New" pitchFamily="49" charset="0"/>
              </a:rPr>
              <a:t>On déclare chaque élément qu’on compte utiliser par :</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   </a:t>
            </a:r>
            <a:r>
              <a:rPr lang="fr-FR" sz="1800" b="1" dirty="0">
                <a:solidFill>
                  <a:schemeClr val="tx2"/>
                </a:solidFill>
                <a:cs typeface="Courier New" pitchFamily="49" charset="0"/>
              </a:rPr>
              <a:t>&lt;!ELEMENT </a:t>
            </a:r>
            <a:r>
              <a:rPr lang="fr-FR" sz="1800" b="1" i="1" dirty="0" err="1">
                <a:solidFill>
                  <a:schemeClr val="tx2"/>
                </a:solidFill>
                <a:cs typeface="Courier New" pitchFamily="49" charset="0"/>
              </a:rPr>
              <a:t>emtRoot</a:t>
            </a:r>
            <a:r>
              <a:rPr lang="fr-FR" sz="1800" b="1" dirty="0">
                <a:solidFill>
                  <a:schemeClr val="tx2"/>
                </a:solidFill>
                <a:cs typeface="Courier New" pitchFamily="49" charset="0"/>
              </a:rPr>
              <a:t> + </a:t>
            </a:r>
            <a:r>
              <a:rPr lang="fr-FR" sz="1800" b="1" i="1" dirty="0">
                <a:solidFill>
                  <a:schemeClr val="tx2"/>
                </a:solidFill>
                <a:cs typeface="Courier New" pitchFamily="49" charset="0"/>
              </a:rPr>
              <a:t>contenu</a:t>
            </a:r>
            <a:r>
              <a:rPr lang="fr-FR" sz="1800" b="1" dirty="0">
                <a:solidFill>
                  <a:schemeClr val="tx2"/>
                </a:solidFill>
                <a:cs typeface="Courier New" pitchFamily="49" charset="0"/>
              </a:rPr>
              <a:t>&gt; </a:t>
            </a:r>
            <a:r>
              <a:rPr lang="fr-FR" sz="1800" dirty="0">
                <a:cs typeface="Courier New" pitchFamily="49" charset="0"/>
              </a:rPr>
              <a:t>(pour la racine) ou</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1800" dirty="0">
                <a:cs typeface="Courier New" pitchFamily="49" charset="0"/>
              </a:rPr>
              <a:t>   </a:t>
            </a:r>
            <a:r>
              <a:rPr lang="fr-FR" sz="1800" b="1" dirty="0">
                <a:solidFill>
                  <a:schemeClr val="tx2"/>
                </a:solidFill>
                <a:cs typeface="Courier New" pitchFamily="49" charset="0"/>
              </a:rPr>
              <a:t>&lt;!ELEMENT </a:t>
            </a:r>
            <a:r>
              <a:rPr lang="fr-FR" sz="1800" b="1" i="1" dirty="0" err="1">
                <a:solidFill>
                  <a:schemeClr val="tx2"/>
                </a:solidFill>
                <a:cs typeface="Courier New" pitchFamily="49" charset="0"/>
              </a:rPr>
              <a:t>emtNom</a:t>
            </a:r>
            <a:r>
              <a:rPr lang="fr-FR" sz="1800" b="1" dirty="0">
                <a:solidFill>
                  <a:schemeClr val="tx2"/>
                </a:solidFill>
                <a:cs typeface="Courier New" pitchFamily="49" charset="0"/>
              </a:rPr>
              <a:t> + </a:t>
            </a:r>
            <a:r>
              <a:rPr lang="fr-FR" sz="1800" b="1" i="1" dirty="0">
                <a:solidFill>
                  <a:schemeClr val="tx2"/>
                </a:solidFill>
                <a:cs typeface="Courier New" pitchFamily="49" charset="0"/>
              </a:rPr>
              <a:t>contenu</a:t>
            </a:r>
            <a:r>
              <a:rPr lang="fr-FR" sz="1800" b="1" dirty="0">
                <a:solidFill>
                  <a:schemeClr val="tx2"/>
                </a:solidFill>
                <a:cs typeface="Courier New" pitchFamily="49" charset="0"/>
              </a:rPr>
              <a:t>&gt; </a:t>
            </a:r>
            <a:r>
              <a:rPr lang="fr-FR" sz="1800" dirty="0">
                <a:cs typeface="Courier New" pitchFamily="49" charset="0"/>
              </a:rPr>
              <a:t>(pour un autre élément)</a:t>
            </a:r>
          </a:p>
          <a:p>
            <a:pPr lvl="1" eaLnBrk="1" hangingPunct="1"/>
            <a:endParaRPr lang="fr-FR" dirty="0">
              <a:ea typeface="MS Mincho" pitchFamily="49" charset="-128"/>
            </a:endParaRPr>
          </a:p>
          <a:p>
            <a:pPr lvl="1" eaLnBrk="1" hangingPunct="1"/>
            <a:r>
              <a:rPr lang="fr-FR" dirty="0">
                <a:ea typeface="MS Mincho" pitchFamily="49" charset="-128"/>
              </a:rPr>
              <a:t> </a:t>
            </a:r>
            <a:r>
              <a:rPr lang="fr-FR" dirty="0">
                <a:cs typeface="Courier New" pitchFamily="49" charset="0"/>
              </a:rPr>
              <a:t>où contenu est une combinaison d’autres éléments (emt1, emt2…) de</a:t>
            </a:r>
            <a:br>
              <a:rPr lang="fr-FR" dirty="0">
                <a:cs typeface="Courier New" pitchFamily="49" charset="0"/>
              </a:rPr>
            </a:br>
            <a:r>
              <a:rPr lang="fr-FR" dirty="0">
                <a:cs typeface="Courier New" pitchFamily="49" charset="0"/>
              </a:rPr>
              <a:t>« </a:t>
            </a:r>
            <a:r>
              <a:rPr lang="fr-FR" b="1" dirty="0">
                <a:solidFill>
                  <a:schemeClr val="tx2"/>
                </a:solidFill>
                <a:cs typeface="Courier New" pitchFamily="49" charset="0"/>
              </a:rPr>
              <a:t>#PCDATA</a:t>
            </a:r>
            <a:r>
              <a:rPr lang="fr-FR" dirty="0">
                <a:cs typeface="Courier New" pitchFamily="49" charset="0"/>
              </a:rPr>
              <a:t>, </a:t>
            </a:r>
            <a:r>
              <a:rPr lang="fr-FR" b="1" dirty="0">
                <a:solidFill>
                  <a:schemeClr val="tx2"/>
                </a:solidFill>
                <a:cs typeface="Courier New" pitchFamily="49" charset="0"/>
              </a:rPr>
              <a:t>ANY</a:t>
            </a:r>
            <a:r>
              <a:rPr lang="fr-FR" dirty="0">
                <a:cs typeface="Courier New" pitchFamily="49" charset="0"/>
              </a:rPr>
              <a:t> ou </a:t>
            </a:r>
            <a:r>
              <a:rPr lang="fr-FR" b="1" dirty="0">
                <a:solidFill>
                  <a:schemeClr val="tx2"/>
                </a:solidFill>
                <a:cs typeface="Courier New" pitchFamily="49" charset="0"/>
              </a:rPr>
              <a:t>EMPTY</a:t>
            </a:r>
            <a:r>
              <a:rPr lang="fr-FR" dirty="0">
                <a:cs typeface="Courier New" pitchFamily="49" charset="0"/>
              </a:rPr>
              <a:t> » *</a:t>
            </a:r>
            <a:r>
              <a:rPr lang="fr-FR" sz="1900" dirty="0">
                <a:cs typeface="Courier New" pitchFamily="49" charset="0"/>
              </a:rPr>
              <a:t>(pour les types natifs)</a:t>
            </a:r>
            <a:br>
              <a:rPr lang="fr-FR" dirty="0">
                <a:cs typeface="Courier New" pitchFamily="49" charset="0"/>
              </a:rPr>
            </a:br>
            <a:endParaRPr lang="fr-FR" dirty="0">
              <a:cs typeface="Courier New" pitchFamily="49" charset="0"/>
            </a:endParaRPr>
          </a:p>
          <a:p>
            <a:pPr lvl="1" eaLnBrk="1" hangingPunct="1"/>
            <a:r>
              <a:rPr lang="fr-FR" dirty="0">
                <a:cs typeface="Courier New" pitchFamily="49" charset="0"/>
              </a:rPr>
              <a:t>« </a:t>
            </a:r>
            <a:r>
              <a:rPr lang="fr-FR" b="1" dirty="0">
                <a:solidFill>
                  <a:schemeClr val="tx2"/>
                </a:solidFill>
                <a:cs typeface="Courier New" pitchFamily="49" charset="0"/>
              </a:rPr>
              <a:t>? + * | , ()</a:t>
            </a:r>
            <a:r>
              <a:rPr lang="fr-FR" dirty="0">
                <a:cs typeface="Courier New" pitchFamily="49" charset="0"/>
              </a:rPr>
              <a:t> » pour indiquer la relation entre un élément et son/ses fils</a:t>
            </a:r>
          </a:p>
        </p:txBody>
      </p:sp>
      <p:sp>
        <p:nvSpPr>
          <p:cNvPr id="5" name="Rectangle 13"/>
          <p:cNvSpPr>
            <a:spLocks noGrp="1" noChangeArrowheads="1"/>
          </p:cNvSpPr>
          <p:nvPr>
            <p:ph type="sldNum" sz="quarter" idx="12"/>
          </p:nvPr>
        </p:nvSpPr>
        <p:spPr>
          <a:ln/>
        </p:spPr>
        <p:txBody>
          <a:bodyPr>
            <a:normAutofit/>
          </a:bodyPr>
          <a:lstStyle/>
          <a:p>
            <a:pPr>
              <a:defRPr/>
            </a:pPr>
            <a:fld id="{11DAB4DF-5C71-4B90-A65C-ECC19BE3FB99}" type="slidenum">
              <a:rPr lang="fr-FR"/>
              <a:pPr>
                <a:defRPr/>
              </a:pPr>
              <a:t>47</a:t>
            </a:fld>
            <a:endParaRPr lang="fr-FR"/>
          </a:p>
        </p:txBody>
      </p:sp>
      <p:sp>
        <p:nvSpPr>
          <p:cNvPr id="11" name="Espace réservé du contenu 10"/>
          <p:cNvSpPr>
            <a:spLocks noGrp="1"/>
          </p:cNvSpPr>
          <p:nvPr>
            <p:ph sz="quarter" idx="14"/>
          </p:nvPr>
        </p:nvSpPr>
        <p:spPr>
          <a:xfrm>
            <a:off x="5359726" y="2214554"/>
            <a:ext cx="3498553" cy="2857520"/>
          </a:xfrm>
        </p:spPr>
        <p:txBody>
          <a:bodyPr>
            <a:normAutofit fontScale="85000" lnSpcReduction="20000"/>
          </a:bodyPr>
          <a:lstStyle/>
          <a:p>
            <a:pPr algn="ctr">
              <a:buNone/>
            </a:pPr>
            <a:r>
              <a:rPr lang="fr-FR" sz="4800" u="sng" dirty="0"/>
              <a:t>Cardinalités</a:t>
            </a:r>
          </a:p>
          <a:p>
            <a:endParaRPr lang="fr-FR" dirty="0"/>
          </a:p>
          <a:p>
            <a:endParaRPr lang="fr-FR" dirty="0"/>
          </a:p>
          <a:p>
            <a:endParaRPr lang="fr-FR" dirty="0"/>
          </a:p>
          <a:p>
            <a:endParaRPr lang="fr-FR" dirty="0"/>
          </a:p>
          <a:p>
            <a:endParaRPr lang="fr-FR" dirty="0"/>
          </a:p>
          <a:p>
            <a:endParaRPr lang="fr-FR" dirty="0"/>
          </a:p>
          <a:p>
            <a:endParaRPr lang="fr-FR" dirty="0"/>
          </a:p>
          <a:p>
            <a:r>
              <a:rPr lang="fr-FR" sz="2800" dirty="0"/>
              <a:t>ex :balise 1,3</a:t>
            </a:r>
          </a:p>
          <a:p>
            <a:pPr algn="ctr">
              <a:buNone/>
            </a:pPr>
            <a:r>
              <a:rPr lang="fr-FR" sz="2800" b="1" dirty="0">
                <a:solidFill>
                  <a:schemeClr val="tx2"/>
                </a:solidFill>
              </a:rPr>
              <a:t>(balise, balise?, balise?)</a:t>
            </a:r>
          </a:p>
          <a:p>
            <a:r>
              <a:rPr lang="fr-FR" sz="2800" dirty="0"/>
              <a:t>ex :balise 2,3</a:t>
            </a:r>
          </a:p>
          <a:p>
            <a:pPr algn="ctr">
              <a:buNone/>
            </a:pPr>
            <a:r>
              <a:rPr lang="fr-FR" sz="2800" b="1" dirty="0">
                <a:solidFill>
                  <a:schemeClr val="tx2"/>
                </a:solidFill>
              </a:rPr>
              <a:t>(balise, balise, balise?)</a:t>
            </a:r>
          </a:p>
          <a:p>
            <a:endParaRPr lang="fr-FR" b="1" dirty="0">
              <a:solidFill>
                <a:schemeClr val="tx2"/>
              </a:solidFill>
            </a:endParaRPr>
          </a:p>
        </p:txBody>
      </p:sp>
      <p:graphicFrame>
        <p:nvGraphicFramePr>
          <p:cNvPr id="12" name="Espace réservé du contenu 9"/>
          <p:cNvGraphicFramePr>
            <a:graphicFrameLocks/>
          </p:cNvGraphicFramePr>
          <p:nvPr/>
        </p:nvGraphicFramePr>
        <p:xfrm>
          <a:off x="5359400" y="2500306"/>
          <a:ext cx="3498850" cy="1371600"/>
        </p:xfrm>
        <a:graphic>
          <a:graphicData uri="http://schemas.openxmlformats.org/drawingml/2006/table">
            <a:tbl>
              <a:tblPr firstRow="1" bandRow="1">
                <a:tableStyleId>{2D5ABB26-0587-4C30-8999-92F81FD0307C}</a:tableStyleId>
              </a:tblPr>
              <a:tblGrid>
                <a:gridCol w="1749425">
                  <a:extLst>
                    <a:ext uri="{9D8B030D-6E8A-4147-A177-3AD203B41FA5}">
                      <a16:colId xmlns:a16="http://schemas.microsoft.com/office/drawing/2014/main" val="20000"/>
                    </a:ext>
                  </a:extLst>
                </a:gridCol>
                <a:gridCol w="1749425">
                  <a:extLst>
                    <a:ext uri="{9D8B030D-6E8A-4147-A177-3AD203B41FA5}">
                      <a16:colId xmlns:a16="http://schemas.microsoft.com/office/drawing/2014/main" val="20001"/>
                    </a:ext>
                  </a:extLst>
                </a:gridCol>
              </a:tblGrid>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1</a:t>
                      </a:r>
                      <a:r>
                        <a:rPr lang="fr-FR" sz="2400" dirty="0">
                          <a:latin typeface="Permanent Marker" pitchFamily="2" charset="0"/>
                          <a:ea typeface="Permanent Marker" pitchFamily="2" charset="0"/>
                          <a:sym typeface="Wingdings" pitchFamily="2" charset="2"/>
                        </a:rPr>
                        <a:t>n</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0"/>
                  </a:ext>
                </a:extLst>
              </a:tr>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0</a:t>
                      </a:r>
                      <a:r>
                        <a:rPr lang="fr-FR" sz="2400" dirty="0">
                          <a:latin typeface="Permanent Marker" pitchFamily="2" charset="0"/>
                          <a:ea typeface="Permanent Marker" pitchFamily="2" charset="0"/>
                          <a:sym typeface="Wingdings" pitchFamily="2" charset="2"/>
                        </a:rPr>
                        <a:t>n</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06519">
                <a:tc>
                  <a:txBody>
                    <a:bodyPr/>
                    <a:lstStyle/>
                    <a:p>
                      <a:pPr algn="ctr"/>
                      <a:r>
                        <a:rPr lang="fr-FR" sz="2400" dirty="0">
                          <a:latin typeface="Permanent Marker" pitchFamily="2" charset="0"/>
                          <a:ea typeface="Permanent Marker" pitchFamily="2" charset="0"/>
                        </a:rPr>
                        <a:t>?</a:t>
                      </a:r>
                    </a:p>
                  </a:txBody>
                  <a:tcPr/>
                </a:tc>
                <a:tc>
                  <a:txBody>
                    <a:bodyPr/>
                    <a:lstStyle/>
                    <a:p>
                      <a:pPr algn="ctr"/>
                      <a:r>
                        <a:rPr lang="fr-FR" sz="2400" dirty="0">
                          <a:latin typeface="Permanent Marker" pitchFamily="2" charset="0"/>
                          <a:ea typeface="Permanent Marker" pitchFamily="2" charset="0"/>
                        </a:rPr>
                        <a:t>0 </a:t>
                      </a:r>
                      <a:r>
                        <a:rPr lang="fr-FR" sz="2400" dirty="0">
                          <a:latin typeface="Permanent Marker" pitchFamily="2" charset="0"/>
                          <a:ea typeface="Permanent Marker" pitchFamily="2" charset="0"/>
                          <a:sym typeface="Wingdings" pitchFamily="2" charset="2"/>
                        </a:rPr>
                        <a:t> 1</a:t>
                      </a:r>
                      <a:endParaRPr lang="fr-FR" sz="2400"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138" name="AutoShape 2"/>
          <p:cNvSpPr>
            <a:spLocks noGrp="1" noChangeArrowheads="1"/>
          </p:cNvSpPr>
          <p:nvPr>
            <p:ph type="title"/>
          </p:nvPr>
        </p:nvSpPr>
        <p:spPr/>
        <p:txBody>
          <a:bodyPr/>
          <a:lstStyle/>
          <a:p>
            <a:pPr eaLnBrk="1" hangingPunct="1"/>
            <a:r>
              <a:rPr lang="fr-FR"/>
              <a:t>La DTD</a:t>
            </a:r>
          </a:p>
        </p:txBody>
      </p:sp>
      <p:sp>
        <p:nvSpPr>
          <p:cNvPr id="1499139" name="Rectangle 3"/>
          <p:cNvSpPr>
            <a:spLocks noGrp="1" noChangeArrowheads="1"/>
          </p:cNvSpPr>
          <p:nvPr>
            <p:ph idx="1"/>
          </p:nvPr>
        </p:nvSpPr>
        <p:spPr/>
        <p:txBody>
          <a:bodyPr>
            <a:normAutofit fontScale="92500" lnSpcReduction="10000"/>
          </a:bodyPr>
          <a:lstStyle/>
          <a:p>
            <a:pPr eaLnBrk="1" hangingPunct="1"/>
            <a:r>
              <a:rPr lang="fr-FR" dirty="0">
                <a:ea typeface="MS Mincho" pitchFamily="49" charset="-128"/>
              </a:rPr>
              <a:t>ATTLIST</a:t>
            </a:r>
          </a:p>
          <a:p>
            <a:pPr eaLnBrk="1" hangingPunct="1">
              <a:buFont typeface="Wingdings" charset="2"/>
              <a:buNone/>
            </a:pPr>
            <a:r>
              <a:rPr lang="fr-FR" sz="1800" dirty="0">
                <a:cs typeface="Courier New" pitchFamily="49" charset="0"/>
              </a:rPr>
              <a:t>On déclare les attributs des éléments par :</a:t>
            </a:r>
          </a:p>
          <a:p>
            <a:pPr eaLnBrk="1" hangingPunct="1">
              <a:buFont typeface="Wingdings" charset="2"/>
              <a:buNone/>
            </a:pPr>
            <a:endParaRPr lang="fr-FR" sz="1800" dirty="0">
              <a:cs typeface="Courier New" pitchFamily="49" charset="0"/>
            </a:endParaRPr>
          </a:p>
          <a:p>
            <a:pPr eaLnBrk="1" hangingPunct="1">
              <a:buFont typeface="Wingdings" charset="2"/>
              <a:buNone/>
            </a:pPr>
            <a:r>
              <a:rPr lang="fr-FR" sz="3000" b="1" dirty="0">
                <a:solidFill>
                  <a:schemeClr val="tx2"/>
                </a:solidFill>
                <a:cs typeface="Courier New" pitchFamily="49" charset="0"/>
              </a:rPr>
              <a:t>   &lt;!ATTLIST </a:t>
            </a:r>
            <a:r>
              <a:rPr lang="fr-FR" sz="3000" b="1" i="1" dirty="0" err="1">
                <a:solidFill>
                  <a:schemeClr val="tx2"/>
                </a:solidFill>
                <a:cs typeface="Courier New" pitchFamily="49" charset="0"/>
              </a:rPr>
              <a:t>emtCible</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atrNom</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atrType</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atrObl</a:t>
            </a:r>
            <a:r>
              <a:rPr lang="fr-FR" sz="3000" b="1" i="1" dirty="0">
                <a:solidFill>
                  <a:schemeClr val="tx2"/>
                </a:solidFill>
                <a:cs typeface="Courier New" pitchFamily="49" charset="0"/>
              </a:rPr>
              <a:t> </a:t>
            </a:r>
            <a:r>
              <a:rPr lang="fr-FR" sz="3000" b="1" i="1" dirty="0" err="1">
                <a:solidFill>
                  <a:schemeClr val="tx2"/>
                </a:solidFill>
                <a:cs typeface="Courier New" pitchFamily="49" charset="0"/>
              </a:rPr>
              <a:t>valDefaut</a:t>
            </a:r>
            <a:r>
              <a:rPr lang="fr-FR" sz="3000" b="1" dirty="0">
                <a:solidFill>
                  <a:schemeClr val="tx2"/>
                </a:solidFill>
                <a:cs typeface="Courier New" pitchFamily="49" charset="0"/>
              </a:rPr>
              <a:t>&gt;</a:t>
            </a:r>
          </a:p>
          <a:p>
            <a:pPr lvl="1" eaLnBrk="1" hangingPunct="1"/>
            <a:endParaRPr lang="fr-FR" dirty="0">
              <a:ea typeface="MS Mincho" pitchFamily="49" charset="-128"/>
            </a:endParaRPr>
          </a:p>
          <a:p>
            <a:pPr lvl="1" eaLnBrk="1" hangingPunct="1"/>
            <a:r>
              <a:rPr lang="fr-FR" dirty="0">
                <a:ea typeface="MS Mincho" pitchFamily="49" charset="-128"/>
              </a:rPr>
              <a:t> </a:t>
            </a:r>
            <a:r>
              <a:rPr lang="fr-FR" dirty="0">
                <a:cs typeface="Courier New" pitchFamily="49" charset="0"/>
              </a:rPr>
              <a:t>où </a:t>
            </a:r>
            <a:r>
              <a:rPr lang="fr-FR" dirty="0" err="1">
                <a:cs typeface="Courier New" pitchFamily="49" charset="0"/>
              </a:rPr>
              <a:t>emtCible</a:t>
            </a:r>
            <a:r>
              <a:rPr lang="fr-FR" dirty="0">
                <a:cs typeface="Courier New" pitchFamily="49" charset="0"/>
              </a:rPr>
              <a:t> est l’élément auquel s’applique l’attribut</a:t>
            </a:r>
            <a:br>
              <a:rPr lang="fr-FR" dirty="0">
                <a:cs typeface="Courier New" pitchFamily="49" charset="0"/>
              </a:rPr>
            </a:br>
            <a:r>
              <a:rPr lang="fr-FR" dirty="0" err="1">
                <a:cs typeface="Courier New" pitchFamily="49" charset="0"/>
              </a:rPr>
              <a:t>atrNom</a:t>
            </a:r>
            <a:r>
              <a:rPr lang="fr-FR" dirty="0">
                <a:cs typeface="Courier New" pitchFamily="49" charset="0"/>
              </a:rPr>
              <a:t> est le nom de l’attribut (fixé selon les règles XML)</a:t>
            </a:r>
            <a:br>
              <a:rPr lang="fr-FR" dirty="0">
                <a:cs typeface="Courier New" pitchFamily="49" charset="0"/>
              </a:rPr>
            </a:br>
            <a:r>
              <a:rPr lang="fr-FR" dirty="0" err="1">
                <a:cs typeface="Courier New" pitchFamily="49" charset="0"/>
              </a:rPr>
              <a:t>atrType</a:t>
            </a:r>
            <a:r>
              <a:rPr lang="fr-FR" dirty="0">
                <a:cs typeface="Courier New" pitchFamily="49" charset="0"/>
              </a:rPr>
              <a:t> est le type de donnée de l’attribut (</a:t>
            </a:r>
            <a:r>
              <a:rPr lang="fr-FR" b="1" dirty="0">
                <a:solidFill>
                  <a:schemeClr val="tx2"/>
                </a:solidFill>
                <a:cs typeface="Courier New" pitchFamily="49" charset="0"/>
              </a:rPr>
              <a:t>ID</a:t>
            </a:r>
            <a:r>
              <a:rPr lang="fr-FR" dirty="0">
                <a:cs typeface="Courier New" pitchFamily="49" charset="0"/>
              </a:rPr>
              <a:t>, </a:t>
            </a:r>
            <a:r>
              <a:rPr lang="fr-FR" b="1" dirty="0">
                <a:solidFill>
                  <a:schemeClr val="tx2"/>
                </a:solidFill>
                <a:cs typeface="Courier New" pitchFamily="49" charset="0"/>
              </a:rPr>
              <a:t>IDREF[S]</a:t>
            </a:r>
            <a:r>
              <a:rPr lang="fr-FR" dirty="0">
                <a:cs typeface="Courier New" pitchFamily="49" charset="0"/>
              </a:rPr>
              <a:t>, | énuméré, </a:t>
            </a:r>
            <a:r>
              <a:rPr lang="fr-FR" b="1" dirty="0">
                <a:solidFill>
                  <a:schemeClr val="tx2"/>
                </a:solidFill>
                <a:cs typeface="Courier New" pitchFamily="49" charset="0"/>
              </a:rPr>
              <a:t>CDATA</a:t>
            </a:r>
            <a:r>
              <a:rPr lang="fr-FR" dirty="0">
                <a:cs typeface="Courier New" pitchFamily="49" charset="0"/>
              </a:rPr>
              <a:t>…)</a:t>
            </a:r>
            <a:br>
              <a:rPr lang="fr-FR" dirty="0">
                <a:cs typeface="Courier New" pitchFamily="49" charset="0"/>
              </a:rPr>
            </a:br>
            <a:r>
              <a:rPr lang="fr-FR" dirty="0" err="1">
                <a:cs typeface="Courier New" pitchFamily="49" charset="0"/>
              </a:rPr>
              <a:t>atrObl</a:t>
            </a:r>
            <a:r>
              <a:rPr lang="fr-FR" dirty="0">
                <a:cs typeface="Courier New" pitchFamily="49" charset="0"/>
              </a:rPr>
              <a:t> définit si l’attribut est </a:t>
            </a:r>
            <a:r>
              <a:rPr lang="fr-FR" b="1" dirty="0">
                <a:solidFill>
                  <a:schemeClr val="tx2"/>
                </a:solidFill>
                <a:cs typeface="Courier New" pitchFamily="49" charset="0"/>
              </a:rPr>
              <a:t>#IMPLIED</a:t>
            </a:r>
            <a:r>
              <a:rPr lang="fr-FR" dirty="0">
                <a:cs typeface="Courier New" pitchFamily="49" charset="0"/>
              </a:rPr>
              <a:t> (</a:t>
            </a:r>
            <a:r>
              <a:rPr lang="fr-FR" dirty="0" err="1">
                <a:cs typeface="Courier New" pitchFamily="49" charset="0"/>
              </a:rPr>
              <a:t>opt</a:t>
            </a:r>
            <a:r>
              <a:rPr lang="fr-FR" dirty="0">
                <a:cs typeface="Courier New" pitchFamily="49" charset="0"/>
              </a:rPr>
              <a:t>), </a:t>
            </a:r>
            <a:r>
              <a:rPr lang="fr-FR" b="1" dirty="0">
                <a:solidFill>
                  <a:schemeClr val="tx2"/>
                </a:solidFill>
                <a:cs typeface="Courier New" pitchFamily="49" charset="0"/>
              </a:rPr>
              <a:t>#REQUIRED</a:t>
            </a:r>
            <a:r>
              <a:rPr lang="fr-FR" dirty="0">
                <a:cs typeface="Courier New" pitchFamily="49" charset="0"/>
              </a:rPr>
              <a:t> (</a:t>
            </a:r>
            <a:r>
              <a:rPr lang="fr-FR" dirty="0" err="1">
                <a:cs typeface="Courier New" pitchFamily="49" charset="0"/>
              </a:rPr>
              <a:t>obl</a:t>
            </a:r>
            <a:r>
              <a:rPr lang="fr-FR" dirty="0">
                <a:cs typeface="Courier New" pitchFamily="49" charset="0"/>
              </a:rPr>
              <a:t>), </a:t>
            </a:r>
            <a:r>
              <a:rPr lang="fr-FR" b="1" dirty="0">
                <a:solidFill>
                  <a:schemeClr val="tx2"/>
                </a:solidFill>
                <a:cs typeface="Courier New" pitchFamily="49" charset="0"/>
              </a:rPr>
              <a:t>#FIXED</a:t>
            </a:r>
            <a:r>
              <a:rPr lang="fr-FR" dirty="0">
                <a:cs typeface="Courier New" pitchFamily="49" charset="0"/>
              </a:rPr>
              <a:t> (fixe)</a:t>
            </a:r>
            <a:br>
              <a:rPr lang="fr-FR" dirty="0">
                <a:cs typeface="Courier New" pitchFamily="49" charset="0"/>
              </a:rPr>
            </a:br>
            <a:r>
              <a:rPr lang="fr-FR" dirty="0" err="1">
                <a:cs typeface="Courier New" pitchFamily="49" charset="0"/>
              </a:rPr>
              <a:t>valDefaut</a:t>
            </a:r>
            <a:r>
              <a:rPr lang="fr-FR" dirty="0">
                <a:cs typeface="Courier New" pitchFamily="49" charset="0"/>
              </a:rPr>
              <a:t> définit la valeur par défaut entre "</a:t>
            </a:r>
          </a:p>
        </p:txBody>
      </p:sp>
      <p:sp>
        <p:nvSpPr>
          <p:cNvPr id="5" name="Rectangle 13"/>
          <p:cNvSpPr>
            <a:spLocks noGrp="1" noChangeArrowheads="1"/>
          </p:cNvSpPr>
          <p:nvPr>
            <p:ph type="sldNum" sz="quarter" idx="12"/>
          </p:nvPr>
        </p:nvSpPr>
        <p:spPr>
          <a:ln/>
        </p:spPr>
        <p:txBody>
          <a:bodyPr>
            <a:normAutofit/>
          </a:bodyPr>
          <a:lstStyle/>
          <a:p>
            <a:pPr>
              <a:defRPr/>
            </a:pPr>
            <a:fld id="{F3CA9ED2-19EA-49B6-BF38-B93F8D09B529}" type="slidenum">
              <a:rPr lang="fr-FR"/>
              <a:pPr>
                <a:defRPr/>
              </a:pPr>
              <a:t>48</a:t>
            </a:fld>
            <a:endParaRPr lang="fr-F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186" name="AutoShape 2"/>
          <p:cNvSpPr>
            <a:spLocks noGrp="1" noChangeArrowheads="1"/>
          </p:cNvSpPr>
          <p:nvPr>
            <p:ph type="title"/>
          </p:nvPr>
        </p:nvSpPr>
        <p:spPr/>
        <p:txBody>
          <a:bodyPr/>
          <a:lstStyle/>
          <a:p>
            <a:pPr eaLnBrk="1" hangingPunct="1"/>
            <a:r>
              <a:rPr lang="fr-FR"/>
              <a:t>La DTD</a:t>
            </a:r>
          </a:p>
        </p:txBody>
      </p:sp>
      <p:sp>
        <p:nvSpPr>
          <p:cNvPr id="1501187"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Entité XML</a:t>
            </a:r>
          </a:p>
          <a:p>
            <a:pPr lvl="1" eaLnBrk="1" hangingPunct="1"/>
            <a:r>
              <a:rPr lang="fr-FR" dirty="0">
                <a:ea typeface="MS Mincho" pitchFamily="49" charset="-128"/>
              </a:rPr>
              <a:t> </a:t>
            </a:r>
            <a:r>
              <a:rPr lang="fr-FR" dirty="0">
                <a:cs typeface="Courier New" pitchFamily="49" charset="0"/>
              </a:rPr>
              <a:t>Une entité XML est un corps nommé de donnés (habituellement texte / </a:t>
            </a:r>
            <a:r>
              <a:rPr lang="fr-FR" dirty="0" err="1">
                <a:cs typeface="Courier New" pitchFamily="49" charset="0"/>
              </a:rPr>
              <a:t>bin</a:t>
            </a:r>
            <a:r>
              <a:rPr lang="fr-FR" dirty="0">
                <a:cs typeface="Courier New" pitchFamily="49" charset="0"/>
              </a:rPr>
              <a:t> OK !)</a:t>
            </a:r>
          </a:p>
          <a:p>
            <a:pPr lvl="1" eaLnBrk="1" hangingPunct="1"/>
            <a:r>
              <a:rPr lang="fr-FR" dirty="0">
                <a:cs typeface="Courier New" pitchFamily="49" charset="0"/>
              </a:rPr>
              <a:t> Elle est utilisée pour préciser un caractère spécial ou se substituer à un texte qui apparaît souvent et peut/doit être remplacé (au moins de temps en temps)</a:t>
            </a:r>
          </a:p>
          <a:p>
            <a:pPr lvl="1" eaLnBrk="1" hangingPunct="1"/>
            <a:r>
              <a:rPr lang="fr-FR" dirty="0">
                <a:cs typeface="Courier New" pitchFamily="49" charset="0"/>
              </a:rPr>
              <a:t> Par exemple, dans les DTD, elle permet de faire référence à des blocs de règles</a:t>
            </a:r>
          </a:p>
          <a:p>
            <a:pPr lvl="1" eaLnBrk="1" hangingPunct="1"/>
            <a:r>
              <a:rPr lang="fr-FR" dirty="0">
                <a:cs typeface="Courier New" pitchFamily="49" charset="0"/>
              </a:rPr>
              <a:t> On peut utiliser leur référence d’entité (dans la DTD) ou leur notation numérique</a:t>
            </a:r>
          </a:p>
          <a:p>
            <a:pPr lvl="1" eaLnBrk="1" hangingPunct="1"/>
            <a:r>
              <a:rPr lang="fr-FR" dirty="0">
                <a:cs typeface="Courier New" pitchFamily="49" charset="0"/>
              </a:rPr>
              <a:t> Une entité générale ne peut qu’être définie dans le contenu du document</a:t>
            </a:r>
          </a:p>
          <a:p>
            <a:pPr lvl="1" eaLnBrk="1" hangingPunct="1"/>
            <a:r>
              <a:rPr lang="fr-FR" dirty="0">
                <a:cs typeface="Courier New" pitchFamily="49" charset="0"/>
              </a:rPr>
              <a:t> Elle peut être « </a:t>
            </a:r>
            <a:r>
              <a:rPr lang="fr-FR" dirty="0" err="1">
                <a:cs typeface="Courier New" pitchFamily="49" charset="0"/>
              </a:rPr>
              <a:t>parsable</a:t>
            </a:r>
            <a:r>
              <a:rPr lang="fr-FR" dirty="0">
                <a:cs typeface="Courier New" pitchFamily="49" charset="0"/>
              </a:rPr>
              <a:t> » (</a:t>
            </a:r>
            <a:r>
              <a:rPr lang="fr-FR" dirty="0" err="1">
                <a:cs typeface="Courier New" pitchFamily="49" charset="0"/>
              </a:rPr>
              <a:t>parsed</a:t>
            </a:r>
            <a:r>
              <a:rPr lang="fr-FR" dirty="0">
                <a:cs typeface="Courier New" pitchFamily="49" charset="0"/>
              </a:rPr>
              <a:t>) ou non (</a:t>
            </a:r>
            <a:r>
              <a:rPr lang="fr-FR" dirty="0" err="1">
                <a:cs typeface="Courier New" pitchFamily="49" charset="0"/>
              </a:rPr>
              <a:t>unparsed</a:t>
            </a:r>
            <a:r>
              <a:rPr lang="fr-FR" dirty="0">
                <a:cs typeface="Courier New" pitchFamily="49" charset="0"/>
              </a:rPr>
              <a:t>) (interprété ou notifiée)</a:t>
            </a:r>
          </a:p>
          <a:p>
            <a:pPr lvl="1" eaLnBrk="1" hangingPunct="1"/>
            <a:r>
              <a:rPr lang="fr-FR" dirty="0">
                <a:cs typeface="Courier New" pitchFamily="49" charset="0"/>
              </a:rPr>
              <a:t> Une entité paramètre (</a:t>
            </a:r>
            <a:r>
              <a:rPr lang="fr-FR" dirty="0" err="1">
                <a:cs typeface="Courier New" pitchFamily="49" charset="0"/>
              </a:rPr>
              <a:t>parameter</a:t>
            </a:r>
            <a:r>
              <a:rPr lang="fr-FR" dirty="0">
                <a:cs typeface="Courier New" pitchFamily="49" charset="0"/>
              </a:rPr>
              <a:t>) doit être définie dans la DTD « &lt;!ENTITY »,</a:t>
            </a:r>
            <a:br>
              <a:rPr lang="fr-FR" dirty="0">
                <a:cs typeface="Courier New" pitchFamily="49" charset="0"/>
              </a:rPr>
            </a:br>
            <a:r>
              <a:rPr lang="fr-FR" dirty="0">
                <a:cs typeface="Courier New" pitchFamily="49" charset="0"/>
              </a:rPr>
              <a:t>elle est forcément </a:t>
            </a:r>
            <a:r>
              <a:rPr lang="fr-FR" dirty="0" err="1">
                <a:cs typeface="Courier New" pitchFamily="49" charset="0"/>
              </a:rPr>
              <a:t>parsable</a:t>
            </a:r>
            <a:endParaRPr lang="fr-FR" dirty="0">
              <a:cs typeface="Courier New" pitchFamily="49" charset="0"/>
            </a:endParaRPr>
          </a:p>
          <a:p>
            <a:pPr lvl="1" eaLnBrk="1" hangingPunct="1"/>
            <a:r>
              <a:rPr lang="fr-FR" dirty="0">
                <a:cs typeface="Courier New" pitchFamily="49" charset="0"/>
              </a:rPr>
              <a:t> Elle peut être externe ou interne (portée limitée au document courant ou </a:t>
            </a:r>
            <a:r>
              <a:rPr lang="fr-FR" dirty="0" err="1">
                <a:cs typeface="Courier New" pitchFamily="49" charset="0"/>
              </a:rPr>
              <a:t>ext</a:t>
            </a:r>
            <a:r>
              <a:rPr lang="fr-FR" dirty="0">
                <a:cs typeface="Courier New" pitchFamily="49" charset="0"/>
              </a:rPr>
              <a:t>)</a:t>
            </a:r>
          </a:p>
        </p:txBody>
      </p:sp>
      <p:sp>
        <p:nvSpPr>
          <p:cNvPr id="5" name="Rectangle 13"/>
          <p:cNvSpPr>
            <a:spLocks noGrp="1" noChangeArrowheads="1"/>
          </p:cNvSpPr>
          <p:nvPr>
            <p:ph type="sldNum" sz="quarter" idx="12"/>
          </p:nvPr>
        </p:nvSpPr>
        <p:spPr>
          <a:ln/>
        </p:spPr>
        <p:txBody>
          <a:bodyPr>
            <a:normAutofit/>
          </a:bodyPr>
          <a:lstStyle/>
          <a:p>
            <a:pPr>
              <a:defRPr/>
            </a:pPr>
            <a:fld id="{71DED7F2-6466-457D-A157-9CA0960171F6}" type="slidenum">
              <a:rPr lang="fr-FR"/>
              <a:pPr>
                <a:defRPr/>
              </a:pPr>
              <a:t>49</a:t>
            </a:fld>
            <a:endParaRPr lang="fr-FR"/>
          </a:p>
        </p:txBody>
      </p:sp>
      <p:sp>
        <p:nvSpPr>
          <p:cNvPr id="6" name="Espace réservé du contenu 5"/>
          <p:cNvSpPr>
            <a:spLocks noGrp="1"/>
          </p:cNvSpPr>
          <p:nvPr>
            <p:ph sz="quarter" idx="14"/>
          </p:nvPr>
        </p:nvSpPr>
        <p:spPr/>
        <p:txBody>
          <a:bodyPr>
            <a:normAutofit fontScale="85000" lnSpcReduction="20000"/>
          </a:bodyPr>
          <a:lstStyle/>
          <a:p>
            <a:pPr marL="342900" lvl="1" indent="-342900">
              <a:buFont typeface="Arial" pitchFamily="34" charset="0"/>
              <a:buChar char="•"/>
            </a:pPr>
            <a:r>
              <a:rPr lang="fr-FR" dirty="0">
                <a:cs typeface="Courier New" pitchFamily="49" charset="0"/>
              </a:rPr>
              <a:t> XML contient 5 références d’entités prédéfinies :</a:t>
            </a:r>
          </a:p>
          <a:p>
            <a:pPr marL="342900" lvl="1" indent="-342900">
              <a:buFont typeface="Arial" pitchFamily="34" charset="0"/>
              <a:buChar char="•"/>
            </a:pPr>
            <a:endParaRPr lang="fr-FR" b="1" i="1" dirty="0">
              <a:latin typeface="Aharoni" pitchFamily="2" charset="-79"/>
              <a:cs typeface="Aharoni" pitchFamily="2" charset="-79"/>
            </a:endParaRPr>
          </a:p>
          <a:p>
            <a:pPr marL="342900" lvl="1" indent="-342900">
              <a:buFont typeface="Arial" pitchFamily="34" charset="0"/>
              <a:buChar char="•"/>
            </a:pPr>
            <a:endParaRPr lang="fr-FR" b="1" i="1" dirty="0">
              <a:latin typeface="Aharoni" pitchFamily="2" charset="-79"/>
              <a:cs typeface="Aharoni" pitchFamily="2" charset="-79"/>
            </a:endParaRPr>
          </a:p>
          <a:p>
            <a:pPr marL="728663" lvl="2" indent="-166688">
              <a:buNone/>
            </a:pPr>
            <a:r>
              <a:rPr lang="fr-FR" sz="1900" b="1" i="1" dirty="0">
                <a:latin typeface="Aharoni" pitchFamily="2" charset="-79"/>
                <a:cs typeface="Aharoni" pitchFamily="2" charset="-79"/>
              </a:rPr>
              <a:t>&amp;</a:t>
            </a:r>
            <a:r>
              <a:rPr lang="fr-FR" sz="1900" b="1" i="1" dirty="0" err="1">
                <a:cs typeface="Courier New" pitchFamily="49" charset="0"/>
              </a:rPr>
              <a:t>amp</a:t>
            </a:r>
            <a:r>
              <a:rPr lang="fr-FR" sz="1900" b="1" i="1" dirty="0">
                <a:cs typeface="Courier New" pitchFamily="49" charset="0"/>
              </a:rPr>
              <a:t>;</a:t>
            </a:r>
            <a:r>
              <a:rPr lang="fr-FR" sz="1900" dirty="0">
                <a:cs typeface="Courier New" pitchFamily="49" charset="0"/>
              </a:rPr>
              <a:t> = </a:t>
            </a:r>
            <a:r>
              <a:rPr lang="fr-FR" sz="1900" dirty="0">
                <a:latin typeface="Aharoni" pitchFamily="2" charset="-79"/>
                <a:cs typeface="Aharoni" pitchFamily="2" charset="-79"/>
              </a:rPr>
              <a:t>&amp;</a:t>
            </a:r>
            <a:endParaRPr lang="fr-FR" sz="1900" dirty="0">
              <a:cs typeface="Courier New" pitchFamily="49" charset="0"/>
            </a:endParaRP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err="1">
                <a:cs typeface="Courier New" pitchFamily="49" charset="0"/>
              </a:rPr>
              <a:t>lt</a:t>
            </a:r>
            <a:r>
              <a:rPr lang="fr-FR" sz="2200" b="1" i="1" dirty="0">
                <a:cs typeface="Courier New" pitchFamily="49" charset="0"/>
              </a:rPr>
              <a:t>;</a:t>
            </a:r>
            <a:r>
              <a:rPr lang="fr-FR" sz="2200" dirty="0">
                <a:cs typeface="Courier New" pitchFamily="49" charset="0"/>
              </a:rPr>
              <a:t> = &lt;</a:t>
            </a: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a:cs typeface="Courier New" pitchFamily="49" charset="0"/>
              </a:rPr>
              <a:t>gt;</a:t>
            </a:r>
            <a:r>
              <a:rPr lang="fr-FR" sz="2200" dirty="0">
                <a:cs typeface="Courier New" pitchFamily="49" charset="0"/>
              </a:rPr>
              <a:t> = &gt;</a:t>
            </a: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err="1">
                <a:cs typeface="Courier New" pitchFamily="49" charset="0"/>
              </a:rPr>
              <a:t>apos</a:t>
            </a:r>
            <a:r>
              <a:rPr lang="fr-FR" sz="2200" b="1" i="1" dirty="0">
                <a:cs typeface="Courier New" pitchFamily="49" charset="0"/>
              </a:rPr>
              <a:t>;</a:t>
            </a:r>
            <a:r>
              <a:rPr lang="fr-FR" sz="2200" dirty="0">
                <a:cs typeface="Courier New" pitchFamily="49" charset="0"/>
              </a:rPr>
              <a:t> = ‘ </a:t>
            </a:r>
          </a:p>
          <a:p>
            <a:pPr marL="728663" lvl="1" indent="-166688">
              <a:buNone/>
            </a:pPr>
            <a:endParaRPr lang="fr-FR" sz="2200" b="1" i="1" dirty="0">
              <a:latin typeface="Aharoni" pitchFamily="2" charset="-79"/>
              <a:cs typeface="Aharoni" pitchFamily="2" charset="-79"/>
            </a:endParaRPr>
          </a:p>
          <a:p>
            <a:pPr marL="728663" lvl="1" indent="-166688">
              <a:buNone/>
            </a:pPr>
            <a:r>
              <a:rPr lang="fr-FR" sz="2200" b="1" i="1" dirty="0">
                <a:latin typeface="Aharoni" pitchFamily="2" charset="-79"/>
                <a:cs typeface="Aharoni" pitchFamily="2" charset="-79"/>
              </a:rPr>
              <a:t>&amp;</a:t>
            </a:r>
            <a:r>
              <a:rPr lang="fr-FR" sz="2200" b="1" i="1" dirty="0" err="1">
                <a:cs typeface="Courier New" pitchFamily="49" charset="0"/>
              </a:rPr>
              <a:t>quot</a:t>
            </a:r>
            <a:r>
              <a:rPr lang="fr-FR" sz="2200" b="1" i="1" dirty="0">
                <a:cs typeface="Courier New" pitchFamily="49" charset="0"/>
              </a:rPr>
              <a:t>;</a:t>
            </a:r>
            <a:r>
              <a:rPr lang="fr-FR" sz="2200" dirty="0">
                <a:cs typeface="Courier New" pitchFamily="49" charset="0"/>
              </a:rPr>
              <a:t> = "</a:t>
            </a:r>
          </a:p>
          <a:p>
            <a:endParaRPr lang="fr-F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
        <p:nvSpPr>
          <p:cNvPr id="7" name="Titre 6"/>
          <p:cNvSpPr>
            <a:spLocks noGrp="1"/>
          </p:cNvSpPr>
          <p:nvPr>
            <p:ph type="title"/>
          </p:nvPr>
        </p:nvSpPr>
        <p:spPr/>
        <p:txBody>
          <a:bodyPr>
            <a:normAutofit/>
          </a:bodyPr>
          <a:lstStyle/>
          <a:p>
            <a:r>
              <a:rPr lang="fr-FR" sz="2800" dirty="0" err="1"/>
              <a:t>Orsys</a:t>
            </a:r>
            <a:r>
              <a:rPr lang="fr-FR" sz="2800" dirty="0"/>
              <a:t> Formation</a:t>
            </a:r>
          </a:p>
        </p:txBody>
      </p:sp>
      <p:sp>
        <p:nvSpPr>
          <p:cNvPr id="9" name="Espace réservé du contenu 8"/>
          <p:cNvSpPr>
            <a:spLocks noGrp="1"/>
          </p:cNvSpPr>
          <p:nvPr>
            <p:ph idx="1"/>
          </p:nvPr>
        </p:nvSpPr>
        <p:spPr/>
        <p:txBody>
          <a:bodyPr>
            <a:normAutofit/>
          </a:bodyPr>
          <a:lstStyle/>
          <a:p>
            <a:pPr marL="342900" lvl="0" indent="-342900">
              <a:spcBef>
                <a:spcPct val="20000"/>
              </a:spcBef>
              <a:buClrTx/>
              <a:buFont typeface="Arial" pitchFamily="34" charset="0"/>
              <a:buChar char="•"/>
            </a:pPr>
            <a:r>
              <a:rPr lang="fr-FR" sz="3200" dirty="0">
                <a:solidFill>
                  <a:prstClr val="black"/>
                </a:solidFill>
                <a:latin typeface="Calibri"/>
              </a:rPr>
              <a:t>Nombre de jours : </a:t>
            </a:r>
          </a:p>
          <a:p>
            <a:pPr marL="742950" lvl="1" indent="-285750">
              <a:spcBef>
                <a:spcPct val="20000"/>
              </a:spcBef>
              <a:buClrTx/>
              <a:buFont typeface="Arial" pitchFamily="34" charset="0"/>
              <a:buChar char="–"/>
            </a:pPr>
            <a:r>
              <a:rPr lang="fr-FR" dirty="0">
                <a:solidFill>
                  <a:prstClr val="black"/>
                </a:solidFill>
                <a:latin typeface="Calibri"/>
              </a:rPr>
              <a:t>4</a:t>
            </a:r>
            <a:r>
              <a:rPr lang="fr-FR" sz="2800" dirty="0">
                <a:solidFill>
                  <a:prstClr val="black"/>
                </a:solidFill>
                <a:latin typeface="Calibri"/>
              </a:rPr>
              <a:t> jours </a:t>
            </a:r>
          </a:p>
          <a:p>
            <a:pPr marL="742950" lvl="1" indent="-285750">
              <a:spcBef>
                <a:spcPct val="20000"/>
              </a:spcBef>
              <a:buClrTx/>
              <a:buFont typeface="Arial" pitchFamily="34" charset="0"/>
              <a:buChar char="–"/>
            </a:pPr>
            <a:endParaRPr lang="fr-FR" sz="2800" dirty="0">
              <a:solidFill>
                <a:prstClr val="black"/>
              </a:solidFill>
              <a:latin typeface="Calibri"/>
            </a:endParaRPr>
          </a:p>
          <a:p>
            <a:pPr marL="342900" lvl="0" indent="-342900">
              <a:spcBef>
                <a:spcPct val="20000"/>
              </a:spcBef>
              <a:buClrTx/>
              <a:buFont typeface="Arial" pitchFamily="34" charset="0"/>
              <a:buChar char="•"/>
            </a:pPr>
            <a:r>
              <a:rPr lang="fr-FR" sz="3200" dirty="0">
                <a:solidFill>
                  <a:prstClr val="black"/>
                </a:solidFill>
                <a:latin typeface="Calibri"/>
              </a:rPr>
              <a:t>Horaires </a:t>
            </a:r>
          </a:p>
          <a:p>
            <a:pPr marL="742950" lvl="1" indent="-285750">
              <a:spcBef>
                <a:spcPct val="20000"/>
              </a:spcBef>
              <a:buClrTx/>
              <a:buFont typeface="Arial" pitchFamily="34" charset="0"/>
              <a:buChar char="–"/>
            </a:pPr>
            <a:r>
              <a:rPr lang="fr-FR" sz="2800" dirty="0">
                <a:solidFill>
                  <a:prstClr val="black"/>
                </a:solidFill>
                <a:latin typeface="Calibri"/>
              </a:rPr>
              <a:t>Début : 9h </a:t>
            </a:r>
          </a:p>
          <a:p>
            <a:pPr marL="742950" lvl="1" indent="-285750">
              <a:spcBef>
                <a:spcPct val="20000"/>
              </a:spcBef>
              <a:buClrTx/>
              <a:buFont typeface="Arial" pitchFamily="34" charset="0"/>
              <a:buChar char="–"/>
            </a:pPr>
            <a:r>
              <a:rPr lang="fr-FR" sz="2800" dirty="0">
                <a:solidFill>
                  <a:prstClr val="black"/>
                </a:solidFill>
                <a:latin typeface="Calibri"/>
              </a:rPr>
              <a:t>Fin : 17h30 </a:t>
            </a:r>
            <a:r>
              <a:rPr lang="fr-FR" sz="1600" b="1" dirty="0" err="1">
                <a:solidFill>
                  <a:prstClr val="black"/>
                </a:solidFill>
                <a:latin typeface="Calibri"/>
              </a:rPr>
              <a:t>approx</a:t>
            </a:r>
            <a:r>
              <a:rPr lang="fr-FR" sz="1600" b="1" dirty="0">
                <a:solidFill>
                  <a:prstClr val="black"/>
                </a:solidFill>
                <a:latin typeface="Calibri"/>
              </a:rPr>
              <a:t>.</a:t>
            </a:r>
            <a:endParaRPr lang="fr-FR" sz="2800" dirty="0">
              <a:solidFill>
                <a:prstClr val="black"/>
              </a:solidFill>
              <a:latin typeface="Calibri"/>
            </a:endParaRPr>
          </a:p>
          <a:p>
            <a:pPr marL="342900" lvl="0" indent="-342900">
              <a:spcBef>
                <a:spcPct val="20000"/>
              </a:spcBef>
              <a:buClrTx/>
              <a:buFont typeface="Arial" pitchFamily="34" charset="0"/>
              <a:buChar char="•"/>
            </a:pPr>
            <a:endParaRPr lang="fr-FR" sz="3200" dirty="0">
              <a:solidFill>
                <a:prstClr val="black"/>
              </a:solidFill>
              <a:latin typeface="Calibri"/>
            </a:endParaRPr>
          </a:p>
          <a:p>
            <a:pPr marL="342900" lvl="0" indent="-342900">
              <a:spcBef>
                <a:spcPct val="20000"/>
              </a:spcBef>
              <a:buClrTx/>
              <a:buFont typeface="Arial" pitchFamily="34" charset="0"/>
              <a:buChar char="•"/>
            </a:pPr>
            <a:r>
              <a:rPr lang="fr-FR" sz="3200" dirty="0">
                <a:solidFill>
                  <a:prstClr val="black"/>
                </a:solidFill>
                <a:latin typeface="Calibri"/>
              </a:rPr>
              <a:t>Pause </a:t>
            </a:r>
          </a:p>
          <a:p>
            <a:pPr marL="742950" lvl="1" indent="-285750">
              <a:spcBef>
                <a:spcPct val="20000"/>
              </a:spcBef>
              <a:buClrTx/>
              <a:buFont typeface="Arial" pitchFamily="34" charset="0"/>
              <a:buChar char="–"/>
            </a:pPr>
            <a:r>
              <a:rPr lang="fr-FR" sz="2800" dirty="0">
                <a:solidFill>
                  <a:prstClr val="black"/>
                </a:solidFill>
                <a:latin typeface="Calibri"/>
              </a:rPr>
              <a:t>10h30 </a:t>
            </a:r>
            <a:r>
              <a:rPr lang="fr-FR" sz="1600" b="1" dirty="0" err="1">
                <a:solidFill>
                  <a:prstClr val="black"/>
                </a:solidFill>
                <a:latin typeface="Calibri"/>
              </a:rPr>
              <a:t>approx</a:t>
            </a:r>
            <a:r>
              <a:rPr lang="fr-FR" sz="1600" b="1" dirty="0">
                <a:solidFill>
                  <a:prstClr val="black"/>
                </a:solidFill>
                <a:latin typeface="Calibri"/>
              </a:rPr>
              <a:t>. </a:t>
            </a:r>
            <a:r>
              <a:rPr lang="fr-FR" sz="2800" dirty="0">
                <a:solidFill>
                  <a:prstClr val="black"/>
                </a:solidFill>
                <a:latin typeface="Calibri"/>
              </a:rPr>
              <a:t>Matin</a:t>
            </a:r>
          </a:p>
          <a:p>
            <a:pPr marL="742950" lvl="1" indent="-285750">
              <a:spcBef>
                <a:spcPct val="20000"/>
              </a:spcBef>
              <a:buClrTx/>
              <a:buFont typeface="Arial" pitchFamily="34" charset="0"/>
              <a:buChar char="–"/>
            </a:pPr>
            <a:r>
              <a:rPr lang="fr-FR" sz="2800" dirty="0">
                <a:solidFill>
                  <a:prstClr val="black"/>
                </a:solidFill>
                <a:latin typeface="Calibri"/>
              </a:rPr>
              <a:t>12h30 </a:t>
            </a:r>
            <a:r>
              <a:rPr lang="fr-FR" sz="1600" b="1" dirty="0" err="1">
                <a:solidFill>
                  <a:prstClr val="black"/>
                </a:solidFill>
                <a:latin typeface="Calibri"/>
              </a:rPr>
              <a:t>approx</a:t>
            </a:r>
            <a:r>
              <a:rPr lang="fr-FR" sz="1600" b="1" dirty="0">
                <a:solidFill>
                  <a:prstClr val="black"/>
                </a:solidFill>
                <a:latin typeface="Calibri"/>
              </a:rPr>
              <a:t>. </a:t>
            </a:r>
            <a:r>
              <a:rPr lang="fr-FR" sz="2800" dirty="0">
                <a:solidFill>
                  <a:prstClr val="black"/>
                </a:solidFill>
                <a:latin typeface="Calibri"/>
              </a:rPr>
              <a:t>Midi</a:t>
            </a:r>
          </a:p>
          <a:p>
            <a:pPr marL="742950" lvl="1" indent="-285750">
              <a:spcBef>
                <a:spcPct val="20000"/>
              </a:spcBef>
              <a:buClrTx/>
              <a:buFont typeface="Arial" pitchFamily="34" charset="0"/>
              <a:buChar char="–"/>
            </a:pPr>
            <a:r>
              <a:rPr lang="fr-FR" sz="2800" dirty="0">
                <a:solidFill>
                  <a:prstClr val="black"/>
                </a:solidFill>
                <a:latin typeface="Calibri"/>
              </a:rPr>
              <a:t>15h30 </a:t>
            </a:r>
            <a:r>
              <a:rPr lang="fr-FR" sz="1600" b="1" dirty="0" err="1">
                <a:solidFill>
                  <a:prstClr val="black"/>
                </a:solidFill>
                <a:latin typeface="Calibri"/>
              </a:rPr>
              <a:t>approx</a:t>
            </a:r>
            <a:r>
              <a:rPr lang="fr-FR" sz="1600" b="1" dirty="0">
                <a:solidFill>
                  <a:prstClr val="black"/>
                </a:solidFill>
                <a:latin typeface="Calibri"/>
              </a:rPr>
              <a:t>. </a:t>
            </a:r>
            <a:r>
              <a:rPr lang="fr-FR" sz="2800" dirty="0">
                <a:solidFill>
                  <a:prstClr val="black"/>
                </a:solidFill>
                <a:latin typeface="Calibri"/>
              </a:rPr>
              <a:t>Après-midi</a:t>
            </a:r>
          </a:p>
          <a:p>
            <a:pPr marL="342900" lvl="0" indent="-342900">
              <a:spcBef>
                <a:spcPct val="20000"/>
              </a:spcBef>
              <a:buClrTx/>
              <a:buFont typeface="Arial" pitchFamily="34" charset="0"/>
              <a:buChar char="•"/>
            </a:pPr>
            <a:endParaRPr lang="fr-FR" sz="3200" dirty="0">
              <a:solidFill>
                <a:prstClr val="black"/>
              </a:solidFill>
              <a:latin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234" name="AutoShape 2"/>
          <p:cNvSpPr>
            <a:spLocks noGrp="1" noChangeArrowheads="1"/>
          </p:cNvSpPr>
          <p:nvPr>
            <p:ph type="title"/>
          </p:nvPr>
        </p:nvSpPr>
        <p:spPr/>
        <p:txBody>
          <a:bodyPr/>
          <a:lstStyle/>
          <a:p>
            <a:pPr eaLnBrk="1" hangingPunct="1"/>
            <a:r>
              <a:rPr lang="fr-FR"/>
              <a:t>La DTD</a:t>
            </a:r>
          </a:p>
        </p:txBody>
      </p:sp>
      <p:sp>
        <p:nvSpPr>
          <p:cNvPr id="1503235"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Elément ou attribut ?</a:t>
            </a:r>
          </a:p>
          <a:p>
            <a:pPr lvl="1" eaLnBrk="1" hangingPunct="1"/>
            <a:r>
              <a:rPr lang="fr-FR" dirty="0">
                <a:ea typeface="MS Mincho" pitchFamily="49" charset="-128"/>
              </a:rPr>
              <a:t> </a:t>
            </a:r>
            <a:r>
              <a:rPr lang="fr-FR" dirty="0">
                <a:cs typeface="Courier New" pitchFamily="49" charset="0"/>
              </a:rPr>
              <a:t>Il faut plutôt utiliser un élément :</a:t>
            </a:r>
            <a:br>
              <a:rPr lang="fr-FR" dirty="0">
                <a:cs typeface="Courier New" pitchFamily="49" charset="0"/>
              </a:rPr>
            </a:br>
            <a:endParaRPr lang="fr-FR" dirty="0">
              <a:cs typeface="Courier New" pitchFamily="49" charset="0"/>
            </a:endParaRPr>
          </a:p>
          <a:p>
            <a:pPr lvl="2"/>
            <a:r>
              <a:rPr lang="fr-FR" dirty="0">
                <a:cs typeface="Courier New" pitchFamily="49" charset="0"/>
              </a:rPr>
              <a:t>quand </a:t>
            </a:r>
            <a:r>
              <a:rPr lang="fr-FR" b="1" dirty="0">
                <a:cs typeface="Courier New" pitchFamily="49" charset="0"/>
              </a:rPr>
              <a:t>l'ordre est important </a:t>
            </a:r>
            <a:r>
              <a:rPr lang="fr-FR" dirty="0">
                <a:cs typeface="Courier New" pitchFamily="49" charset="0"/>
              </a:rPr>
              <a:t>(les attributs ne sont pas ordonnés)</a:t>
            </a:r>
            <a:br>
              <a:rPr lang="fr-FR" dirty="0">
                <a:cs typeface="Courier New" pitchFamily="49" charset="0"/>
              </a:rPr>
            </a:br>
            <a:endParaRPr lang="fr-FR" dirty="0">
              <a:cs typeface="Courier New" pitchFamily="49" charset="0"/>
            </a:endParaRPr>
          </a:p>
          <a:p>
            <a:pPr lvl="2"/>
            <a:r>
              <a:rPr lang="fr-FR" dirty="0">
                <a:cs typeface="Courier New" pitchFamily="49" charset="0"/>
              </a:rPr>
              <a:t>quand on veut </a:t>
            </a:r>
            <a:r>
              <a:rPr lang="fr-FR" b="1" dirty="0">
                <a:cs typeface="Courier New" pitchFamily="49" charset="0"/>
              </a:rPr>
              <a:t>réutiliser</a:t>
            </a:r>
            <a:r>
              <a:rPr lang="fr-FR" dirty="0">
                <a:cs typeface="Courier New" pitchFamily="49" charset="0"/>
              </a:rPr>
              <a:t> un élément </a:t>
            </a:r>
            <a:r>
              <a:rPr lang="fr-FR" b="1" dirty="0">
                <a:cs typeface="Courier New" pitchFamily="49" charset="0"/>
              </a:rPr>
              <a:t>plusieurs fois avec le même parent</a:t>
            </a:r>
            <a:br>
              <a:rPr lang="fr-FR" dirty="0">
                <a:cs typeface="Courier New" pitchFamily="49" charset="0"/>
              </a:rPr>
            </a:br>
            <a:endParaRPr lang="fr-FR" dirty="0">
              <a:cs typeface="Courier New" pitchFamily="49" charset="0"/>
            </a:endParaRPr>
          </a:p>
          <a:p>
            <a:pPr lvl="2"/>
            <a:r>
              <a:rPr lang="fr-FR" dirty="0">
                <a:cs typeface="Courier New" pitchFamily="49" charset="0"/>
              </a:rPr>
              <a:t>quand on veut </a:t>
            </a:r>
            <a:r>
              <a:rPr lang="fr-FR" b="1" dirty="0">
                <a:cs typeface="Courier New" pitchFamily="49" charset="0"/>
              </a:rPr>
              <a:t>spécifier</a:t>
            </a:r>
            <a:r>
              <a:rPr lang="fr-FR" dirty="0">
                <a:cs typeface="Courier New" pitchFamily="49" charset="0"/>
              </a:rPr>
              <a:t> des </a:t>
            </a:r>
            <a:r>
              <a:rPr lang="fr-FR" b="1" dirty="0">
                <a:cs typeface="Courier New" pitchFamily="49" charset="0"/>
              </a:rPr>
              <a:t>descendants</a:t>
            </a:r>
            <a:r>
              <a:rPr lang="fr-FR" dirty="0">
                <a:cs typeface="Courier New" pitchFamily="49" charset="0"/>
              </a:rPr>
              <a:t> ou une structure interne pour un type de données (objet) plutôt que son usage</a:t>
            </a:r>
            <a:br>
              <a:rPr lang="fr-FR" dirty="0">
                <a:cs typeface="Courier New" pitchFamily="49" charset="0"/>
              </a:rPr>
            </a:br>
            <a:r>
              <a:rPr lang="fr-FR" dirty="0">
                <a:cs typeface="Courier New" pitchFamily="49" charset="0"/>
              </a:rPr>
              <a:t>quand XML sert de balisage pour du texte à publier (l’information essentielle est le contenu de l’élément, ses attributs la méta-information)</a:t>
            </a:r>
          </a:p>
          <a:p>
            <a:pPr lvl="1" eaLnBrk="1" hangingPunct="1"/>
            <a:endParaRPr lang="fr-FR" dirty="0">
              <a:cs typeface="Courier New" pitchFamily="49" charset="0"/>
            </a:endParaRPr>
          </a:p>
          <a:p>
            <a:pPr lvl="1" eaLnBrk="1" hangingPunct="1"/>
            <a:r>
              <a:rPr lang="fr-FR" dirty="0">
                <a:cs typeface="Courier New" pitchFamily="49" charset="0"/>
              </a:rPr>
              <a:t> Il faut plutôt utiliser un attribut :</a:t>
            </a:r>
            <a:br>
              <a:rPr lang="fr-FR" dirty="0">
                <a:cs typeface="Courier New" pitchFamily="49" charset="0"/>
              </a:rPr>
            </a:br>
            <a:r>
              <a:rPr lang="fr-FR" dirty="0">
                <a:cs typeface="Courier New" pitchFamily="49" charset="0"/>
              </a:rPr>
              <a:t>quand on désire faire </a:t>
            </a:r>
            <a:r>
              <a:rPr lang="fr-FR" b="1" dirty="0">
                <a:cs typeface="Courier New" pitchFamily="49" charset="0"/>
              </a:rPr>
              <a:t>référence</a:t>
            </a:r>
            <a:r>
              <a:rPr lang="fr-FR" dirty="0">
                <a:cs typeface="Courier New" pitchFamily="49" charset="0"/>
              </a:rPr>
              <a:t> à un autre élément</a:t>
            </a:r>
            <a:br>
              <a:rPr lang="fr-FR" dirty="0">
                <a:cs typeface="Courier New" pitchFamily="49" charset="0"/>
              </a:rPr>
            </a:br>
            <a:r>
              <a:rPr lang="fr-FR" dirty="0">
                <a:cs typeface="Courier New" pitchFamily="49" charset="0"/>
              </a:rPr>
              <a:t>quand on veut préciser des </a:t>
            </a:r>
            <a:r>
              <a:rPr lang="fr-FR" b="1" dirty="0">
                <a:cs typeface="Courier New" pitchFamily="49" charset="0"/>
              </a:rPr>
              <a:t>valeurs par défaut</a:t>
            </a:r>
            <a:br>
              <a:rPr lang="fr-FR" dirty="0">
                <a:cs typeface="Courier New" pitchFamily="49" charset="0"/>
              </a:rPr>
            </a:br>
            <a:r>
              <a:rPr lang="fr-FR" dirty="0">
                <a:cs typeface="Courier New" pitchFamily="49" charset="0"/>
              </a:rPr>
              <a:t>quand veut préciser le </a:t>
            </a:r>
            <a:r>
              <a:rPr lang="fr-FR" b="1" dirty="0">
                <a:cs typeface="Courier New" pitchFamily="49" charset="0"/>
              </a:rPr>
              <a:t>type de données</a:t>
            </a:r>
          </a:p>
        </p:txBody>
      </p:sp>
      <p:sp>
        <p:nvSpPr>
          <p:cNvPr id="5" name="Rectangle 13"/>
          <p:cNvSpPr>
            <a:spLocks noGrp="1" noChangeArrowheads="1"/>
          </p:cNvSpPr>
          <p:nvPr>
            <p:ph type="sldNum" sz="quarter" idx="12"/>
          </p:nvPr>
        </p:nvSpPr>
        <p:spPr>
          <a:ln/>
        </p:spPr>
        <p:txBody>
          <a:bodyPr>
            <a:normAutofit/>
          </a:bodyPr>
          <a:lstStyle/>
          <a:p>
            <a:pPr>
              <a:defRPr/>
            </a:pPr>
            <a:fld id="{5977A69C-34E4-4E65-B190-1A7376392A6E}" type="slidenum">
              <a:rPr lang="fr-FR"/>
              <a:pPr>
                <a:defRPr/>
              </a:pPr>
              <a:t>50</a:t>
            </a:fld>
            <a:endParaRPr lang="fr-F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AutoShape 2"/>
          <p:cNvSpPr>
            <a:spLocks noGrp="1" noChangeArrowheads="1"/>
          </p:cNvSpPr>
          <p:nvPr>
            <p:ph type="title"/>
          </p:nvPr>
        </p:nvSpPr>
        <p:spPr/>
        <p:txBody>
          <a:bodyPr/>
          <a:lstStyle/>
          <a:p>
            <a:pPr eaLnBrk="1" hangingPunct="1"/>
            <a:r>
              <a:rPr lang="fr-FR"/>
              <a:t>La DTD</a:t>
            </a:r>
          </a:p>
        </p:txBody>
      </p:sp>
      <p:sp>
        <p:nvSpPr>
          <p:cNvPr id="1486851" name="Rectangle 3"/>
          <p:cNvSpPr>
            <a:spLocks noGrp="1" noChangeArrowheads="1"/>
          </p:cNvSpPr>
          <p:nvPr>
            <p:ph idx="1"/>
          </p:nvPr>
        </p:nvSpPr>
        <p:spPr/>
        <p:txBody>
          <a:bodyPr/>
          <a:lstStyle/>
          <a:p>
            <a:r>
              <a:rPr lang="fr-FR" dirty="0"/>
              <a:t>Utilisation de la DTD</a:t>
            </a:r>
          </a:p>
          <a:p>
            <a:pPr lvl="1"/>
            <a:r>
              <a:rPr lang="fr-FR" dirty="0"/>
              <a:t> On spécifie la DTD utilisée dans le </a:t>
            </a:r>
            <a:r>
              <a:rPr lang="fr-FR" dirty="0">
                <a:solidFill>
                  <a:schemeClr val="tx2"/>
                </a:solidFill>
              </a:rPr>
              <a:t>&lt;!</a:t>
            </a:r>
            <a:r>
              <a:rPr lang="fr-FR" b="1" dirty="0">
                <a:solidFill>
                  <a:schemeClr val="tx2"/>
                </a:solidFill>
              </a:rPr>
              <a:t>DOCTYPE</a:t>
            </a:r>
            <a:r>
              <a:rPr lang="fr-FR" dirty="0"/>
              <a:t> du document XML</a:t>
            </a:r>
          </a:p>
          <a:p>
            <a:pPr lvl="1"/>
            <a:endParaRPr lang="fr-FR" dirty="0"/>
          </a:p>
          <a:p>
            <a:r>
              <a:rPr lang="fr-FR" dirty="0"/>
              <a:t>Validation par une DTD</a:t>
            </a:r>
          </a:p>
          <a:p>
            <a:pPr lvl="1"/>
            <a:r>
              <a:rPr lang="fr-FR" dirty="0"/>
              <a:t> On peut valider le fichier XML à l'aide d'un validateur en ligne (ex: w3.org)</a:t>
            </a:r>
          </a:p>
          <a:p>
            <a:pPr lvl="1"/>
            <a:r>
              <a:rPr lang="fr-FR" dirty="0"/>
              <a:t> Ou à l'aide d'un outil adapté (XML </a:t>
            </a:r>
            <a:r>
              <a:rPr lang="fr-FR" dirty="0" err="1"/>
              <a:t>Spy</a:t>
            </a:r>
            <a:r>
              <a:rPr lang="fr-FR" dirty="0"/>
              <a:t>, </a:t>
            </a:r>
            <a:r>
              <a:rPr lang="fr-FR" dirty="0" err="1"/>
              <a:t>eclipse</a:t>
            </a:r>
            <a:r>
              <a:rPr lang="fr-FR" dirty="0"/>
              <a:t>, w3c </a:t>
            </a:r>
            <a:r>
              <a:rPr lang="fr-FR" dirty="0" err="1"/>
              <a:t>validator</a:t>
            </a:r>
            <a:r>
              <a:rPr lang="fr-FR" dirty="0"/>
              <a:t>)</a:t>
            </a:r>
          </a:p>
          <a:p>
            <a:pPr lvl="1"/>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440118AE-86E2-4D72-9E32-B828AE8433E6}" type="slidenum">
              <a:rPr lang="fr-FR"/>
              <a:pPr>
                <a:defRPr/>
              </a:pPr>
              <a:t>51</a:t>
            </a:fld>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0946" name="AutoShape 2"/>
          <p:cNvSpPr>
            <a:spLocks noGrp="1" noChangeArrowheads="1"/>
          </p:cNvSpPr>
          <p:nvPr>
            <p:ph type="title"/>
          </p:nvPr>
        </p:nvSpPr>
        <p:spPr/>
        <p:txBody>
          <a:bodyPr/>
          <a:lstStyle/>
          <a:p>
            <a:pPr eaLnBrk="1" hangingPunct="1"/>
            <a:r>
              <a:rPr lang="fr-FR"/>
              <a:t>La DTD</a:t>
            </a:r>
          </a:p>
        </p:txBody>
      </p:sp>
      <p:sp>
        <p:nvSpPr>
          <p:cNvPr id="1490947" name="Rectangle 3"/>
          <p:cNvSpPr>
            <a:spLocks noGrp="1" noChangeArrowheads="1"/>
          </p:cNvSpPr>
          <p:nvPr>
            <p:ph idx="1"/>
          </p:nvPr>
        </p:nvSpPr>
        <p:spPr/>
        <p:txBody>
          <a:bodyPr>
            <a:normAutofit fontScale="77500" lnSpcReduction="20000"/>
          </a:bodyPr>
          <a:lstStyle/>
          <a:p>
            <a:r>
              <a:rPr lang="fr-FR" dirty="0"/>
              <a:t>DTD à racines multiples</a:t>
            </a:r>
          </a:p>
          <a:p>
            <a:pPr lvl="1"/>
            <a:r>
              <a:rPr lang="fr-FR" dirty="0"/>
              <a:t> Pourquoi plusieurs DTD dans un même doc</a:t>
            </a:r>
          </a:p>
          <a:p>
            <a:pPr lvl="1"/>
            <a:r>
              <a:rPr lang="fr-FR" dirty="0"/>
              <a:t> Entités "INCLUDE" et </a:t>
            </a:r>
            <a:r>
              <a:rPr lang="fr-FR" b="1" dirty="0">
                <a:solidFill>
                  <a:schemeClr val="tx2"/>
                </a:solidFill>
              </a:rPr>
              <a:t>SYSTEM</a:t>
            </a:r>
          </a:p>
          <a:p>
            <a:pPr lvl="1"/>
            <a:r>
              <a:rPr lang="fr-FR" dirty="0"/>
              <a:t> Attention aux conflits entre éléments de DTD</a:t>
            </a:r>
          </a:p>
          <a:p>
            <a:endParaRPr lang="fr-FR" dirty="0"/>
          </a:p>
          <a:p>
            <a:r>
              <a:rPr lang="fr-FR" dirty="0"/>
              <a:t>Extensibilité de la DTD</a:t>
            </a:r>
          </a:p>
          <a:p>
            <a:pPr lvl="1"/>
            <a:r>
              <a:rPr lang="fr-FR" dirty="0"/>
              <a:t> Grâce à la modularité basée sur les entités, la DTD devient extensible</a:t>
            </a:r>
          </a:p>
          <a:p>
            <a:pPr lvl="1"/>
            <a:r>
              <a:rPr lang="fr-FR" dirty="0"/>
              <a:t> On peut étendre une DTD à l'aide d'une DTD qui la complète</a:t>
            </a:r>
          </a:p>
          <a:p>
            <a:endParaRPr lang="fr-FR" dirty="0"/>
          </a:p>
          <a:p>
            <a:r>
              <a:rPr lang="fr-FR" dirty="0"/>
              <a:t>Réutilisabilité de la DTD</a:t>
            </a:r>
          </a:p>
          <a:p>
            <a:pPr lvl="1"/>
            <a:r>
              <a:rPr lang="fr-FR" dirty="0"/>
              <a:t> Grâce à la modularité basée sur les entités, la DTD devient réutilisable</a:t>
            </a:r>
          </a:p>
          <a:p>
            <a:pPr lvl="1"/>
            <a:r>
              <a:rPr lang="fr-FR" dirty="0"/>
              <a:t> On peut réutiliser nos DTD pour en compléter d'autres</a:t>
            </a:r>
          </a:p>
          <a:p>
            <a:pPr lvl="1"/>
            <a:r>
              <a:rPr lang="fr-FR" dirty="0"/>
              <a:t> Il faut repenser la création de DTD comme un système modulaire</a:t>
            </a:r>
          </a:p>
        </p:txBody>
      </p:sp>
      <p:sp>
        <p:nvSpPr>
          <p:cNvPr id="5" name="Rectangle 13"/>
          <p:cNvSpPr>
            <a:spLocks noGrp="1" noChangeArrowheads="1"/>
          </p:cNvSpPr>
          <p:nvPr>
            <p:ph type="sldNum" sz="quarter" idx="12"/>
          </p:nvPr>
        </p:nvSpPr>
        <p:spPr>
          <a:ln/>
        </p:spPr>
        <p:txBody>
          <a:bodyPr>
            <a:normAutofit/>
          </a:bodyPr>
          <a:lstStyle/>
          <a:p>
            <a:pPr>
              <a:defRPr/>
            </a:pPr>
            <a:fld id="{92883364-728B-4D63-A95A-88B5B470AAB1}" type="slidenum">
              <a:rPr lang="fr-FR"/>
              <a:pPr>
                <a:defRPr/>
              </a:pPr>
              <a:t>52</a:t>
            </a:fld>
            <a:endParaRPr lang="fr-F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82" name="AutoShape 2"/>
          <p:cNvSpPr>
            <a:spLocks noGrp="1" noChangeArrowheads="1"/>
          </p:cNvSpPr>
          <p:nvPr>
            <p:ph type="title"/>
          </p:nvPr>
        </p:nvSpPr>
        <p:spPr/>
        <p:txBody>
          <a:bodyPr/>
          <a:lstStyle/>
          <a:p>
            <a:pPr eaLnBrk="1" hangingPunct="1"/>
            <a:r>
              <a:rPr lang="fr-FR"/>
              <a:t>La DTD</a:t>
            </a:r>
          </a:p>
        </p:txBody>
      </p:sp>
      <p:sp>
        <p:nvSpPr>
          <p:cNvPr id="1505283" name="Rectangle 3"/>
          <p:cNvSpPr>
            <a:spLocks noGrp="1" noChangeArrowheads="1"/>
          </p:cNvSpPr>
          <p:nvPr>
            <p:ph idx="1"/>
          </p:nvPr>
        </p:nvSpPr>
        <p:spPr/>
        <p:txBody>
          <a:bodyPr>
            <a:normAutofit fontScale="92500" lnSpcReduction="20000"/>
          </a:bodyPr>
          <a:lstStyle/>
          <a:p>
            <a:r>
              <a:rPr lang="fr-FR"/>
              <a:t>Il existe des DTD spécialisées pour l'édition</a:t>
            </a:r>
          </a:p>
          <a:p>
            <a:r>
              <a:rPr lang="fr-FR"/>
              <a:t>DTD TEI (Text Encoding Initiative)</a:t>
            </a:r>
          </a:p>
          <a:p>
            <a:pPr lvl="1"/>
            <a:r>
              <a:rPr lang="fr-FR"/>
              <a:t> Pour les textes numérisés on a inventé le format TEI qui permet le balisage de texte afin d'en faciliter le traitement par un ordinateur</a:t>
            </a:r>
          </a:p>
          <a:p>
            <a:pPr lvl="1"/>
            <a:r>
              <a:rPr lang="fr-FR"/>
              <a:t> Cela a conduit à l'élaboration d'une DTD TEI et de lignes directrices</a:t>
            </a:r>
          </a:p>
          <a:p>
            <a:pPr lvl="1"/>
            <a:r>
              <a:rPr lang="fr-FR"/>
              <a:t> Il s'agit d'un système de DTD modulaire constituée par blocs</a:t>
            </a:r>
          </a:p>
          <a:p>
            <a:r>
              <a:rPr lang="fr-FR"/>
              <a:t>DTD MARC (MAchine-Readable Catalogging)</a:t>
            </a:r>
          </a:p>
          <a:p>
            <a:pPr lvl="1"/>
            <a:r>
              <a:rPr lang="fr-FR"/>
              <a:t> Le format MARC permet d'informatiser les catalogues de bibliothèques</a:t>
            </a:r>
          </a:p>
          <a:p>
            <a:pPr lvl="1"/>
            <a:r>
              <a:rPr lang="fr-FR"/>
              <a:t> D'abord DTD SGML (comme pour TEI) elle est devenue une spécification XML avec MARCXML</a:t>
            </a:r>
          </a:p>
        </p:txBody>
      </p:sp>
      <p:sp>
        <p:nvSpPr>
          <p:cNvPr id="5" name="Rectangle 13"/>
          <p:cNvSpPr>
            <a:spLocks noGrp="1" noChangeArrowheads="1"/>
          </p:cNvSpPr>
          <p:nvPr>
            <p:ph type="sldNum" sz="quarter" idx="12"/>
          </p:nvPr>
        </p:nvSpPr>
        <p:spPr>
          <a:ln/>
        </p:spPr>
        <p:txBody>
          <a:bodyPr>
            <a:normAutofit/>
          </a:bodyPr>
          <a:lstStyle/>
          <a:p>
            <a:pPr>
              <a:defRPr/>
            </a:pPr>
            <a:fld id="{99CE84FE-926E-42DB-B8CD-89333B819D94}" type="slidenum">
              <a:rPr lang="fr-FR"/>
              <a:pPr>
                <a:defRPr/>
              </a:pPr>
              <a:t>53</a:t>
            </a:fld>
            <a:endParaRPr lang="fr-F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AutoShape 2"/>
          <p:cNvSpPr>
            <a:spLocks noGrp="1" noChangeArrowheads="1"/>
          </p:cNvSpPr>
          <p:nvPr>
            <p:ph type="title"/>
          </p:nvPr>
        </p:nvSpPr>
        <p:spPr/>
        <p:txBody>
          <a:bodyPr/>
          <a:lstStyle/>
          <a:p>
            <a:pPr eaLnBrk="1" hangingPunct="1"/>
            <a:r>
              <a:rPr lang="fr-FR"/>
              <a:t>La DTD</a:t>
            </a:r>
          </a:p>
        </p:txBody>
      </p:sp>
      <p:sp>
        <p:nvSpPr>
          <p:cNvPr id="1492995" name="Rectangle 3"/>
          <p:cNvSpPr>
            <a:spLocks noGrp="1" noChangeArrowheads="1"/>
          </p:cNvSpPr>
          <p:nvPr>
            <p:ph idx="1"/>
          </p:nvPr>
        </p:nvSpPr>
        <p:spPr/>
        <p:txBody>
          <a:bodyPr>
            <a:normAutofit fontScale="77500" lnSpcReduction="20000"/>
          </a:bodyPr>
          <a:lstStyle/>
          <a:p>
            <a:r>
              <a:rPr lang="fr-FR" dirty="0"/>
              <a:t>Les limites de la DTD</a:t>
            </a:r>
          </a:p>
          <a:p>
            <a:pPr lvl="1"/>
            <a:endParaRPr lang="fr-FR" dirty="0"/>
          </a:p>
          <a:p>
            <a:pPr lvl="1"/>
            <a:r>
              <a:rPr lang="fr-FR" dirty="0"/>
              <a:t> Typage limité</a:t>
            </a:r>
          </a:p>
          <a:p>
            <a:pPr lvl="2"/>
            <a:r>
              <a:rPr lang="fr-FR" dirty="0"/>
              <a:t> Le </a:t>
            </a:r>
            <a:r>
              <a:rPr lang="fr-FR" b="1" dirty="0"/>
              <a:t>typage</a:t>
            </a:r>
            <a:r>
              <a:rPr lang="fr-FR" dirty="0"/>
              <a:t> de données à l'aide de </a:t>
            </a:r>
            <a:r>
              <a:rPr lang="fr-FR" b="1" dirty="0"/>
              <a:t>DTD</a:t>
            </a:r>
            <a:r>
              <a:rPr lang="fr-FR" dirty="0"/>
              <a:t> est </a:t>
            </a:r>
            <a:r>
              <a:rPr lang="fr-FR" b="1" dirty="0"/>
              <a:t>limité</a:t>
            </a:r>
          </a:p>
          <a:p>
            <a:pPr lvl="2"/>
            <a:r>
              <a:rPr lang="fr-FR" dirty="0"/>
              <a:t> seuls les </a:t>
            </a:r>
            <a:r>
              <a:rPr lang="fr-FR" b="1" dirty="0"/>
              <a:t>attributs</a:t>
            </a:r>
            <a:r>
              <a:rPr lang="fr-FR" dirty="0"/>
              <a:t> peuvent être </a:t>
            </a:r>
            <a:r>
              <a:rPr lang="fr-FR" b="1" dirty="0"/>
              <a:t>typés</a:t>
            </a:r>
            <a:r>
              <a:rPr lang="fr-FR" dirty="0"/>
              <a:t> et </a:t>
            </a:r>
            <a:r>
              <a:rPr lang="fr-FR" b="1" dirty="0"/>
              <a:t>pas</a:t>
            </a:r>
            <a:r>
              <a:rPr lang="fr-FR" dirty="0"/>
              <a:t> très </a:t>
            </a:r>
            <a:r>
              <a:rPr lang="fr-FR" b="1" dirty="0"/>
              <a:t>fortement</a:t>
            </a:r>
            <a:r>
              <a:rPr lang="fr-FR" dirty="0"/>
              <a:t>( </a:t>
            </a:r>
            <a:r>
              <a:rPr lang="fr-FR" dirty="0" err="1"/>
              <a:t>enum</a:t>
            </a:r>
            <a:r>
              <a:rPr lang="fr-FR" dirty="0"/>
              <a:t>)</a:t>
            </a:r>
          </a:p>
          <a:p>
            <a:pPr lvl="2"/>
            <a:r>
              <a:rPr lang="fr-FR" dirty="0"/>
              <a:t> le contenu des éléments est élément ou texte (</a:t>
            </a:r>
            <a:r>
              <a:rPr lang="fr-FR" b="1" dirty="0">
                <a:solidFill>
                  <a:schemeClr val="tx2"/>
                </a:solidFill>
              </a:rPr>
              <a:t>#PCDATA</a:t>
            </a:r>
            <a:r>
              <a:rPr lang="fr-FR" dirty="0"/>
              <a:t>)</a:t>
            </a:r>
          </a:p>
          <a:p>
            <a:pPr lvl="2"/>
            <a:r>
              <a:rPr lang="fr-FR" dirty="0"/>
              <a:t> </a:t>
            </a:r>
            <a:r>
              <a:rPr lang="fr-FR" b="1" dirty="0"/>
              <a:t>impossible de définir des plages </a:t>
            </a:r>
            <a:r>
              <a:rPr lang="fr-FR" dirty="0"/>
              <a:t>(ex: 18-60 ans)</a:t>
            </a:r>
          </a:p>
          <a:p>
            <a:pPr lvl="1"/>
            <a:endParaRPr lang="fr-FR" dirty="0"/>
          </a:p>
          <a:p>
            <a:pPr lvl="1"/>
            <a:r>
              <a:rPr lang="fr-FR" dirty="0"/>
              <a:t> Structuration problématique</a:t>
            </a:r>
          </a:p>
          <a:p>
            <a:pPr lvl="2"/>
            <a:r>
              <a:rPr lang="fr-FR" dirty="0"/>
              <a:t> de plus, il est </a:t>
            </a:r>
            <a:r>
              <a:rPr lang="fr-FR" b="1" dirty="0"/>
              <a:t>difficile </a:t>
            </a:r>
            <a:r>
              <a:rPr lang="fr-FR" dirty="0"/>
              <a:t>de </a:t>
            </a:r>
            <a:r>
              <a:rPr lang="fr-FR" b="1" dirty="0"/>
              <a:t>relier </a:t>
            </a:r>
            <a:r>
              <a:rPr lang="fr-FR" dirty="0"/>
              <a:t>des éléments </a:t>
            </a:r>
            <a:r>
              <a:rPr lang="fr-FR" b="1" dirty="0"/>
              <a:t>non-parent/enfants</a:t>
            </a:r>
            <a:r>
              <a:rPr lang="fr-FR" dirty="0"/>
              <a:t> entre eux</a:t>
            </a:r>
          </a:p>
          <a:p>
            <a:pPr lvl="2"/>
            <a:r>
              <a:rPr lang="fr-FR" dirty="0"/>
              <a:t> et il est </a:t>
            </a:r>
            <a:r>
              <a:rPr lang="fr-FR" b="1" dirty="0"/>
              <a:t>impossible</a:t>
            </a:r>
            <a:r>
              <a:rPr lang="fr-FR" dirty="0"/>
              <a:t> de </a:t>
            </a:r>
            <a:r>
              <a:rPr lang="fr-FR" b="1" dirty="0"/>
              <a:t>nommer 2 éléments</a:t>
            </a:r>
            <a:r>
              <a:rPr lang="fr-FR" dirty="0"/>
              <a:t> de la même </a:t>
            </a:r>
            <a:r>
              <a:rPr lang="fr-FR" b="1" dirty="0"/>
              <a:t>manière</a:t>
            </a:r>
            <a:br>
              <a:rPr lang="fr-FR" dirty="0"/>
            </a:br>
            <a:r>
              <a:rPr lang="fr-FR" dirty="0"/>
              <a:t>même s'ils font partie de structures différentes</a:t>
            </a:r>
          </a:p>
          <a:p>
            <a:pPr lvl="2"/>
            <a:r>
              <a:rPr lang="fr-FR" dirty="0"/>
              <a:t> par exemple, les lignes suivantes ne peuvent être définies dans une DTD :</a:t>
            </a:r>
            <a:br>
              <a:rPr lang="fr-FR" dirty="0"/>
            </a:br>
            <a:r>
              <a:rPr lang="fr-FR" dirty="0"/>
              <a:t>&lt;parent&gt;&lt;nom value="…" </a:t>
            </a:r>
            <a:r>
              <a:rPr lang="fr-FR" dirty="0" err="1"/>
              <a:t>nom_jf</a:t>
            </a:r>
            <a:r>
              <a:rPr lang="fr-FR" dirty="0"/>
              <a:t>="…" /&gt;&lt;</a:t>
            </a:r>
            <a:r>
              <a:rPr lang="fr-FR" dirty="0" err="1"/>
              <a:t>prenom</a:t>
            </a:r>
            <a:r>
              <a:rPr lang="fr-FR" dirty="0"/>
              <a:t> value="…" /&gt;&lt;/parent&gt;</a:t>
            </a:r>
            <a:br>
              <a:rPr lang="fr-FR" dirty="0"/>
            </a:br>
            <a:r>
              <a:rPr lang="fr-FR" dirty="0"/>
              <a:t>&lt;enfant&gt;&lt;nom value="…" /&gt;&lt;</a:t>
            </a:r>
            <a:r>
              <a:rPr lang="fr-FR" dirty="0" err="1"/>
              <a:t>prenom</a:t>
            </a:r>
            <a:r>
              <a:rPr lang="fr-FR" dirty="0"/>
              <a:t> value="…" /&gt;&lt;/enfant&gt;</a:t>
            </a:r>
          </a:p>
        </p:txBody>
      </p:sp>
      <p:sp>
        <p:nvSpPr>
          <p:cNvPr id="5" name="Rectangle 13"/>
          <p:cNvSpPr>
            <a:spLocks noGrp="1" noChangeArrowheads="1"/>
          </p:cNvSpPr>
          <p:nvPr>
            <p:ph type="sldNum" sz="quarter" idx="12"/>
          </p:nvPr>
        </p:nvSpPr>
        <p:spPr>
          <a:ln/>
        </p:spPr>
        <p:txBody>
          <a:bodyPr>
            <a:normAutofit/>
          </a:bodyPr>
          <a:lstStyle/>
          <a:p>
            <a:pPr>
              <a:defRPr/>
            </a:pPr>
            <a:fld id="{4C2A4F28-4437-4CE1-917F-61F320E914C4}" type="slidenum">
              <a:rPr lang="fr-FR"/>
              <a:pPr>
                <a:defRPr/>
              </a:pPr>
              <a:t>54</a:t>
            </a:fld>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AutoShape 2"/>
          <p:cNvSpPr>
            <a:spLocks noGrp="1" noChangeArrowheads="1"/>
          </p:cNvSpPr>
          <p:nvPr>
            <p:ph type="title"/>
          </p:nvPr>
        </p:nvSpPr>
        <p:spPr/>
        <p:txBody>
          <a:bodyPr/>
          <a:lstStyle/>
          <a:p>
            <a:pPr eaLnBrk="1" hangingPunct="1"/>
            <a:r>
              <a:rPr lang="fr-FR"/>
              <a:t>Les schémas XML</a:t>
            </a:r>
          </a:p>
        </p:txBody>
      </p:sp>
      <p:sp>
        <p:nvSpPr>
          <p:cNvPr id="1456131" name="Rectangle 3"/>
          <p:cNvSpPr>
            <a:spLocks noGrp="1" noChangeArrowheads="1"/>
          </p:cNvSpPr>
          <p:nvPr>
            <p:ph idx="1"/>
          </p:nvPr>
        </p:nvSpPr>
        <p:spPr/>
        <p:txBody>
          <a:bodyPr>
            <a:normAutofit fontScale="62500" lnSpcReduction="20000"/>
          </a:bodyPr>
          <a:lstStyle/>
          <a:p>
            <a:pPr eaLnBrk="1" hangingPunct="1"/>
            <a:r>
              <a:rPr lang="fr-FR" dirty="0">
                <a:ea typeface="MS Mincho" pitchFamily="49" charset="-128"/>
              </a:rPr>
              <a:t>Définition du XML </a:t>
            </a:r>
            <a:r>
              <a:rPr lang="fr-FR" dirty="0" err="1">
                <a:ea typeface="MS Mincho" pitchFamily="49" charset="-128"/>
              </a:rPr>
              <a:t>Schema</a:t>
            </a:r>
            <a:r>
              <a:rPr lang="fr-FR" dirty="0">
                <a:ea typeface="MS Mincho" pitchFamily="49" charset="-128"/>
              </a:rPr>
              <a:t> (XSD)</a:t>
            </a:r>
          </a:p>
          <a:p>
            <a:pPr lvl="1" eaLnBrk="1" hangingPunct="1"/>
            <a:r>
              <a:rPr lang="fr-FR" dirty="0">
                <a:cs typeface="Courier New" pitchFamily="49" charset="0"/>
              </a:rPr>
              <a:t> Un </a:t>
            </a:r>
            <a:r>
              <a:rPr lang="fr-FR" dirty="0">
                <a:solidFill>
                  <a:srgbClr val="FF0000"/>
                </a:solidFill>
                <a:cs typeface="Courier New" pitchFamily="49" charset="0"/>
              </a:rPr>
              <a:t>XSD</a:t>
            </a:r>
            <a:r>
              <a:rPr lang="fr-FR" dirty="0">
                <a:cs typeface="Courier New" pitchFamily="49" charset="0"/>
              </a:rPr>
              <a:t> (XML </a:t>
            </a:r>
            <a:r>
              <a:rPr lang="fr-FR" dirty="0" err="1">
                <a:cs typeface="Courier New" pitchFamily="49" charset="0"/>
              </a:rPr>
              <a:t>Schema</a:t>
            </a:r>
            <a:r>
              <a:rPr lang="fr-FR" dirty="0">
                <a:cs typeface="Courier New" pitchFamily="49" charset="0"/>
              </a:rPr>
              <a:t> </a:t>
            </a:r>
            <a:r>
              <a:rPr lang="fr-FR" dirty="0" err="1">
                <a:cs typeface="Courier New" pitchFamily="49" charset="0"/>
              </a:rPr>
              <a:t>Definition</a:t>
            </a:r>
            <a:r>
              <a:rPr lang="fr-FR" dirty="0">
                <a:cs typeface="Courier New" pitchFamily="49" charset="0"/>
              </a:rPr>
              <a:t>) ou </a:t>
            </a:r>
            <a:r>
              <a:rPr lang="fr-FR" b="1" dirty="0">
                <a:cs typeface="Courier New" pitchFamily="49" charset="0"/>
              </a:rPr>
              <a:t>XML </a:t>
            </a:r>
            <a:r>
              <a:rPr lang="fr-FR" b="1" dirty="0" err="1">
                <a:cs typeface="Courier New" pitchFamily="49" charset="0"/>
              </a:rPr>
              <a:t>schema</a:t>
            </a:r>
            <a:r>
              <a:rPr lang="fr-FR" dirty="0">
                <a:cs typeface="Courier New" pitchFamily="49" charset="0"/>
              </a:rPr>
              <a:t>, </a:t>
            </a:r>
            <a:r>
              <a:rPr lang="fr-FR" dirty="0"/>
              <a:t>fournit, tout comme la </a:t>
            </a:r>
            <a:r>
              <a:rPr lang="fr-FR" dirty="0">
                <a:solidFill>
                  <a:schemeClr val="tx2"/>
                </a:solidFill>
              </a:rPr>
              <a:t>DTD</a:t>
            </a:r>
            <a:r>
              <a:rPr lang="fr-FR" dirty="0"/>
              <a:t>, des règles prompt à valider un document</a:t>
            </a:r>
          </a:p>
          <a:p>
            <a:pPr lvl="1" eaLnBrk="1" hangingPunct="1"/>
            <a:endParaRPr lang="fr-FR" dirty="0"/>
          </a:p>
          <a:p>
            <a:pPr lvl="1" eaLnBrk="1" hangingPunct="1"/>
            <a:r>
              <a:rPr lang="fr-FR" dirty="0"/>
              <a:t>il est </a:t>
            </a:r>
            <a:r>
              <a:rPr lang="fr-FR" b="1" dirty="0"/>
              <a:t>extensible</a:t>
            </a:r>
            <a:r>
              <a:rPr lang="fr-FR" dirty="0"/>
              <a:t> pour extension future, </a:t>
            </a:r>
          </a:p>
          <a:p>
            <a:pPr lvl="1" eaLnBrk="1" hangingPunct="1"/>
            <a:endParaRPr lang="fr-FR" dirty="0"/>
          </a:p>
          <a:p>
            <a:pPr lvl="1" eaLnBrk="1" hangingPunct="1"/>
            <a:r>
              <a:rPr lang="fr-FR" b="1" dirty="0"/>
              <a:t>supporte</a:t>
            </a:r>
            <a:r>
              <a:rPr lang="fr-FR" dirty="0"/>
              <a:t> l’usage de </a:t>
            </a:r>
            <a:r>
              <a:rPr lang="fr-FR" b="1" dirty="0" err="1"/>
              <a:t>namespace</a:t>
            </a:r>
            <a:r>
              <a:rPr lang="fr-FR" dirty="0"/>
              <a:t> en son sein, </a:t>
            </a:r>
          </a:p>
          <a:p>
            <a:pPr lvl="1" eaLnBrk="1" hangingPunct="1"/>
            <a:endParaRPr lang="fr-FR" dirty="0"/>
          </a:p>
          <a:p>
            <a:pPr lvl="1" eaLnBrk="1" hangingPunct="1"/>
            <a:r>
              <a:rPr lang="fr-FR" b="1" dirty="0"/>
              <a:t>supporte</a:t>
            </a:r>
            <a:r>
              <a:rPr lang="fr-FR" dirty="0"/>
              <a:t> plus </a:t>
            </a:r>
            <a:r>
              <a:rPr lang="fr-FR" b="1" dirty="0"/>
              <a:t>de types de données</a:t>
            </a:r>
            <a:r>
              <a:rPr lang="fr-FR" dirty="0"/>
              <a:t> (</a:t>
            </a:r>
            <a:r>
              <a:rPr lang="fr-FR" sz="3200" b="1" i="1" dirty="0"/>
              <a:t>25 </a:t>
            </a:r>
            <a:r>
              <a:rPr lang="fr-FR" sz="3200" b="1" i="1" dirty="0" err="1"/>
              <a:t>built</a:t>
            </a:r>
            <a:r>
              <a:rPr lang="fr-FR" sz="3200" b="1" i="1" dirty="0"/>
              <a:t>-in</a:t>
            </a:r>
            <a:r>
              <a:rPr lang="fr-FR" dirty="0"/>
              <a:t>), </a:t>
            </a:r>
          </a:p>
          <a:p>
            <a:pPr lvl="1" eaLnBrk="1" hangingPunct="1"/>
            <a:endParaRPr lang="fr-FR" dirty="0"/>
          </a:p>
          <a:p>
            <a:pPr lvl="1" eaLnBrk="1" hangingPunct="1"/>
            <a:r>
              <a:rPr lang="fr-FR" dirty="0"/>
              <a:t>peut </a:t>
            </a:r>
            <a:r>
              <a:rPr lang="fr-FR" b="1" dirty="0"/>
              <a:t>exprimer</a:t>
            </a:r>
            <a:r>
              <a:rPr lang="fr-FR" dirty="0"/>
              <a:t> la </a:t>
            </a:r>
            <a:r>
              <a:rPr lang="fr-FR" b="1" dirty="0"/>
              <a:t>relation</a:t>
            </a:r>
            <a:r>
              <a:rPr lang="fr-FR" dirty="0"/>
              <a:t> entre attributs (existence conjointes ou incompatibles), </a:t>
            </a:r>
          </a:p>
          <a:p>
            <a:pPr lvl="1" eaLnBrk="1" hangingPunct="1"/>
            <a:endParaRPr lang="fr-FR" dirty="0"/>
          </a:p>
          <a:p>
            <a:pPr lvl="1" eaLnBrk="1" hangingPunct="1"/>
            <a:r>
              <a:rPr lang="fr-FR" sz="3200" b="1" dirty="0"/>
              <a:t>exprimé en pur XML</a:t>
            </a:r>
          </a:p>
          <a:p>
            <a:pPr lvl="1" eaLnBrk="1" hangingPunct="1"/>
            <a:endParaRPr lang="fr-FR" dirty="0"/>
          </a:p>
          <a:p>
            <a:r>
              <a:rPr lang="fr-FR" dirty="0"/>
              <a:t>Utilisation d'un schéma</a:t>
            </a:r>
          </a:p>
          <a:p>
            <a:pPr lvl="1" eaLnBrk="1" hangingPunct="1"/>
            <a:r>
              <a:rPr lang="fr-FR" dirty="0"/>
              <a:t> On fait référence à un schéma dans un fichier XML par :</a:t>
            </a:r>
            <a:br>
              <a:rPr lang="fr-FR" dirty="0"/>
            </a:br>
            <a:r>
              <a:rPr lang="fr-FR" b="1" dirty="0"/>
              <a:t>&lt;</a:t>
            </a:r>
            <a:r>
              <a:rPr lang="fr-FR" b="1" i="1" dirty="0" err="1">
                <a:solidFill>
                  <a:schemeClr val="tx2"/>
                </a:solidFill>
              </a:rPr>
              <a:t>emtRoot</a:t>
            </a:r>
            <a:r>
              <a:rPr lang="fr-FR" dirty="0"/>
              <a:t> 	</a:t>
            </a:r>
            <a:r>
              <a:rPr lang="fr-FR" b="1" dirty="0" err="1">
                <a:solidFill>
                  <a:srgbClr val="FF0000"/>
                </a:solidFill>
              </a:rPr>
              <a:t>xmlns:xsi</a:t>
            </a:r>
            <a:r>
              <a:rPr lang="fr-FR" dirty="0"/>
              <a:t>="http://www.w3.org/2001/XMLSchema-instance" 			</a:t>
            </a:r>
            <a:r>
              <a:rPr lang="fr-FR" b="1" dirty="0" err="1">
                <a:solidFill>
                  <a:srgbClr val="FF0000"/>
                </a:solidFill>
              </a:rPr>
              <a:t>xsi:schemaLocation</a:t>
            </a:r>
            <a:r>
              <a:rPr lang="fr-FR" dirty="0"/>
              <a:t>="fichier.xsd"</a:t>
            </a:r>
            <a:r>
              <a:rPr lang="fr-FR" b="1" dirty="0"/>
              <a:t>&gt;</a:t>
            </a:r>
            <a:endParaRPr lang="fr-FR" b="1" dirty="0">
              <a:cs typeface="Courier New" pitchFamily="49" charset="0"/>
            </a:endParaRPr>
          </a:p>
        </p:txBody>
      </p:sp>
      <p:sp>
        <p:nvSpPr>
          <p:cNvPr id="5" name="Rectangle 13"/>
          <p:cNvSpPr>
            <a:spLocks noGrp="1" noChangeArrowheads="1"/>
          </p:cNvSpPr>
          <p:nvPr>
            <p:ph type="sldNum" sz="quarter" idx="12"/>
          </p:nvPr>
        </p:nvSpPr>
        <p:spPr>
          <a:ln/>
        </p:spPr>
        <p:txBody>
          <a:bodyPr>
            <a:normAutofit/>
          </a:bodyPr>
          <a:lstStyle/>
          <a:p>
            <a:pPr>
              <a:defRPr/>
            </a:pPr>
            <a:fld id="{3553DD80-0B47-4370-8FEB-F69B30A7243B}" type="slidenum">
              <a:rPr lang="fr-FR"/>
              <a:pPr>
                <a:defRPr/>
              </a:pPr>
              <a:t>55</a:t>
            </a:fld>
            <a:endParaRPr lang="fr-F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338" name="AutoShape 2"/>
          <p:cNvSpPr>
            <a:spLocks noGrp="1" noChangeArrowheads="1"/>
          </p:cNvSpPr>
          <p:nvPr>
            <p:ph type="title"/>
          </p:nvPr>
        </p:nvSpPr>
        <p:spPr/>
        <p:txBody>
          <a:bodyPr/>
          <a:lstStyle/>
          <a:p>
            <a:pPr eaLnBrk="1" hangingPunct="1"/>
            <a:r>
              <a:rPr lang="fr-FR"/>
              <a:t>Les schémas XML</a:t>
            </a:r>
          </a:p>
        </p:txBody>
      </p:sp>
      <p:sp>
        <p:nvSpPr>
          <p:cNvPr id="1550339" name="Rectangle 3"/>
          <p:cNvSpPr>
            <a:spLocks noGrp="1" noChangeArrowheads="1"/>
          </p:cNvSpPr>
          <p:nvPr>
            <p:ph idx="1"/>
          </p:nvPr>
        </p:nvSpPr>
        <p:spPr/>
        <p:txBody>
          <a:bodyPr>
            <a:normAutofit fontScale="92500" lnSpcReduction="20000"/>
          </a:bodyPr>
          <a:lstStyle/>
          <a:p>
            <a:r>
              <a:rPr lang="fr-FR" dirty="0"/>
              <a:t>La syntaxe du langage</a:t>
            </a:r>
          </a:p>
          <a:p>
            <a:pPr lvl="1"/>
            <a:endParaRPr lang="fr-FR" dirty="0"/>
          </a:p>
          <a:p>
            <a:pPr lvl="1"/>
            <a:r>
              <a:rPr lang="fr-FR" dirty="0"/>
              <a:t> à la différence des </a:t>
            </a:r>
            <a:r>
              <a:rPr lang="fr-FR" b="1" dirty="0">
                <a:solidFill>
                  <a:srgbClr val="00B050"/>
                </a:solidFill>
              </a:rPr>
              <a:t>DTD</a:t>
            </a:r>
            <a:r>
              <a:rPr lang="fr-FR" dirty="0"/>
              <a:t>, spécifiées en </a:t>
            </a:r>
            <a:r>
              <a:rPr lang="fr-FR" b="1" dirty="0">
                <a:solidFill>
                  <a:schemeClr val="tx2"/>
                </a:solidFill>
              </a:rPr>
              <a:t>EBNF</a:t>
            </a:r>
            <a:r>
              <a:rPr lang="fr-FR" dirty="0"/>
              <a:t>, les schémas sont exprimés en </a:t>
            </a:r>
            <a:r>
              <a:rPr lang="fr-FR" dirty="0">
                <a:solidFill>
                  <a:srgbClr val="FF0000"/>
                </a:solidFill>
              </a:rPr>
              <a:t>XML</a:t>
            </a:r>
            <a:r>
              <a:rPr lang="fr-FR" dirty="0"/>
              <a:t> (auto-déclaratif)</a:t>
            </a:r>
          </a:p>
          <a:p>
            <a:pPr lvl="1"/>
            <a:endParaRPr lang="fr-FR" dirty="0"/>
          </a:p>
          <a:p>
            <a:pPr lvl="1"/>
            <a:r>
              <a:rPr lang="fr-FR" dirty="0"/>
              <a:t> </a:t>
            </a:r>
            <a:r>
              <a:rPr lang="fr-FR" dirty="0">
                <a:cs typeface="Courier New" pitchFamily="49" charset="0"/>
              </a:rPr>
              <a:t>l’élément racine est le &lt;</a:t>
            </a:r>
            <a:r>
              <a:rPr lang="fr-FR" b="1" dirty="0" err="1">
                <a:solidFill>
                  <a:schemeClr val="tx2"/>
                </a:solidFill>
                <a:cs typeface="Courier New" pitchFamily="49" charset="0"/>
              </a:rPr>
              <a:t>schema</a:t>
            </a:r>
            <a:r>
              <a:rPr lang="fr-FR" dirty="0">
                <a:cs typeface="Courier New" pitchFamily="49" charset="0"/>
              </a:rPr>
              <a:t>&gt;</a:t>
            </a:r>
          </a:p>
          <a:p>
            <a:pPr lvl="1"/>
            <a:endParaRPr lang="fr-FR" dirty="0">
              <a:cs typeface="Courier New" pitchFamily="49" charset="0"/>
            </a:endParaRPr>
          </a:p>
          <a:p>
            <a:pPr lvl="1"/>
            <a:r>
              <a:rPr lang="fr-FR" dirty="0">
                <a:cs typeface="Courier New" pitchFamily="49" charset="0"/>
              </a:rPr>
              <a:t> exemple de définition d'un élément :</a:t>
            </a:r>
            <a:br>
              <a:rPr lang="fr-FR" dirty="0">
                <a:cs typeface="Courier New" pitchFamily="49" charset="0"/>
              </a:rPr>
            </a:br>
            <a:r>
              <a:rPr lang="fr-FR" b="1"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xs:string</a:t>
            </a:r>
            <a:r>
              <a:rPr lang="fr-FR" dirty="0">
                <a:cs typeface="Courier New" pitchFamily="49" charset="0"/>
              </a:rPr>
              <a:t>" </a:t>
            </a:r>
            <a:r>
              <a:rPr lang="fr-FR" b="1" dirty="0">
                <a:cs typeface="Courier New" pitchFamily="49" charset="0"/>
              </a:rPr>
              <a:t>/&gt;</a:t>
            </a:r>
          </a:p>
          <a:p>
            <a:pPr lvl="1"/>
            <a:endParaRPr lang="fr-FR" dirty="0">
              <a:cs typeface="Courier New" pitchFamily="49" charset="0"/>
            </a:endParaRPr>
          </a:p>
          <a:p>
            <a:pPr lvl="1"/>
            <a:r>
              <a:rPr lang="fr-FR" dirty="0">
                <a:cs typeface="Courier New" pitchFamily="49" charset="0"/>
              </a:rPr>
              <a:t> exemple de définition d'un attribut</a:t>
            </a:r>
            <a:br>
              <a:rPr lang="fr-FR" dirty="0">
                <a:cs typeface="Courier New" pitchFamily="49" charset="0"/>
              </a:rPr>
            </a:br>
            <a:r>
              <a:rPr lang="fr-FR" b="1" dirty="0">
                <a:cs typeface="Courier New" pitchFamily="49" charset="0"/>
              </a:rPr>
              <a:t>&lt;</a:t>
            </a:r>
            <a:r>
              <a:rPr lang="fr-FR" b="1" dirty="0" err="1">
                <a:solidFill>
                  <a:schemeClr val="tx2"/>
                </a:solidFill>
                <a:cs typeface="Courier New" pitchFamily="49" charset="0"/>
              </a:rPr>
              <a:t>xs:attribute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xs:string</a:t>
            </a:r>
            <a:r>
              <a:rPr lang="fr-FR" dirty="0">
                <a:cs typeface="Courier New" pitchFamily="49" charset="0"/>
              </a:rPr>
              <a:t>" use="</a:t>
            </a:r>
            <a:r>
              <a:rPr lang="fr-FR" dirty="0" err="1">
                <a:cs typeface="Courier New" pitchFamily="49" charset="0"/>
              </a:rPr>
              <a:t>required</a:t>
            </a:r>
            <a:r>
              <a:rPr lang="fr-FR" dirty="0">
                <a:cs typeface="Courier New" pitchFamily="49" charset="0"/>
              </a:rPr>
              <a:t>" </a:t>
            </a:r>
            <a:r>
              <a:rPr lang="fr-FR" b="1" dirty="0">
                <a:cs typeface="Courier New" pitchFamily="49" charset="0"/>
              </a:rPr>
              <a:t>/&gt;</a:t>
            </a:r>
          </a:p>
        </p:txBody>
      </p:sp>
      <p:sp>
        <p:nvSpPr>
          <p:cNvPr id="5" name="Rectangle 13"/>
          <p:cNvSpPr>
            <a:spLocks noGrp="1" noChangeArrowheads="1"/>
          </p:cNvSpPr>
          <p:nvPr>
            <p:ph type="sldNum" sz="quarter" idx="12"/>
          </p:nvPr>
        </p:nvSpPr>
        <p:spPr>
          <a:ln/>
        </p:spPr>
        <p:txBody>
          <a:bodyPr>
            <a:normAutofit/>
          </a:bodyPr>
          <a:lstStyle/>
          <a:p>
            <a:pPr>
              <a:defRPr/>
            </a:pPr>
            <a:fld id="{C8AC3A34-9537-4289-9C17-B3503477A95D}" type="slidenum">
              <a:rPr lang="fr-FR"/>
              <a:pPr>
                <a:defRPr/>
              </a:pPr>
              <a:t>56</a:t>
            </a:fld>
            <a:endParaRPr lang="fr-F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386" name="AutoShape 2"/>
          <p:cNvSpPr>
            <a:spLocks noGrp="1" noChangeArrowheads="1"/>
          </p:cNvSpPr>
          <p:nvPr>
            <p:ph type="title"/>
          </p:nvPr>
        </p:nvSpPr>
        <p:spPr/>
        <p:txBody>
          <a:bodyPr/>
          <a:lstStyle/>
          <a:p>
            <a:pPr eaLnBrk="1" hangingPunct="1"/>
            <a:r>
              <a:rPr lang="fr-FR"/>
              <a:t>Les schémas XML</a:t>
            </a:r>
          </a:p>
        </p:txBody>
      </p:sp>
      <p:sp>
        <p:nvSpPr>
          <p:cNvPr id="1552387" name="Rectangle 3"/>
          <p:cNvSpPr>
            <a:spLocks noGrp="1" noChangeArrowheads="1"/>
          </p:cNvSpPr>
          <p:nvPr>
            <p:ph idx="1"/>
          </p:nvPr>
        </p:nvSpPr>
        <p:spPr/>
        <p:txBody>
          <a:bodyPr>
            <a:normAutofit fontScale="92500" lnSpcReduction="10000"/>
          </a:bodyPr>
          <a:lstStyle/>
          <a:p>
            <a:r>
              <a:rPr lang="fr-FR"/>
              <a:t>Définition du vocabulaire</a:t>
            </a:r>
          </a:p>
          <a:p>
            <a:pPr lvl="1"/>
            <a:r>
              <a:rPr lang="fr-FR"/>
              <a:t> les schémas permettent de définir un vocabulaire</a:t>
            </a:r>
          </a:p>
          <a:p>
            <a:pPr lvl="1"/>
            <a:r>
              <a:rPr lang="fr-FR"/>
              <a:t> des noms d'éléments</a:t>
            </a:r>
          </a:p>
          <a:p>
            <a:pPr lvl="1"/>
            <a:r>
              <a:rPr lang="fr-FR"/>
              <a:t> des noms d'attributs</a:t>
            </a:r>
          </a:p>
          <a:p>
            <a:pPr lvl="1"/>
            <a:endParaRPr lang="fr-FR"/>
          </a:p>
          <a:p>
            <a:r>
              <a:rPr lang="fr-FR"/>
              <a:t>Et d'une grammaire !</a:t>
            </a:r>
          </a:p>
          <a:p>
            <a:pPr lvl="1"/>
            <a:r>
              <a:rPr lang="fr-FR"/>
              <a:t> et des règles de grammaires à respecter</a:t>
            </a:r>
          </a:p>
          <a:p>
            <a:pPr lvl="1"/>
            <a:r>
              <a:rPr lang="fr-FR"/>
              <a:t> des types de données à respecter</a:t>
            </a:r>
          </a:p>
          <a:p>
            <a:pPr lvl="1"/>
            <a:r>
              <a:rPr lang="fr-FR"/>
              <a:t> des limitations / restrictions</a:t>
            </a:r>
          </a:p>
          <a:p>
            <a:pPr lvl="1"/>
            <a:r>
              <a:rPr lang="fr-FR"/>
              <a:t> des structures de données (imbrications, relations, séquences, choix…)</a:t>
            </a:r>
          </a:p>
        </p:txBody>
      </p:sp>
      <p:sp>
        <p:nvSpPr>
          <p:cNvPr id="5" name="Rectangle 13"/>
          <p:cNvSpPr>
            <a:spLocks noGrp="1" noChangeArrowheads="1"/>
          </p:cNvSpPr>
          <p:nvPr>
            <p:ph type="sldNum" sz="quarter" idx="12"/>
          </p:nvPr>
        </p:nvSpPr>
        <p:spPr>
          <a:ln/>
        </p:spPr>
        <p:txBody>
          <a:bodyPr>
            <a:normAutofit/>
          </a:bodyPr>
          <a:lstStyle/>
          <a:p>
            <a:pPr>
              <a:defRPr/>
            </a:pPr>
            <a:fld id="{71629F4F-0919-499C-B2F9-E4E0FBA1DC5B}" type="slidenum">
              <a:rPr lang="fr-FR"/>
              <a:pPr>
                <a:defRPr/>
              </a:pPr>
              <a:t>57</a:t>
            </a:fld>
            <a:endParaRPr lang="fr-FR"/>
          </a:p>
        </p:txBody>
      </p:sp>
      <p:sp>
        <p:nvSpPr>
          <p:cNvPr id="155238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434" name="AutoShape 2"/>
          <p:cNvSpPr>
            <a:spLocks noGrp="1" noChangeArrowheads="1"/>
          </p:cNvSpPr>
          <p:nvPr>
            <p:ph type="title"/>
          </p:nvPr>
        </p:nvSpPr>
        <p:spPr/>
        <p:txBody>
          <a:bodyPr/>
          <a:lstStyle/>
          <a:p>
            <a:pPr eaLnBrk="1" hangingPunct="1"/>
            <a:r>
              <a:rPr lang="fr-FR"/>
              <a:t>Les schémas XML</a:t>
            </a:r>
          </a:p>
        </p:txBody>
      </p:sp>
      <p:sp>
        <p:nvSpPr>
          <p:cNvPr id="1554435" name="Rectangle 3"/>
          <p:cNvSpPr>
            <a:spLocks noGrp="1" noChangeArrowheads="1"/>
          </p:cNvSpPr>
          <p:nvPr>
            <p:ph idx="1"/>
          </p:nvPr>
        </p:nvSpPr>
        <p:spPr/>
        <p:txBody>
          <a:bodyPr>
            <a:normAutofit fontScale="92500" lnSpcReduction="10000"/>
          </a:bodyPr>
          <a:lstStyle/>
          <a:p>
            <a:r>
              <a:rPr lang="fr-FR"/>
              <a:t>Validation</a:t>
            </a:r>
          </a:p>
          <a:p>
            <a:pPr lvl="1"/>
            <a:r>
              <a:rPr lang="fr-FR"/>
              <a:t> De la même manière que pour les DTD, les documents XML liés à un schéma peuvent être validés selon ce schéma</a:t>
            </a:r>
          </a:p>
          <a:p>
            <a:pPr lvl="1"/>
            <a:endParaRPr lang="fr-FR"/>
          </a:p>
          <a:p>
            <a:r>
              <a:rPr lang="fr-FR"/>
              <a:t>Spécificité</a:t>
            </a:r>
          </a:p>
          <a:p>
            <a:pPr lvl="1"/>
            <a:r>
              <a:rPr lang="fr-FR"/>
              <a:t> La validation par schéma est plus puissante que celle par DTD puisqu'elle tient compte de types natifs ou utilisateur</a:t>
            </a:r>
          </a:p>
          <a:p>
            <a:pPr lvl="1"/>
            <a:r>
              <a:rPr lang="fr-FR"/>
              <a:t> Des éléments conceptuellement différents mais portant les mêmes noms peuvent être analysés en fonction de leur position dans l'arbre XML</a:t>
            </a:r>
          </a:p>
        </p:txBody>
      </p:sp>
      <p:sp>
        <p:nvSpPr>
          <p:cNvPr id="5" name="Rectangle 13"/>
          <p:cNvSpPr>
            <a:spLocks noGrp="1" noChangeArrowheads="1"/>
          </p:cNvSpPr>
          <p:nvPr>
            <p:ph type="sldNum" sz="quarter" idx="12"/>
          </p:nvPr>
        </p:nvSpPr>
        <p:spPr>
          <a:ln/>
        </p:spPr>
        <p:txBody>
          <a:bodyPr>
            <a:normAutofit/>
          </a:bodyPr>
          <a:lstStyle/>
          <a:p>
            <a:pPr>
              <a:defRPr/>
            </a:pPr>
            <a:fld id="{99F621C8-567D-4136-989B-5C7EC155F60E}" type="slidenum">
              <a:rPr lang="fr-FR"/>
              <a:pPr>
                <a:defRPr/>
              </a:pPr>
              <a:t>58</a:t>
            </a:fld>
            <a:endParaRPr lang="fr-F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82" name="AutoShape 2"/>
          <p:cNvSpPr>
            <a:spLocks noGrp="1" noChangeArrowheads="1"/>
          </p:cNvSpPr>
          <p:nvPr>
            <p:ph type="title"/>
          </p:nvPr>
        </p:nvSpPr>
        <p:spPr/>
        <p:txBody>
          <a:bodyPr/>
          <a:lstStyle/>
          <a:p>
            <a:pPr eaLnBrk="1" hangingPunct="1"/>
            <a:r>
              <a:rPr lang="fr-FR" dirty="0"/>
              <a:t>Les schémas XML</a:t>
            </a:r>
          </a:p>
        </p:txBody>
      </p:sp>
      <p:sp>
        <p:nvSpPr>
          <p:cNvPr id="1556483" name="Rectangle 3"/>
          <p:cNvSpPr>
            <a:spLocks noGrp="1" noChangeArrowheads="1"/>
          </p:cNvSpPr>
          <p:nvPr>
            <p:ph idx="1"/>
          </p:nvPr>
        </p:nvSpPr>
        <p:spPr/>
        <p:txBody>
          <a:bodyPr>
            <a:normAutofit fontScale="92500" lnSpcReduction="20000"/>
          </a:bodyPr>
          <a:lstStyle/>
          <a:p>
            <a:r>
              <a:rPr lang="fr-FR" dirty="0"/>
              <a:t>Types natifs (</a:t>
            </a:r>
            <a:r>
              <a:rPr lang="fr-FR" dirty="0" err="1"/>
              <a:t>built</a:t>
            </a:r>
            <a:r>
              <a:rPr lang="fr-FR" dirty="0"/>
              <a:t>-in)</a:t>
            </a:r>
          </a:p>
          <a:p>
            <a:pPr lvl="1"/>
            <a:r>
              <a:rPr lang="fr-FR" dirty="0"/>
              <a:t> il existe </a:t>
            </a:r>
            <a:r>
              <a:rPr lang="fr-FR" b="1" dirty="0"/>
              <a:t>25 types natifs </a:t>
            </a:r>
            <a:r>
              <a:rPr lang="fr-FR" dirty="0"/>
              <a:t>aux XML schémas tels que :</a:t>
            </a:r>
            <a:br>
              <a:rPr lang="fr-FR" dirty="0"/>
            </a:br>
            <a:r>
              <a:rPr lang="fr-FR" b="1" i="1" dirty="0"/>
              <a:t>string, </a:t>
            </a:r>
            <a:r>
              <a:rPr lang="fr-FR" b="1" i="1" dirty="0" err="1"/>
              <a:t>boolean</a:t>
            </a:r>
            <a:r>
              <a:rPr lang="fr-FR" b="1" i="1" dirty="0"/>
              <a:t>, date, </a:t>
            </a:r>
            <a:r>
              <a:rPr lang="fr-FR" b="1" i="1" dirty="0" err="1"/>
              <a:t>decimal</a:t>
            </a:r>
            <a:r>
              <a:rPr lang="fr-FR" b="1" i="1" dirty="0"/>
              <a:t>, </a:t>
            </a:r>
            <a:r>
              <a:rPr lang="fr-FR" b="1" i="1" dirty="0" err="1"/>
              <a:t>integer</a:t>
            </a:r>
            <a:r>
              <a:rPr lang="fr-FR" dirty="0"/>
              <a:t>…</a:t>
            </a:r>
          </a:p>
          <a:p>
            <a:pPr lvl="1"/>
            <a:endParaRPr lang="fr-FR" dirty="0"/>
          </a:p>
          <a:p>
            <a:pPr lvl="1"/>
            <a:r>
              <a:rPr lang="fr-FR" dirty="0"/>
              <a:t>On fait d'ailleurs référence aux types définis dans les schémas dans d'autres vocabulaires (SVG, </a:t>
            </a:r>
            <a:r>
              <a:rPr lang="fr-FR" dirty="0" err="1"/>
              <a:t>XForms</a:t>
            </a:r>
            <a:r>
              <a:rPr lang="fr-FR" dirty="0"/>
              <a:t>…) afin de bien faire référence aux mêmes types de données</a:t>
            </a:r>
          </a:p>
          <a:p>
            <a:pPr lvl="1"/>
            <a:endParaRPr lang="fr-FR" dirty="0"/>
          </a:p>
          <a:p>
            <a:r>
              <a:rPr lang="fr-FR" dirty="0"/>
              <a:t>Types personnalisés</a:t>
            </a:r>
          </a:p>
          <a:p>
            <a:pPr lvl="1"/>
            <a:r>
              <a:rPr lang="fr-FR" dirty="0"/>
              <a:t> On peut définir des types personnalisés à l'aides des éléments :</a:t>
            </a:r>
            <a:br>
              <a:rPr lang="fr-FR" dirty="0"/>
            </a:br>
            <a:r>
              <a:rPr lang="fr-FR" dirty="0"/>
              <a:t>&lt;</a:t>
            </a:r>
            <a:r>
              <a:rPr lang="fr-FR" b="1" dirty="0" err="1">
                <a:solidFill>
                  <a:schemeClr val="tx2"/>
                </a:solidFill>
              </a:rPr>
              <a:t>simpleType</a:t>
            </a:r>
            <a:r>
              <a:rPr lang="fr-FR" dirty="0"/>
              <a:t>&gt;</a:t>
            </a:r>
            <a:br>
              <a:rPr lang="fr-FR" dirty="0"/>
            </a:br>
            <a:r>
              <a:rPr lang="fr-FR" dirty="0"/>
              <a:t>&lt;</a:t>
            </a:r>
            <a:r>
              <a:rPr lang="fr-FR" b="1" dirty="0" err="1">
                <a:solidFill>
                  <a:schemeClr val="tx2"/>
                </a:solidFill>
              </a:rPr>
              <a:t>complexType</a:t>
            </a:r>
            <a:r>
              <a:rPr lang="fr-FR" dirty="0"/>
              <a:t>&gt;</a:t>
            </a:r>
          </a:p>
        </p:txBody>
      </p:sp>
      <p:sp>
        <p:nvSpPr>
          <p:cNvPr id="5" name="Rectangle 13"/>
          <p:cNvSpPr>
            <a:spLocks noGrp="1" noChangeArrowheads="1"/>
          </p:cNvSpPr>
          <p:nvPr>
            <p:ph type="sldNum" sz="quarter" idx="12"/>
          </p:nvPr>
        </p:nvSpPr>
        <p:spPr>
          <a:ln/>
        </p:spPr>
        <p:txBody>
          <a:bodyPr>
            <a:normAutofit/>
          </a:bodyPr>
          <a:lstStyle/>
          <a:p>
            <a:pPr>
              <a:defRPr/>
            </a:pPr>
            <a:fld id="{3EDF9967-8DA3-4907-A7D3-41566AAB331A}"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AutoShape 2"/>
          <p:cNvSpPr>
            <a:spLocks noGrp="1" noChangeArrowheads="1"/>
          </p:cNvSpPr>
          <p:nvPr>
            <p:ph type="title"/>
          </p:nvPr>
        </p:nvSpPr>
        <p:spPr/>
        <p:txBody>
          <a:bodyPr/>
          <a:lstStyle/>
          <a:p>
            <a:pPr eaLnBrk="1" hangingPunct="1"/>
            <a:r>
              <a:rPr lang="fr-FR" dirty="0"/>
              <a:t>Au sommaire</a:t>
            </a:r>
          </a:p>
        </p:txBody>
      </p:sp>
      <p:sp>
        <p:nvSpPr>
          <p:cNvPr id="130052" name="Rectangle 3"/>
          <p:cNvSpPr>
            <a:spLocks noGrp="1" noChangeArrowheads="1"/>
          </p:cNvSpPr>
          <p:nvPr>
            <p:ph idx="1"/>
          </p:nvPr>
        </p:nvSpPr>
        <p:spPr/>
        <p:txBody>
          <a:bodyPr>
            <a:noAutofit/>
          </a:bodyPr>
          <a:lstStyle/>
          <a:p>
            <a:pPr eaLnBrk="1" hangingPunct="1"/>
            <a:r>
              <a:rPr lang="fr-FR" sz="1800" dirty="0">
                <a:ea typeface="MS Mincho" pitchFamily="49" charset="-128"/>
              </a:rPr>
              <a:t>Au programme :</a:t>
            </a:r>
          </a:p>
          <a:p>
            <a:pPr lvl="1"/>
            <a:r>
              <a:rPr lang="fr-FR" sz="1800" b="1" dirty="0">
                <a:ea typeface="MS Mincho" pitchFamily="49" charset="-128"/>
              </a:rPr>
              <a:t>Validation</a:t>
            </a:r>
            <a:r>
              <a:rPr lang="fr-FR" sz="1800" dirty="0">
                <a:ea typeface="MS Mincho" pitchFamily="49" charset="-128"/>
              </a:rPr>
              <a:t> </a:t>
            </a:r>
            <a:r>
              <a:rPr lang="fr-FR" sz="1400" dirty="0">
                <a:ea typeface="MS Mincho" pitchFamily="49" charset="-128"/>
              </a:rPr>
              <a:t>du XML avec les </a:t>
            </a:r>
            <a:r>
              <a:rPr lang="fr-FR" sz="1800" b="1" dirty="0" err="1">
                <a:ea typeface="MS Mincho" pitchFamily="49" charset="-128"/>
              </a:rPr>
              <a:t>doctypes</a:t>
            </a:r>
            <a:r>
              <a:rPr lang="fr-FR" sz="1800" dirty="0">
                <a:ea typeface="MS Mincho" pitchFamily="49" charset="-128"/>
              </a:rPr>
              <a:t> </a:t>
            </a:r>
            <a:r>
              <a:rPr lang="fr-FR" sz="1400" dirty="0">
                <a:ea typeface="MS Mincho" pitchFamily="49" charset="-128"/>
              </a:rPr>
              <a:t>et avec les </a:t>
            </a:r>
            <a:r>
              <a:rPr lang="fr-FR" sz="1800" b="1" dirty="0">
                <a:ea typeface="MS Mincho" pitchFamily="49" charset="-128"/>
              </a:rPr>
              <a:t>schéma</a:t>
            </a:r>
            <a:r>
              <a:rPr lang="fr-FR" sz="1800" dirty="0">
                <a:ea typeface="MS Mincho" pitchFamily="49" charset="-128"/>
              </a:rPr>
              <a:t> </a:t>
            </a:r>
            <a:r>
              <a:rPr lang="fr-FR" sz="1400" dirty="0">
                <a:ea typeface="MS Mincho" pitchFamily="49" charset="-128"/>
              </a:rPr>
              <a:t>et enjeux des différentes technique</a:t>
            </a:r>
          </a:p>
          <a:p>
            <a:pPr lvl="6"/>
            <a:r>
              <a:rPr lang="fr-FR" sz="1100" dirty="0">
                <a:ea typeface="MS Mincho" pitchFamily="49" charset="-128"/>
              </a:rPr>
              <a:t>validation de structure et de contenu XML</a:t>
            </a:r>
            <a:r>
              <a:rPr lang="fr-FR" sz="1400" dirty="0">
                <a:ea typeface="MS Mincho" pitchFamily="49" charset="-128"/>
              </a:rPr>
              <a:t> </a:t>
            </a:r>
          </a:p>
          <a:p>
            <a:pPr lvl="1" eaLnBrk="1" hangingPunct="1"/>
            <a:r>
              <a:rPr lang="fr-FR" sz="1400" dirty="0">
                <a:ea typeface="MS Mincho" pitchFamily="49" charset="-128"/>
              </a:rPr>
              <a:t> </a:t>
            </a:r>
            <a:r>
              <a:rPr lang="fr-FR" sz="1800" b="1" dirty="0">
                <a:ea typeface="MS Mincho" pitchFamily="49" charset="-128"/>
              </a:rPr>
              <a:t>Mise en forme </a:t>
            </a:r>
            <a:r>
              <a:rPr lang="fr-FR" sz="1400" dirty="0">
                <a:ea typeface="MS Mincho" pitchFamily="49" charset="-128"/>
              </a:rPr>
              <a:t>du XML avec les feuilles de style </a:t>
            </a:r>
            <a:r>
              <a:rPr lang="fr-FR" sz="1800" b="1" dirty="0">
                <a:ea typeface="MS Mincho" pitchFamily="49" charset="-128"/>
              </a:rPr>
              <a:t>CSS</a:t>
            </a:r>
            <a:r>
              <a:rPr lang="fr-FR" sz="1800" dirty="0">
                <a:ea typeface="MS Mincho" pitchFamily="49" charset="-128"/>
              </a:rPr>
              <a:t> </a:t>
            </a:r>
            <a:r>
              <a:rPr lang="fr-FR" sz="1400" dirty="0">
                <a:ea typeface="MS Mincho" pitchFamily="49" charset="-128"/>
              </a:rPr>
              <a:t>et enjeux du langage XSLT sur la transformation XML.</a:t>
            </a:r>
          </a:p>
          <a:p>
            <a:pPr lvl="6"/>
            <a:r>
              <a:rPr lang="fr-FR" sz="1100" dirty="0">
                <a:ea typeface="MS Mincho" pitchFamily="49" charset="-128"/>
              </a:rPr>
              <a:t>Mise en page simple de contenu XML</a:t>
            </a:r>
          </a:p>
          <a:p>
            <a:pPr lvl="1" eaLnBrk="1" hangingPunct="1"/>
            <a:r>
              <a:rPr lang="fr-FR" sz="1400" dirty="0">
                <a:ea typeface="MS Mincho" pitchFamily="49" charset="-128"/>
              </a:rPr>
              <a:t> </a:t>
            </a:r>
            <a:r>
              <a:rPr lang="fr-FR" sz="1800" b="1" dirty="0">
                <a:ea typeface="MS Mincho" pitchFamily="49" charset="-128"/>
              </a:rPr>
              <a:t>L'exploration</a:t>
            </a:r>
            <a:r>
              <a:rPr lang="fr-FR" sz="1800" dirty="0">
                <a:ea typeface="MS Mincho" pitchFamily="49" charset="-128"/>
              </a:rPr>
              <a:t> </a:t>
            </a:r>
            <a:r>
              <a:rPr lang="fr-FR" sz="1400" dirty="0">
                <a:ea typeface="MS Mincho" pitchFamily="49" charset="-128"/>
              </a:rPr>
              <a:t>avec </a:t>
            </a:r>
            <a:r>
              <a:rPr lang="fr-FR" sz="1800" b="1" dirty="0">
                <a:ea typeface="MS Mincho" pitchFamily="49" charset="-128"/>
              </a:rPr>
              <a:t>XPath</a:t>
            </a:r>
            <a:r>
              <a:rPr lang="fr-FR" sz="1800" dirty="0">
                <a:ea typeface="MS Mincho" pitchFamily="49" charset="-128"/>
              </a:rPr>
              <a:t> </a:t>
            </a:r>
            <a:r>
              <a:rPr lang="fr-FR" sz="1400" dirty="0">
                <a:ea typeface="MS Mincho" pitchFamily="49" charset="-128"/>
              </a:rPr>
              <a:t>1.0 et 2.0 dans les </a:t>
            </a:r>
            <a:r>
              <a:rPr lang="fr-FR" sz="1600" b="1" dirty="0">
                <a:ea typeface="MS Mincho" pitchFamily="49" charset="-128"/>
              </a:rPr>
              <a:t>données XML</a:t>
            </a:r>
            <a:r>
              <a:rPr lang="fr-FR" sz="1400" dirty="0">
                <a:ea typeface="MS Mincho" pitchFamily="49" charset="-128"/>
              </a:rPr>
              <a:t>.</a:t>
            </a:r>
          </a:p>
          <a:p>
            <a:pPr lvl="6"/>
            <a:r>
              <a:rPr lang="fr-FR" sz="1100" dirty="0">
                <a:ea typeface="MS Mincho" pitchFamily="49" charset="-128"/>
              </a:rPr>
              <a:t>Parcours simple et complexe des arbres</a:t>
            </a:r>
          </a:p>
          <a:p>
            <a:pPr lvl="1"/>
            <a:r>
              <a:rPr lang="fr-FR" sz="1400" dirty="0">
                <a:ea typeface="MS Mincho" pitchFamily="49" charset="-128"/>
              </a:rPr>
              <a:t> Le langage de</a:t>
            </a:r>
            <a:r>
              <a:rPr lang="fr-FR" sz="1800" b="1" dirty="0">
                <a:ea typeface="MS Mincho" pitchFamily="49" charset="-128"/>
              </a:rPr>
              <a:t> transformation XSL-T 1.0 et 2.0 </a:t>
            </a:r>
            <a:r>
              <a:rPr lang="fr-FR" sz="1400" dirty="0">
                <a:ea typeface="MS Mincho" pitchFamily="49" charset="-128"/>
              </a:rPr>
              <a:t>: </a:t>
            </a:r>
            <a:r>
              <a:rPr lang="fr-FR" sz="1600" b="1" dirty="0">
                <a:ea typeface="MS Mincho" pitchFamily="49" charset="-128"/>
              </a:rPr>
              <a:t>construction</a:t>
            </a:r>
            <a:r>
              <a:rPr lang="fr-FR" sz="1600" dirty="0">
                <a:ea typeface="MS Mincho" pitchFamily="49" charset="-128"/>
              </a:rPr>
              <a:t> </a:t>
            </a:r>
            <a:r>
              <a:rPr lang="fr-FR" sz="1400" dirty="0">
                <a:ea typeface="MS Mincho" pitchFamily="49" charset="-128"/>
              </a:rPr>
              <a:t>d'arbres, </a:t>
            </a:r>
            <a:r>
              <a:rPr lang="fr-FR" sz="1600" b="1" dirty="0">
                <a:ea typeface="MS Mincho" pitchFamily="49" charset="-128"/>
              </a:rPr>
              <a:t>restructuration</a:t>
            </a:r>
            <a:r>
              <a:rPr lang="fr-FR" sz="1400" dirty="0">
                <a:ea typeface="MS Mincho" pitchFamily="49" charset="-128"/>
              </a:rPr>
              <a:t>,</a:t>
            </a:r>
            <a:r>
              <a:rPr lang="fr-FR" sz="1200" dirty="0">
                <a:ea typeface="MS Mincho" pitchFamily="49" charset="-128"/>
              </a:rPr>
              <a:t> </a:t>
            </a:r>
            <a:r>
              <a:rPr lang="fr-FR" sz="1600" b="1" dirty="0">
                <a:ea typeface="MS Mincho" pitchFamily="49" charset="-128"/>
              </a:rPr>
              <a:t>templates</a:t>
            </a:r>
            <a:r>
              <a:rPr lang="fr-FR" sz="1600" dirty="0">
                <a:ea typeface="MS Mincho" pitchFamily="49" charset="-128"/>
              </a:rPr>
              <a:t>,  </a:t>
            </a:r>
            <a:r>
              <a:rPr lang="fr-FR" sz="1600" b="1" dirty="0" err="1">
                <a:ea typeface="MS Mincho" pitchFamily="49" charset="-128"/>
              </a:rPr>
              <a:t>structures</a:t>
            </a:r>
            <a:r>
              <a:rPr lang="fr-FR" sz="1600" dirty="0" err="1">
                <a:ea typeface="MS Mincho" pitchFamily="49" charset="-128"/>
              </a:rPr>
              <a:t>.,</a:t>
            </a:r>
            <a:r>
              <a:rPr lang="fr-FR" sz="1600" b="1" dirty="0" err="1">
                <a:ea typeface="MS Mincho" pitchFamily="49" charset="-128"/>
              </a:rPr>
              <a:t>Visualisation</a:t>
            </a:r>
            <a:r>
              <a:rPr lang="fr-FR" sz="1600" dirty="0">
                <a:ea typeface="MS Mincho" pitchFamily="49" charset="-128"/>
              </a:rPr>
              <a:t> ,…</a:t>
            </a:r>
          </a:p>
          <a:p>
            <a:pPr lvl="6"/>
            <a:r>
              <a:rPr lang="fr-FR" sz="1100" dirty="0">
                <a:ea typeface="MS Mincho" pitchFamily="49" charset="-128"/>
              </a:rPr>
              <a:t>Reformatage de documents XML/XML</a:t>
            </a:r>
            <a:r>
              <a:rPr lang="fr-FR" sz="1400" dirty="0">
                <a:ea typeface="MS Mincho" pitchFamily="49" charset="-128"/>
              </a:rPr>
              <a:t>s.</a:t>
            </a:r>
          </a:p>
          <a:p>
            <a:pPr lvl="6"/>
            <a:r>
              <a:rPr lang="fr-FR" sz="1100" dirty="0">
                <a:ea typeface="MS Mincho" pitchFamily="49" charset="-128"/>
              </a:rPr>
              <a:t>Transformation de documents  XML/HTML</a:t>
            </a:r>
          </a:p>
          <a:p>
            <a:pPr lvl="1" eaLnBrk="1" hangingPunct="1"/>
            <a:r>
              <a:rPr lang="fr-FR" sz="1400" dirty="0">
                <a:ea typeface="MS Mincho" pitchFamily="49" charset="-128"/>
              </a:rPr>
              <a:t> </a:t>
            </a:r>
            <a:r>
              <a:rPr lang="fr-FR" sz="1600" b="1" dirty="0">
                <a:ea typeface="MS Mincho" pitchFamily="49" charset="-128"/>
              </a:rPr>
              <a:t>Génération</a:t>
            </a:r>
            <a:r>
              <a:rPr lang="fr-FR" sz="1600" dirty="0">
                <a:ea typeface="MS Mincho" pitchFamily="49" charset="-128"/>
              </a:rPr>
              <a:t> </a:t>
            </a:r>
            <a:r>
              <a:rPr lang="fr-FR" sz="1400" dirty="0">
                <a:ea typeface="MS Mincho" pitchFamily="49" charset="-128"/>
              </a:rPr>
              <a:t>multi-formats : </a:t>
            </a:r>
            <a:r>
              <a:rPr lang="fr-FR" sz="1200" dirty="0">
                <a:ea typeface="MS Mincho" pitchFamily="49" charset="-128"/>
              </a:rPr>
              <a:t>XHTML</a:t>
            </a:r>
            <a:r>
              <a:rPr lang="fr-FR" sz="1600" b="1" dirty="0">
                <a:ea typeface="MS Mincho" pitchFamily="49" charset="-128"/>
              </a:rPr>
              <a:t>, PDF </a:t>
            </a:r>
            <a:r>
              <a:rPr lang="fr-FR" sz="1400" dirty="0">
                <a:ea typeface="MS Mincho" pitchFamily="49" charset="-128"/>
              </a:rPr>
              <a:t>/ RTF </a:t>
            </a:r>
            <a:r>
              <a:rPr lang="fr-FR" sz="1600" b="1" dirty="0">
                <a:ea typeface="MS Mincho" pitchFamily="49" charset="-128"/>
              </a:rPr>
              <a:t>(XSL-Fo).</a:t>
            </a:r>
            <a:endParaRPr lang="fr-FR" sz="1400" b="1" dirty="0">
              <a:ea typeface="MS Mincho" pitchFamily="49" charset="-128"/>
            </a:endParaRPr>
          </a:p>
          <a:p>
            <a:pPr lvl="6"/>
            <a:r>
              <a:rPr lang="fr-FR" sz="1100" dirty="0">
                <a:ea typeface="MS Mincho" pitchFamily="49" charset="-128"/>
              </a:rPr>
              <a:t>Transformation de document </a:t>
            </a:r>
            <a:r>
              <a:rPr lang="fr-FR" sz="1100" dirty="0" err="1">
                <a:ea typeface="MS Mincho" pitchFamily="49" charset="-128"/>
              </a:rPr>
              <a:t>xml</a:t>
            </a:r>
            <a:r>
              <a:rPr lang="fr-FR" sz="1100" dirty="0">
                <a:ea typeface="MS Mincho" pitchFamily="49" charset="-128"/>
              </a:rPr>
              <a:t> pour les éditions particulières</a:t>
            </a:r>
          </a:p>
          <a:p>
            <a:pPr lvl="1" eaLnBrk="1" hangingPunct="1"/>
            <a:r>
              <a:rPr lang="fr-FR" sz="1600" b="1" dirty="0">
                <a:ea typeface="MS Mincho" pitchFamily="49" charset="-128"/>
              </a:rPr>
              <a:t>Génération</a:t>
            </a:r>
            <a:r>
              <a:rPr lang="fr-FR" sz="1600" dirty="0">
                <a:ea typeface="MS Mincho" pitchFamily="49" charset="-128"/>
              </a:rPr>
              <a:t> </a:t>
            </a:r>
            <a:r>
              <a:rPr lang="fr-FR" sz="1400" dirty="0">
                <a:ea typeface="MS Mincho" pitchFamily="49" charset="-128"/>
              </a:rPr>
              <a:t>d‘éléments </a:t>
            </a:r>
            <a:r>
              <a:rPr lang="fr-FR" sz="1600" b="1" dirty="0">
                <a:ea typeface="MS Mincho" pitchFamily="49" charset="-128"/>
              </a:rPr>
              <a:t>graphiques dynamique</a:t>
            </a:r>
            <a:endParaRPr lang="fr-FR" sz="1400" b="1" dirty="0">
              <a:ea typeface="MS Mincho" pitchFamily="49" charset="-128"/>
            </a:endParaRPr>
          </a:p>
          <a:p>
            <a:pPr lvl="6"/>
            <a:r>
              <a:rPr lang="fr-FR" sz="1100" dirty="0">
                <a:ea typeface="MS Mincho" pitchFamily="49" charset="-128"/>
              </a:rPr>
              <a:t>Création de dessins ou animation a partir de données XML</a:t>
            </a:r>
          </a:p>
          <a:p>
            <a:pPr lvl="1" eaLnBrk="1" hangingPunct="1"/>
            <a:r>
              <a:rPr lang="fr-FR" sz="1600" b="1" dirty="0">
                <a:ea typeface="MS Mincho" pitchFamily="49" charset="-128"/>
              </a:rPr>
              <a:t>Cumul</a:t>
            </a:r>
            <a:r>
              <a:rPr lang="fr-FR" sz="1600" dirty="0">
                <a:ea typeface="MS Mincho" pitchFamily="49" charset="-128"/>
              </a:rPr>
              <a:t> </a:t>
            </a:r>
            <a:r>
              <a:rPr lang="fr-FR" sz="1400" dirty="0">
                <a:ea typeface="MS Mincho" pitchFamily="49" charset="-128"/>
              </a:rPr>
              <a:t>de langage </a:t>
            </a:r>
            <a:r>
              <a:rPr lang="fr-FR" sz="1600" b="1" dirty="0">
                <a:ea typeface="MS Mincho" pitchFamily="49" charset="-128"/>
              </a:rPr>
              <a:t>XSL-T+SVG</a:t>
            </a:r>
            <a:r>
              <a:rPr lang="fr-FR" sz="1400" dirty="0">
                <a:ea typeface="MS Mincho" pitchFamily="49" charset="-128"/>
              </a:rPr>
              <a:t>, </a:t>
            </a:r>
            <a:r>
              <a:rPr lang="fr-FR" sz="1600" b="1" dirty="0">
                <a:ea typeface="MS Mincho" pitchFamily="49" charset="-128"/>
              </a:rPr>
              <a:t>XSL-FO+SVG</a:t>
            </a:r>
            <a:endParaRPr lang="fr-FR" sz="1400" b="1" dirty="0">
              <a:ea typeface="MS Mincho" pitchFamily="49" charset="-128"/>
            </a:endParaRPr>
          </a:p>
          <a:p>
            <a:pPr lvl="6"/>
            <a:r>
              <a:rPr lang="fr-FR" sz="1100" dirty="0">
                <a:ea typeface="MS Mincho" pitchFamily="49" charset="-128"/>
              </a:rPr>
              <a:t>Edition  de rapport  riche contenant des graphiques a partir de données XML</a:t>
            </a:r>
          </a:p>
          <a:p>
            <a:pPr lvl="1"/>
            <a:r>
              <a:rPr lang="fr-FR" sz="1600" b="1" dirty="0">
                <a:ea typeface="MS Mincho" pitchFamily="49" charset="-128"/>
              </a:rPr>
              <a:t>L’exploitation</a:t>
            </a:r>
            <a:r>
              <a:rPr lang="fr-FR" sz="1600" dirty="0">
                <a:ea typeface="MS Mincho" pitchFamily="49" charset="-128"/>
              </a:rPr>
              <a:t> </a:t>
            </a:r>
            <a:r>
              <a:rPr lang="fr-FR" sz="1400" dirty="0">
                <a:ea typeface="MS Mincho" pitchFamily="49" charset="-128"/>
              </a:rPr>
              <a:t>des </a:t>
            </a:r>
            <a:r>
              <a:rPr lang="fr-FR" sz="1600" b="1" dirty="0">
                <a:ea typeface="MS Mincho" pitchFamily="49" charset="-128"/>
              </a:rPr>
              <a:t>XSL</a:t>
            </a:r>
            <a:r>
              <a:rPr lang="fr-FR" sz="1400" dirty="0">
                <a:ea typeface="MS Mincho" pitchFamily="49" charset="-128"/>
              </a:rPr>
              <a:t>	</a:t>
            </a:r>
          </a:p>
          <a:p>
            <a:pPr lvl="6"/>
            <a:r>
              <a:rPr lang="fr-FR" sz="1100" dirty="0">
                <a:ea typeface="MS Mincho" pitchFamily="49" charset="-128"/>
              </a:rPr>
              <a:t>Types  et contexte d’exploitation XSL </a:t>
            </a:r>
          </a:p>
        </p:txBody>
      </p:sp>
      <p:sp>
        <p:nvSpPr>
          <p:cNvPr id="7" name="Rectangle 13"/>
          <p:cNvSpPr>
            <a:spLocks noGrp="1" noChangeArrowheads="1"/>
          </p:cNvSpPr>
          <p:nvPr>
            <p:ph type="sldNum" sz="quarter" idx="12"/>
          </p:nvPr>
        </p:nvSpPr>
        <p:spPr>
          <a:noFill/>
        </p:spPr>
        <p:txBody>
          <a:bodyPr/>
          <a:lstStyle/>
          <a:p>
            <a:fld id="{B00F1592-6731-47CA-ACC5-FB45BEC6A16F}" type="slidenum">
              <a:rPr lang="fr-FR" smtClean="0"/>
              <a:pPr/>
              <a:t>6</a:t>
            </a:fld>
            <a:endParaRPr lang="fr-F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schémas XML</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60</a:t>
            </a:fld>
            <a:endParaRPr lang="fr-FR"/>
          </a:p>
        </p:txBody>
      </p:sp>
      <p:sp>
        <p:nvSpPr>
          <p:cNvPr id="8" name="Rectangle à coins arrondis 7"/>
          <p:cNvSpPr/>
          <p:nvPr/>
        </p:nvSpPr>
        <p:spPr>
          <a:xfrm>
            <a:off x="3071802" y="3429000"/>
            <a:ext cx="5715040" cy="2928958"/>
          </a:xfrm>
          <a:prstGeom prst="roundRect">
            <a:avLst/>
          </a:prstGeom>
        </p:spPr>
        <p:style>
          <a:lnRef idx="1">
            <a:schemeClr val="accent4"/>
          </a:lnRef>
          <a:fillRef idx="2">
            <a:schemeClr val="accent4"/>
          </a:fillRef>
          <a:effectRef idx="1">
            <a:schemeClr val="accent4"/>
          </a:effectRef>
          <a:fontRef idx="minor">
            <a:schemeClr val="dk1"/>
          </a:fontRef>
        </p:style>
        <p:txBody>
          <a:bodyPr rtlCol="0" anchor="b" anchorCtr="0"/>
          <a:lstStyle/>
          <a:p>
            <a:pPr algn="ctr"/>
            <a:r>
              <a:rPr lang="fr-FR" sz="2800" b="1" dirty="0" err="1"/>
              <a:t>ComplexType</a:t>
            </a:r>
            <a:endParaRPr lang="fr-FR" sz="2800" b="1" dirty="0"/>
          </a:p>
        </p:txBody>
      </p:sp>
      <p:sp>
        <p:nvSpPr>
          <p:cNvPr id="9" name="Rectangle à coins arrondis 8"/>
          <p:cNvSpPr/>
          <p:nvPr/>
        </p:nvSpPr>
        <p:spPr>
          <a:xfrm>
            <a:off x="142844" y="3429000"/>
            <a:ext cx="2714644" cy="22145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b" anchorCtr="0"/>
          <a:lstStyle/>
          <a:p>
            <a:pPr algn="ctr"/>
            <a:r>
              <a:rPr lang="fr-FR" sz="2800" b="1" dirty="0" err="1"/>
              <a:t>SimpleType</a:t>
            </a:r>
            <a:endParaRPr lang="fr-FR" sz="2800" b="1" dirty="0"/>
          </a:p>
        </p:txBody>
      </p:sp>
      <p:graphicFrame>
        <p:nvGraphicFramePr>
          <p:cNvPr id="7" name="Espace réservé du contenu 6"/>
          <p:cNvGraphicFramePr>
            <a:graphicFrameLocks noGrp="1"/>
          </p:cNvGraphicFramePr>
          <p:nvPr>
            <p:ph idx="1"/>
          </p:nvPr>
        </p:nvGraphicFramePr>
        <p:xfrm>
          <a:off x="285750" y="1143000"/>
          <a:ext cx="8572500" cy="5286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3"/>
          <p:cNvSpPr txBox="1">
            <a:spLocks noChangeArrowheads="1"/>
          </p:cNvSpPr>
          <p:nvPr/>
        </p:nvSpPr>
        <p:spPr>
          <a:xfrm>
            <a:off x="4000496" y="1285860"/>
            <a:ext cx="4857784" cy="17145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fr-FR" sz="3200" b="0" i="0" u="none" strike="noStrike" kern="1200" cap="none" spc="0" normalizeH="0" baseline="0" noProof="0" dirty="0">
                <a:ln>
                  <a:noFill/>
                </a:ln>
                <a:solidFill>
                  <a:schemeClr val="tx1"/>
                </a:solidFill>
                <a:effectLst/>
                <a:uLnTx/>
                <a:uFillTx/>
                <a:latin typeface="+mn-lt"/>
                <a:ea typeface="+mn-ea"/>
                <a:cs typeface="+mn-cs"/>
              </a:rPr>
              <a:t>Pour</a:t>
            </a:r>
            <a:r>
              <a:rPr kumimoji="0" lang="fr-FR" sz="3200" b="0" i="0" u="none" strike="noStrike" kern="1200" cap="none" spc="0" normalizeH="0" noProof="0" dirty="0">
                <a:ln>
                  <a:noFill/>
                </a:ln>
                <a:solidFill>
                  <a:schemeClr val="tx1"/>
                </a:solidFill>
                <a:effectLst/>
                <a:uLnTx/>
                <a:uFillTx/>
                <a:latin typeface="+mn-lt"/>
                <a:ea typeface="+mn-ea"/>
                <a:cs typeface="+mn-cs"/>
              </a:rPr>
              <a:t> créer un élément en </a:t>
            </a:r>
            <a:r>
              <a:rPr kumimoji="0" lang="fr-FR" sz="3200" b="0" i="0" u="none" strike="noStrike" kern="1200" cap="none" spc="0" normalizeH="0" noProof="0" dirty="0" err="1">
                <a:ln>
                  <a:noFill/>
                </a:ln>
                <a:solidFill>
                  <a:schemeClr val="tx1"/>
                </a:solidFill>
                <a:effectLst/>
                <a:uLnTx/>
                <a:uFillTx/>
                <a:latin typeface="+mn-lt"/>
                <a:ea typeface="+mn-ea"/>
                <a:cs typeface="+mn-cs"/>
              </a:rPr>
              <a:t>xsd</a:t>
            </a:r>
            <a:r>
              <a:rPr kumimoji="0" lang="fr-FR" sz="3200" b="0" i="0" u="none" strike="noStrike" kern="1200" cap="none" spc="0" normalizeH="0" noProof="0" dirty="0">
                <a:ln>
                  <a:noFill/>
                </a:ln>
                <a:solidFill>
                  <a:schemeClr val="tx1"/>
                </a:solidFill>
                <a:effectLst/>
                <a:uLnTx/>
                <a:uFillTx/>
                <a:latin typeface="+mn-lt"/>
                <a:ea typeface="+mn-ea"/>
                <a:cs typeface="+mn-cs"/>
              </a:rPr>
              <a:t> on doit se poser ces questions.</a:t>
            </a:r>
            <a:endParaRPr kumimoji="0" lang="fr-FR"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0" name="AutoShape 2"/>
          <p:cNvSpPr>
            <a:spLocks noGrp="1" noChangeArrowheads="1"/>
          </p:cNvSpPr>
          <p:nvPr>
            <p:ph type="title"/>
          </p:nvPr>
        </p:nvSpPr>
        <p:spPr/>
        <p:txBody>
          <a:bodyPr/>
          <a:lstStyle/>
          <a:p>
            <a:pPr eaLnBrk="1" hangingPunct="1"/>
            <a:r>
              <a:rPr lang="fr-FR"/>
              <a:t>Les schémas XML</a:t>
            </a:r>
          </a:p>
        </p:txBody>
      </p:sp>
      <p:sp>
        <p:nvSpPr>
          <p:cNvPr id="1558531" name="Rectangle 3"/>
          <p:cNvSpPr>
            <a:spLocks noGrp="1" noChangeArrowheads="1"/>
          </p:cNvSpPr>
          <p:nvPr>
            <p:ph idx="1"/>
          </p:nvPr>
        </p:nvSpPr>
        <p:spPr/>
        <p:txBody>
          <a:bodyPr>
            <a:normAutofit fontScale="77500" lnSpcReduction="20000"/>
          </a:bodyPr>
          <a:lstStyle/>
          <a:p>
            <a:r>
              <a:rPr lang="fr-FR" dirty="0"/>
              <a:t>Les types simples : &lt;</a:t>
            </a:r>
            <a:r>
              <a:rPr lang="fr-FR" b="1" dirty="0" err="1">
                <a:solidFill>
                  <a:schemeClr val="tx2"/>
                </a:solidFill>
              </a:rPr>
              <a:t>simpleType</a:t>
            </a:r>
            <a:r>
              <a:rPr lang="fr-FR" dirty="0"/>
              <a:t>&gt;</a:t>
            </a:r>
          </a:p>
          <a:p>
            <a:pPr lvl="1"/>
            <a:endParaRPr lang="fr-FR" dirty="0"/>
          </a:p>
          <a:p>
            <a:pPr lvl="1"/>
            <a:r>
              <a:rPr lang="fr-FR" dirty="0"/>
              <a:t> les types simples permettent de créer de nouveaux types utilisateur simples</a:t>
            </a:r>
          </a:p>
          <a:p>
            <a:pPr lvl="1"/>
            <a:endParaRPr lang="fr-FR" dirty="0"/>
          </a:p>
          <a:p>
            <a:pPr lvl="1"/>
            <a:r>
              <a:rPr lang="fr-FR" dirty="0"/>
              <a:t> l'équivalent de string ou de </a:t>
            </a:r>
            <a:r>
              <a:rPr lang="fr-FR" dirty="0" err="1"/>
              <a:t>integer</a:t>
            </a:r>
            <a:r>
              <a:rPr lang="fr-FR" dirty="0"/>
              <a:t> limité à certaines valeurs comme</a:t>
            </a:r>
            <a:br>
              <a:rPr lang="fr-FR" dirty="0"/>
            </a:br>
            <a:r>
              <a:rPr lang="fr-FR" dirty="0"/>
              <a:t>homme | femme   ou encore</a:t>
            </a:r>
            <a:br>
              <a:rPr lang="fr-FR" dirty="0"/>
            </a:br>
            <a:r>
              <a:rPr lang="fr-FR" dirty="0"/>
              <a:t>14 &lt; </a:t>
            </a:r>
            <a:r>
              <a:rPr lang="fr-FR" dirty="0" err="1"/>
              <a:t>ageEmployes</a:t>
            </a:r>
            <a:r>
              <a:rPr lang="fr-FR" dirty="0"/>
              <a:t> &lt;65</a:t>
            </a:r>
          </a:p>
          <a:p>
            <a:pPr lvl="1"/>
            <a:endParaRPr lang="fr-FR" dirty="0"/>
          </a:p>
          <a:p>
            <a:pPr lvl="1"/>
            <a:r>
              <a:rPr lang="fr-FR" dirty="0"/>
              <a:t> </a:t>
            </a:r>
            <a:r>
              <a:rPr lang="fr-FR" dirty="0">
                <a:cs typeface="Courier New" pitchFamily="49" charset="0"/>
              </a:rPr>
              <a:t>On définit les restrictions, dans le contenu de la  balise de définition (pour l’élément seul ou ailleurs pour un </a:t>
            </a:r>
            <a:r>
              <a:rPr lang="fr-FR" dirty="0" err="1">
                <a:cs typeface="Courier New" pitchFamily="49" charset="0"/>
              </a:rPr>
              <a:t>userDefinedType</a:t>
            </a:r>
            <a:r>
              <a:rPr lang="fr-FR" dirty="0">
                <a:cs typeface="Courier New" pitchFamily="49" charset="0"/>
              </a:rPr>
              <a:t>) à l’aide de :</a:t>
            </a:r>
            <a:br>
              <a:rPr lang="fr-FR" dirty="0">
                <a:cs typeface="Courier New" pitchFamily="49" charset="0"/>
              </a:rPr>
            </a:b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xs:simpleType</a:t>
            </a: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 </a:t>
            </a:r>
            <a:r>
              <a:rPr lang="fr-FR" b="1" dirty="0">
                <a:solidFill>
                  <a:srgbClr val="FF0000"/>
                </a:solidFill>
                <a:cs typeface="Courier New" pitchFamily="49" charset="0"/>
              </a:rPr>
              <a:t>base</a:t>
            </a:r>
            <a:r>
              <a:rPr lang="fr-FR" dirty="0">
                <a:cs typeface="Courier New" pitchFamily="49" charset="0"/>
              </a:rPr>
              <a:t>= &lt;</a:t>
            </a:r>
            <a:r>
              <a:rPr lang="fr-FR" b="1" dirty="0" err="1">
                <a:solidFill>
                  <a:schemeClr val="tx2"/>
                </a:solidFill>
                <a:cs typeface="Courier New" pitchFamily="49" charset="0"/>
              </a:rPr>
              <a:t>xs:min</a:t>
            </a:r>
            <a:r>
              <a:rPr lang="fr-FR" b="1" dirty="0">
                <a:solidFill>
                  <a:schemeClr val="tx2"/>
                </a:solidFill>
                <a:cs typeface="Courier New" pitchFamily="49" charset="0"/>
              </a:rPr>
              <a:t>/</a:t>
            </a:r>
            <a:r>
              <a:rPr lang="fr-FR" b="1" dirty="0" err="1">
                <a:solidFill>
                  <a:schemeClr val="tx2"/>
                </a:solidFill>
                <a:cs typeface="Courier New" pitchFamily="49" charset="0"/>
              </a:rPr>
              <a:t>maxInclusive</a:t>
            </a:r>
            <a:r>
              <a:rPr lang="fr-FR" b="1" dirty="0">
                <a:solidFill>
                  <a:schemeClr val="tx2"/>
                </a:solidFill>
                <a:cs typeface="Courier New" pitchFamily="49" charset="0"/>
              </a:rPr>
              <a:t>/Exclusive</a:t>
            </a:r>
            <a:r>
              <a:rPr lang="fr-FR" dirty="0">
                <a:cs typeface="Courier New" pitchFamily="49" charset="0"/>
              </a:rPr>
              <a:t> | </a:t>
            </a:r>
            <a:r>
              <a:rPr lang="fr-FR" b="1" dirty="0" err="1">
                <a:solidFill>
                  <a:schemeClr val="tx2"/>
                </a:solidFill>
                <a:cs typeface="Courier New" pitchFamily="49" charset="0"/>
              </a:rPr>
              <a:t>enumeration</a:t>
            </a:r>
            <a:r>
              <a:rPr lang="fr-FR" dirty="0">
                <a:cs typeface="Courier New" pitchFamily="49" charset="0"/>
              </a:rPr>
              <a:t> | </a:t>
            </a:r>
            <a:r>
              <a:rPr lang="fr-FR" b="1" dirty="0">
                <a:solidFill>
                  <a:schemeClr val="tx2"/>
                </a:solidFill>
                <a:cs typeface="Courier New" pitchFamily="49" charset="0"/>
              </a:rPr>
              <a:t>pattern</a:t>
            </a:r>
            <a:r>
              <a:rPr lang="fr-FR" dirty="0">
                <a:cs typeface="Courier New" pitchFamily="49" charset="0"/>
              </a:rPr>
              <a:t> </a:t>
            </a:r>
            <a:r>
              <a:rPr lang="fr-FR" dirty="0">
                <a:solidFill>
                  <a:schemeClr val="tx2"/>
                </a:solidFill>
                <a:cs typeface="Courier New" pitchFamily="49" charset="0"/>
              </a:rPr>
              <a:t>value</a:t>
            </a:r>
            <a:r>
              <a:rPr lang="fr-FR" dirty="0">
                <a:cs typeface="Courier New" pitchFamily="49" charset="0"/>
              </a:rPr>
              <a:t>="[a-z]" | [A-Z] | [a-</a:t>
            </a:r>
            <a:r>
              <a:rPr lang="fr-FR" dirty="0" err="1">
                <a:cs typeface="Courier New" pitchFamily="49" charset="0"/>
              </a:rPr>
              <a:t>zA</a:t>
            </a:r>
            <a:r>
              <a:rPr lang="fr-FR" dirty="0">
                <a:cs typeface="Courier New" pitchFamily="49" charset="0"/>
              </a:rPr>
              <a:t>-Z] | [abc] avec ()* | + | {x} | |…</a:t>
            </a:r>
          </a:p>
        </p:txBody>
      </p:sp>
      <p:sp>
        <p:nvSpPr>
          <p:cNvPr id="5" name="Rectangle 13"/>
          <p:cNvSpPr>
            <a:spLocks noGrp="1" noChangeArrowheads="1"/>
          </p:cNvSpPr>
          <p:nvPr>
            <p:ph type="sldNum" sz="quarter" idx="12"/>
          </p:nvPr>
        </p:nvSpPr>
        <p:spPr>
          <a:ln/>
        </p:spPr>
        <p:txBody>
          <a:bodyPr>
            <a:normAutofit/>
          </a:bodyPr>
          <a:lstStyle/>
          <a:p>
            <a:pPr>
              <a:defRPr/>
            </a:pPr>
            <a:fld id="{593570F3-92AC-48DD-8642-441AB71DA366}" type="slidenum">
              <a:rPr lang="fr-FR"/>
              <a:pPr>
                <a:defRPr/>
              </a:pPr>
              <a:t>61</a:t>
            </a:fld>
            <a:endParaRPr lang="fr-F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8" name="AutoShape 1026"/>
          <p:cNvSpPr>
            <a:spLocks noGrp="1" noChangeArrowheads="1"/>
          </p:cNvSpPr>
          <p:nvPr>
            <p:ph type="title"/>
          </p:nvPr>
        </p:nvSpPr>
        <p:spPr/>
        <p:txBody>
          <a:bodyPr/>
          <a:lstStyle/>
          <a:p>
            <a:pPr eaLnBrk="1" hangingPunct="1"/>
            <a:r>
              <a:rPr lang="fr-FR"/>
              <a:t>Les schémas XML</a:t>
            </a:r>
          </a:p>
        </p:txBody>
      </p:sp>
      <p:sp>
        <p:nvSpPr>
          <p:cNvPr id="1560579" name="Rectangle 1027"/>
          <p:cNvSpPr>
            <a:spLocks noGrp="1" noChangeArrowheads="1"/>
          </p:cNvSpPr>
          <p:nvPr>
            <p:ph idx="1"/>
          </p:nvPr>
        </p:nvSpPr>
        <p:spPr/>
        <p:txBody>
          <a:bodyPr>
            <a:normAutofit fontScale="77500" lnSpcReduction="20000"/>
          </a:bodyPr>
          <a:lstStyle/>
          <a:p>
            <a:r>
              <a:rPr lang="fr-FR" dirty="0"/>
              <a:t>Les types complexes : &lt;</a:t>
            </a:r>
            <a:r>
              <a:rPr lang="fr-FR" b="1" dirty="0" err="1">
                <a:solidFill>
                  <a:schemeClr val="tx2"/>
                </a:solidFill>
              </a:rPr>
              <a:t>complexType</a:t>
            </a:r>
            <a:r>
              <a:rPr lang="fr-FR" dirty="0"/>
              <a:t>&gt;</a:t>
            </a:r>
          </a:p>
          <a:p>
            <a:pPr lvl="1"/>
            <a:endParaRPr lang="fr-FR" dirty="0">
              <a:cs typeface="Courier New" pitchFamily="49" charset="0"/>
            </a:endParaRPr>
          </a:p>
          <a:p>
            <a:pPr lvl="1"/>
            <a:r>
              <a:rPr lang="fr-FR" dirty="0">
                <a:cs typeface="Courier New" pitchFamily="49" charset="0"/>
              </a:rPr>
              <a:t> les types complexes permettent de définir de vraies structures arborescentes complexes</a:t>
            </a:r>
          </a:p>
          <a:p>
            <a:pPr lvl="1"/>
            <a:endParaRPr lang="fr-FR" dirty="0">
              <a:cs typeface="Courier New" pitchFamily="49" charset="0"/>
            </a:endParaRPr>
          </a:p>
          <a:p>
            <a:pPr lvl="1"/>
            <a:r>
              <a:rPr lang="fr-FR" dirty="0">
                <a:cs typeface="Courier New" pitchFamily="49" charset="0"/>
              </a:rPr>
              <a:t> on peut imbriquer les élément dans la balise élément initiale (</a:t>
            </a:r>
            <a:r>
              <a:rPr lang="fr-FR" dirty="0" err="1">
                <a:cs typeface="Courier New" pitchFamily="49" charset="0"/>
              </a:rPr>
              <a:t>inline</a:t>
            </a:r>
            <a:r>
              <a:rPr lang="fr-FR" dirty="0">
                <a:cs typeface="Courier New" pitchFamily="49" charset="0"/>
              </a:rPr>
              <a:t>) ou créer un type complexe externe et l’associer via type, ex :</a:t>
            </a:r>
            <a:br>
              <a:rPr lang="fr-FR" dirty="0">
                <a:cs typeface="Courier New" pitchFamily="49" charset="0"/>
              </a:rPr>
            </a:b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="nom"&gt;</a:t>
            </a:r>
          </a:p>
          <a:p>
            <a:pPr lvl="1">
              <a:buNone/>
            </a:pPr>
            <a:r>
              <a:rPr lang="fr-FR" dirty="0">
                <a:cs typeface="Courier New" pitchFamily="49" charset="0"/>
              </a:rPr>
              <a:t>			&lt;</a:t>
            </a:r>
            <a:r>
              <a:rPr lang="fr-FR" b="1" dirty="0" err="1">
                <a:solidFill>
                  <a:schemeClr val="tx2"/>
                </a:solidFill>
                <a:cs typeface="Courier New" pitchFamily="49" charset="0"/>
              </a:rPr>
              <a:t>xs:complexeType</a:t>
            </a:r>
            <a:r>
              <a:rPr lang="fr-FR" dirty="0">
                <a:cs typeface="Courier New" pitchFamily="49" charset="0"/>
              </a:rPr>
              <a:t>&gt;&lt;</a:t>
            </a:r>
            <a:r>
              <a:rPr lang="fr-FR" b="1" dirty="0" err="1">
                <a:solidFill>
                  <a:schemeClr val="tx2"/>
                </a:solidFill>
                <a:cs typeface="Courier New" pitchFamily="49" charset="0"/>
              </a:rPr>
              <a:t>xs:sequence</a:t>
            </a:r>
            <a:r>
              <a:rPr lang="fr-FR" dirty="0">
                <a:cs typeface="Courier New" pitchFamily="49" charset="0"/>
              </a:rPr>
              <a:t>&gt;</a:t>
            </a:r>
          </a:p>
          <a:p>
            <a:pPr lvl="1">
              <a:buNone/>
            </a:pPr>
            <a:r>
              <a:rPr lang="fr-FR" dirty="0">
                <a:cs typeface="Courier New" pitchFamily="49" charset="0"/>
              </a:rPr>
              <a:t>				</a:t>
            </a:r>
            <a:r>
              <a:rPr lang="fr-FR" dirty="0">
                <a:solidFill>
                  <a:srgbClr val="003300"/>
                </a:solidFill>
                <a:cs typeface="Courier New" pitchFamily="49" charset="0"/>
              </a:rPr>
              <a:t>&lt;</a:t>
            </a:r>
            <a:r>
              <a:rPr lang="fr-FR" b="1" dirty="0">
                <a:solidFill>
                  <a:schemeClr val="tx2"/>
                </a:solidFill>
                <a:cs typeface="Courier New" pitchFamily="49" charset="0"/>
              </a:rPr>
              <a:t>xs:emt1… </a:t>
            </a:r>
            <a:r>
              <a:rPr lang="fr-FR" dirty="0">
                <a:solidFill>
                  <a:srgbClr val="003300"/>
                </a:solidFill>
                <a:cs typeface="Courier New" pitchFamily="49" charset="0"/>
              </a:rPr>
              <a:t>&lt;</a:t>
            </a:r>
            <a:r>
              <a:rPr lang="fr-FR" b="1" dirty="0">
                <a:solidFill>
                  <a:schemeClr val="tx2"/>
                </a:solidFill>
                <a:cs typeface="Courier New" pitchFamily="49" charset="0"/>
              </a:rPr>
              <a:t>xs:emt2… 				</a:t>
            </a:r>
          </a:p>
          <a:p>
            <a:pPr lvl="1">
              <a:buNone/>
            </a:pPr>
            <a:r>
              <a:rPr lang="fr-FR" b="1" dirty="0">
                <a:solidFill>
                  <a:schemeClr val="tx2"/>
                </a:solidFill>
                <a:cs typeface="Courier New" pitchFamily="49" charset="0"/>
              </a:rPr>
              <a:t>			</a:t>
            </a:r>
            <a:r>
              <a:rPr lang="fr-FR" dirty="0">
                <a:cs typeface="Courier New" pitchFamily="49" charset="0"/>
              </a:rPr>
              <a:t>&lt;/</a:t>
            </a:r>
            <a:r>
              <a:rPr lang="fr-FR" b="1" dirty="0" err="1">
                <a:solidFill>
                  <a:schemeClr val="tx2"/>
                </a:solidFill>
                <a:cs typeface="Courier New" pitchFamily="49" charset="0"/>
              </a:rPr>
              <a:t>xs:sequence</a:t>
            </a:r>
            <a:r>
              <a:rPr lang="fr-FR" dirty="0">
                <a:cs typeface="Courier New" pitchFamily="49" charset="0"/>
              </a:rPr>
              <a:t>&gt;&lt;/</a:t>
            </a:r>
            <a:r>
              <a:rPr lang="fr-FR" b="1" dirty="0" err="1">
                <a:solidFill>
                  <a:schemeClr val="tx2"/>
                </a:solidFill>
                <a:cs typeface="Courier New" pitchFamily="49" charset="0"/>
              </a:rPr>
              <a:t>xs:complexType</a:t>
            </a:r>
            <a:r>
              <a:rPr lang="fr-FR" dirty="0">
                <a:cs typeface="Courier New" pitchFamily="49" charset="0"/>
              </a:rPr>
              <a:t>&gt;</a:t>
            </a:r>
          </a:p>
          <a:p>
            <a:pPr lvl="1">
              <a:buNone/>
            </a:pPr>
            <a:r>
              <a:rPr lang="fr-FR" dirty="0">
                <a:cs typeface="Courier New" pitchFamily="49" charset="0"/>
              </a:rPr>
              <a:t>	&lt;/</a:t>
            </a:r>
            <a:r>
              <a:rPr lang="fr-FR" b="1" dirty="0" err="1">
                <a:solidFill>
                  <a:schemeClr val="tx2"/>
                </a:solidFill>
                <a:cs typeface="Courier New" pitchFamily="49" charset="0"/>
              </a:rPr>
              <a:t>xs:element</a:t>
            </a:r>
            <a:r>
              <a:rPr lang="fr-FR" dirty="0">
                <a:cs typeface="Courier New" pitchFamily="49" charset="0"/>
              </a:rPr>
              <a:t>&gt;</a:t>
            </a:r>
            <a:br>
              <a:rPr lang="fr-FR" dirty="0">
                <a:cs typeface="Courier New" pitchFamily="49" charset="0"/>
              </a:rPr>
            </a:br>
            <a:br>
              <a:rPr lang="fr-FR" dirty="0">
                <a:cs typeface="Courier New" pitchFamily="49" charset="0"/>
              </a:rPr>
            </a:br>
            <a:r>
              <a:rPr lang="fr-FR" dirty="0">
                <a:cs typeface="Courier New" pitchFamily="49" charset="0"/>
              </a:rPr>
              <a:t>ou &lt;</a:t>
            </a:r>
            <a:r>
              <a:rPr lang="fr-FR" b="1" dirty="0" err="1">
                <a:solidFill>
                  <a:schemeClr val="tx2"/>
                </a:solidFill>
                <a:cs typeface="Courier New" pitchFamily="49" charset="0"/>
              </a:rPr>
              <a:t>xs:complexeType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cpxTyp</a:t>
            </a:r>
            <a:r>
              <a:rPr lang="fr-FR" dirty="0">
                <a:cs typeface="Courier New" pitchFamily="49" charset="0"/>
              </a:rPr>
              <a:t>"&gt;</a:t>
            </a:r>
            <a:br>
              <a:rPr lang="fr-FR" dirty="0">
                <a:cs typeface="Courier New" pitchFamily="49" charset="0"/>
              </a:rPr>
            </a:br>
            <a:r>
              <a:rPr lang="fr-FR" dirty="0">
                <a:cs typeface="Courier New" pitchFamily="49" charset="0"/>
              </a:rPr>
              <a:t>et &lt;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="nom"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cpxTyp</a:t>
            </a:r>
            <a:r>
              <a:rPr lang="fr-FR" dirty="0">
                <a:cs typeface="Courier New" pitchFamily="49" charset="0"/>
              </a:rPr>
              <a:t>"&gt;</a:t>
            </a:r>
          </a:p>
        </p:txBody>
      </p:sp>
      <p:sp>
        <p:nvSpPr>
          <p:cNvPr id="5" name="Rectangle 13"/>
          <p:cNvSpPr>
            <a:spLocks noGrp="1" noChangeArrowheads="1"/>
          </p:cNvSpPr>
          <p:nvPr>
            <p:ph type="sldNum" sz="quarter" idx="12"/>
          </p:nvPr>
        </p:nvSpPr>
        <p:spPr>
          <a:ln/>
        </p:spPr>
        <p:txBody>
          <a:bodyPr>
            <a:normAutofit/>
          </a:bodyPr>
          <a:lstStyle/>
          <a:p>
            <a:pPr>
              <a:defRPr/>
            </a:pPr>
            <a:fld id="{DB3B3697-8927-4865-9A1D-BFFF2E7E849E}" type="slidenum">
              <a:rPr lang="fr-FR"/>
              <a:pPr>
                <a:defRPr/>
              </a:pPr>
              <a:t>62</a:t>
            </a:fld>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626" name="AutoShape 1026"/>
          <p:cNvSpPr>
            <a:spLocks noGrp="1" noChangeArrowheads="1"/>
          </p:cNvSpPr>
          <p:nvPr>
            <p:ph type="title"/>
          </p:nvPr>
        </p:nvSpPr>
        <p:spPr/>
        <p:txBody>
          <a:bodyPr/>
          <a:lstStyle/>
          <a:p>
            <a:pPr eaLnBrk="1" hangingPunct="1"/>
            <a:r>
              <a:rPr lang="fr-FR"/>
              <a:t>Les schémas XML</a:t>
            </a:r>
          </a:p>
        </p:txBody>
      </p:sp>
      <p:sp>
        <p:nvSpPr>
          <p:cNvPr id="1562627" name="Rectangle 1027"/>
          <p:cNvSpPr>
            <a:spLocks noGrp="1" noChangeArrowheads="1"/>
          </p:cNvSpPr>
          <p:nvPr>
            <p:ph idx="1"/>
          </p:nvPr>
        </p:nvSpPr>
        <p:spPr/>
        <p:txBody>
          <a:bodyPr/>
          <a:lstStyle/>
          <a:p>
            <a:r>
              <a:rPr lang="fr-FR" dirty="0"/>
              <a:t>Extension des types</a:t>
            </a:r>
          </a:p>
          <a:p>
            <a:pPr lvl="1">
              <a:buNone/>
            </a:pPr>
            <a:r>
              <a:rPr lang="fr-FR" dirty="0">
                <a:cs typeface="Courier New" pitchFamily="49" charset="0"/>
              </a:rPr>
              <a:t> </a:t>
            </a:r>
          </a:p>
          <a:p>
            <a:pPr lvl="1"/>
            <a:r>
              <a:rPr lang="fr-FR" dirty="0">
                <a:cs typeface="Courier New" pitchFamily="49" charset="0"/>
              </a:rPr>
              <a:t>On peut étendre le contenu des balises à du contenu non-défini à l'aides des mots clés :</a:t>
            </a:r>
          </a:p>
          <a:p>
            <a:pPr lvl="1"/>
            <a:endParaRPr lang="fr-FR" dirty="0">
              <a:cs typeface="Courier New" pitchFamily="49" charset="0"/>
            </a:endParaRPr>
          </a:p>
          <a:p>
            <a:pPr lvl="1"/>
            <a:r>
              <a:rPr lang="fr-FR" dirty="0">
                <a:cs typeface="Courier New" pitchFamily="49" charset="0"/>
              </a:rPr>
              <a:t> </a:t>
            </a:r>
            <a:r>
              <a:rPr lang="fr-FR" b="1" i="1" dirty="0" err="1">
                <a:cs typeface="Courier New" pitchFamily="49" charset="0"/>
              </a:rPr>
              <a:t>any</a:t>
            </a:r>
            <a:r>
              <a:rPr lang="fr-FR" dirty="0">
                <a:cs typeface="Courier New" pitchFamily="49" charset="0"/>
              </a:rPr>
              <a:t> pour les éléments</a:t>
            </a:r>
          </a:p>
          <a:p>
            <a:pPr lvl="1"/>
            <a:endParaRPr lang="fr-FR" dirty="0">
              <a:cs typeface="Courier New" pitchFamily="49" charset="0"/>
            </a:endParaRPr>
          </a:p>
          <a:p>
            <a:pPr lvl="1"/>
            <a:r>
              <a:rPr lang="fr-FR" dirty="0">
                <a:cs typeface="Courier New" pitchFamily="49" charset="0"/>
              </a:rPr>
              <a:t> </a:t>
            </a:r>
            <a:r>
              <a:rPr lang="fr-FR" b="1" i="1" dirty="0" err="1">
                <a:cs typeface="Courier New" pitchFamily="49" charset="0"/>
              </a:rPr>
              <a:t>anyAttribute</a:t>
            </a:r>
            <a:r>
              <a:rPr lang="fr-FR" dirty="0">
                <a:cs typeface="Courier New" pitchFamily="49" charset="0"/>
              </a:rPr>
              <a:t> pour les attributs</a:t>
            </a:r>
          </a:p>
        </p:txBody>
      </p:sp>
      <p:sp>
        <p:nvSpPr>
          <p:cNvPr id="5" name="Rectangle 13"/>
          <p:cNvSpPr>
            <a:spLocks noGrp="1" noChangeArrowheads="1"/>
          </p:cNvSpPr>
          <p:nvPr>
            <p:ph type="sldNum" sz="quarter" idx="12"/>
          </p:nvPr>
        </p:nvSpPr>
        <p:spPr>
          <a:ln/>
        </p:spPr>
        <p:txBody>
          <a:bodyPr>
            <a:normAutofit/>
          </a:bodyPr>
          <a:lstStyle/>
          <a:p>
            <a:pPr>
              <a:defRPr/>
            </a:pPr>
            <a:fld id="{7871E9EB-1E58-41E0-8C46-3C48FF612CBF}" type="slidenum">
              <a:rPr lang="fr-FR"/>
              <a:pPr>
                <a:defRPr/>
              </a:pPr>
              <a:t>63</a:t>
            </a:fld>
            <a:endParaRPr lang="fr-F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4674" name="AutoShape 1026"/>
          <p:cNvSpPr>
            <a:spLocks noGrp="1" noChangeArrowheads="1"/>
          </p:cNvSpPr>
          <p:nvPr>
            <p:ph type="title"/>
          </p:nvPr>
        </p:nvSpPr>
        <p:spPr/>
        <p:txBody>
          <a:bodyPr/>
          <a:lstStyle/>
          <a:p>
            <a:pPr eaLnBrk="1" hangingPunct="1"/>
            <a:r>
              <a:rPr lang="fr-FR"/>
              <a:t>Les schémas XML</a:t>
            </a:r>
          </a:p>
        </p:txBody>
      </p:sp>
      <p:sp>
        <p:nvSpPr>
          <p:cNvPr id="1564675" name="Rectangle 1027"/>
          <p:cNvSpPr>
            <a:spLocks noGrp="1" noChangeArrowheads="1"/>
          </p:cNvSpPr>
          <p:nvPr>
            <p:ph idx="1"/>
          </p:nvPr>
        </p:nvSpPr>
        <p:spPr/>
        <p:txBody>
          <a:bodyPr>
            <a:normAutofit fontScale="85000" lnSpcReduction="20000"/>
          </a:bodyPr>
          <a:lstStyle/>
          <a:p>
            <a:r>
              <a:rPr lang="fr-FR" dirty="0"/>
              <a:t>Les restrictions : &lt;</a:t>
            </a:r>
            <a:r>
              <a:rPr lang="fr-FR" b="1" dirty="0">
                <a:solidFill>
                  <a:schemeClr val="tx2"/>
                </a:solidFill>
              </a:rPr>
              <a:t>restriction</a:t>
            </a:r>
            <a:r>
              <a:rPr lang="fr-FR" dirty="0"/>
              <a:t>&gt;</a:t>
            </a:r>
          </a:p>
          <a:p>
            <a:pPr lvl="1"/>
            <a:endParaRPr lang="fr-FR" dirty="0">
              <a:cs typeface="Courier New" pitchFamily="49" charset="0"/>
            </a:endParaRPr>
          </a:p>
          <a:p>
            <a:pPr lvl="1"/>
            <a:r>
              <a:rPr lang="fr-FR" dirty="0">
                <a:cs typeface="Courier New" pitchFamily="49" charset="0"/>
              </a:rPr>
              <a:t> On peut restreindre le contenu d'un élément ou d'un attribut afin de s'assurer qu'il correspond exactement au type de donnée attendu</a:t>
            </a:r>
          </a:p>
          <a:p>
            <a:pPr lvl="1"/>
            <a:endParaRPr lang="fr-FR" dirty="0">
              <a:cs typeface="Courier New" pitchFamily="49" charset="0"/>
            </a:endParaRPr>
          </a:p>
          <a:p>
            <a:pPr lvl="1"/>
            <a:r>
              <a:rPr lang="fr-FR" dirty="0">
                <a:cs typeface="Courier New" pitchFamily="49" charset="0"/>
              </a:rPr>
              <a:t> Exemple de restriction simple à l’élément seul :</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nbenfants</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xs:simpleType</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 </a:t>
            </a:r>
            <a:r>
              <a:rPr lang="fr-FR" b="1" dirty="0">
                <a:solidFill>
                  <a:srgbClr val="FF0000"/>
                </a:solidFill>
                <a:cs typeface="Courier New" pitchFamily="49" charset="0"/>
              </a:rPr>
              <a:t>base</a:t>
            </a:r>
            <a:r>
              <a:rPr lang="fr-FR" dirty="0">
                <a:cs typeface="Courier New" pitchFamily="49" charset="0"/>
              </a:rPr>
              <a:t>="</a:t>
            </a:r>
            <a:r>
              <a:rPr lang="fr-FR" dirty="0" err="1">
                <a:cs typeface="Courier New" pitchFamily="49" charset="0"/>
              </a:rPr>
              <a:t>xs:integer</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xs:minInclusive</a:t>
            </a:r>
            <a:r>
              <a:rPr lang="fr-FR" dirty="0">
                <a:cs typeface="Courier New" pitchFamily="49" charset="0"/>
              </a:rPr>
              <a:t> </a:t>
            </a:r>
            <a:r>
              <a:rPr lang="fr-FR" b="1" dirty="0">
                <a:solidFill>
                  <a:srgbClr val="FF0000"/>
                </a:solidFill>
                <a:cs typeface="Courier New" pitchFamily="49" charset="0"/>
              </a:rPr>
              <a:t>value</a:t>
            </a:r>
            <a:r>
              <a:rPr lang="fr-FR" dirty="0">
                <a:cs typeface="Courier New" pitchFamily="49" charset="0"/>
              </a:rPr>
              <a:t>="0"/&gt;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xs:maxInclusive</a:t>
            </a:r>
            <a:r>
              <a:rPr lang="fr-FR" dirty="0">
                <a:cs typeface="Courier New" pitchFamily="49" charset="0"/>
              </a:rPr>
              <a:t> </a:t>
            </a:r>
            <a:r>
              <a:rPr lang="fr-FR" b="1" dirty="0">
                <a:solidFill>
                  <a:srgbClr val="FF0000"/>
                </a:solidFill>
                <a:cs typeface="Courier New" pitchFamily="49" charset="0"/>
              </a:rPr>
              <a:t>value</a:t>
            </a:r>
            <a:r>
              <a:rPr lang="fr-FR" dirty="0">
                <a:cs typeface="Courier New" pitchFamily="49" charset="0"/>
              </a:rPr>
              <a:t>="99"/&gt;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xs:restriction</a:t>
            </a:r>
            <a:r>
              <a:rPr lang="fr-FR" dirty="0">
                <a:cs typeface="Courier New" pitchFamily="49" charset="0"/>
              </a:rPr>
              <a:t>&gt;</a:t>
            </a:r>
            <a:br>
              <a:rPr lang="fr-FR" dirty="0">
                <a:cs typeface="Courier New" pitchFamily="49" charset="0"/>
              </a:rPr>
            </a:br>
            <a:r>
              <a:rPr lang="fr-FR" dirty="0">
                <a:cs typeface="Courier New" pitchFamily="49" charset="0"/>
              </a:rPr>
              <a:t>   &lt;/</a:t>
            </a:r>
            <a:r>
              <a:rPr lang="fr-FR" b="1" dirty="0" err="1">
                <a:solidFill>
                  <a:schemeClr val="tx2"/>
                </a:solidFill>
                <a:cs typeface="Courier New" pitchFamily="49" charset="0"/>
              </a:rPr>
              <a:t>xs:simpleType</a:t>
            </a:r>
            <a:r>
              <a:rPr lang="fr-FR" dirty="0">
                <a:cs typeface="Courier New" pitchFamily="49" charset="0"/>
              </a:rPr>
              <a:t>&gt;</a:t>
            </a:r>
            <a:br>
              <a:rPr lang="fr-FR" dirty="0"/>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&gt;</a:t>
            </a:r>
          </a:p>
        </p:txBody>
      </p:sp>
      <p:sp>
        <p:nvSpPr>
          <p:cNvPr id="5" name="Rectangle 13"/>
          <p:cNvSpPr>
            <a:spLocks noGrp="1" noChangeArrowheads="1"/>
          </p:cNvSpPr>
          <p:nvPr>
            <p:ph type="sldNum" sz="quarter" idx="12"/>
          </p:nvPr>
        </p:nvSpPr>
        <p:spPr>
          <a:ln/>
        </p:spPr>
        <p:txBody>
          <a:bodyPr>
            <a:normAutofit/>
          </a:bodyPr>
          <a:lstStyle/>
          <a:p>
            <a:pPr>
              <a:defRPr/>
            </a:pPr>
            <a:fld id="{CD362D5D-3B8A-466F-A71B-13404614E5D3}" type="slidenum">
              <a:rPr lang="fr-FR"/>
              <a:pPr>
                <a:defRPr/>
              </a:pPr>
              <a:t>64</a:t>
            </a:fld>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AutoShape 2"/>
          <p:cNvSpPr>
            <a:spLocks noGrp="1" noChangeArrowheads="1"/>
          </p:cNvSpPr>
          <p:nvPr>
            <p:ph type="title"/>
          </p:nvPr>
        </p:nvSpPr>
        <p:spPr/>
        <p:txBody>
          <a:bodyPr/>
          <a:lstStyle/>
          <a:p>
            <a:pPr eaLnBrk="1" hangingPunct="1"/>
            <a:r>
              <a:rPr lang="fr-FR"/>
              <a:t>Les schémas XML</a:t>
            </a:r>
          </a:p>
        </p:txBody>
      </p:sp>
      <p:sp>
        <p:nvSpPr>
          <p:cNvPr id="1566723" name="Rectangle 3"/>
          <p:cNvSpPr>
            <a:spLocks noGrp="1" noChangeArrowheads="1"/>
          </p:cNvSpPr>
          <p:nvPr>
            <p:ph idx="1"/>
          </p:nvPr>
        </p:nvSpPr>
        <p:spPr/>
        <p:txBody>
          <a:bodyPr>
            <a:normAutofit fontScale="92500" lnSpcReduction="10000"/>
          </a:bodyPr>
          <a:lstStyle/>
          <a:p>
            <a:r>
              <a:rPr lang="fr-FR" dirty="0"/>
              <a:t>Les restrictions (suite …)</a:t>
            </a:r>
          </a:p>
          <a:p>
            <a:pPr lvl="1"/>
            <a:endParaRPr lang="fr-FR" dirty="0">
              <a:cs typeface="Courier New" pitchFamily="49" charset="0"/>
            </a:endParaRPr>
          </a:p>
          <a:p>
            <a:pPr lvl="1"/>
            <a:r>
              <a:rPr lang="fr-FR" dirty="0">
                <a:cs typeface="Courier New" pitchFamily="49" charset="0"/>
              </a:rPr>
              <a:t> Pour un type utilisateur :</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xs:element</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nbenfants</a:t>
            </a:r>
            <a:r>
              <a:rPr lang="fr-FR" dirty="0">
                <a:cs typeface="Courier New" pitchFamily="49" charset="0"/>
              </a:rPr>
              <a:t>" </a:t>
            </a:r>
            <a:r>
              <a:rPr lang="fr-FR" b="1" dirty="0">
                <a:solidFill>
                  <a:srgbClr val="FF0000"/>
                </a:solidFill>
                <a:cs typeface="Courier New" pitchFamily="49" charset="0"/>
              </a:rPr>
              <a:t>type</a:t>
            </a:r>
            <a:r>
              <a:rPr lang="fr-FR" dirty="0">
                <a:cs typeface="Courier New" pitchFamily="49" charset="0"/>
              </a:rPr>
              <a:t>="</a:t>
            </a:r>
            <a:r>
              <a:rPr lang="fr-FR" dirty="0" err="1">
                <a:cs typeface="Courier New" pitchFamily="49" charset="0"/>
              </a:rPr>
              <a:t>limit_child</a:t>
            </a:r>
            <a:r>
              <a:rPr lang="fr-FR" dirty="0">
                <a:cs typeface="Courier New" pitchFamily="49" charset="0"/>
              </a:rPr>
              <a:t>" /&gt;</a:t>
            </a:r>
            <a:br>
              <a:rPr lang="fr-FR" dirty="0">
                <a:cs typeface="Courier New" pitchFamily="49" charset="0"/>
              </a:rPr>
            </a:br>
            <a:r>
              <a:rPr lang="fr-FR" dirty="0">
                <a:cs typeface="Courier New" pitchFamily="49" charset="0"/>
              </a:rPr>
              <a:t>…</a:t>
            </a:r>
            <a:br>
              <a:rPr lang="fr-FR" dirty="0">
                <a:cs typeface="Courier New" pitchFamily="49" charset="0"/>
              </a:rPr>
            </a:br>
            <a:r>
              <a:rPr lang="fr-FR" dirty="0">
                <a:cs typeface="Courier New" pitchFamily="49" charset="0"/>
              </a:rPr>
              <a:t>&lt;</a:t>
            </a:r>
            <a:r>
              <a:rPr lang="fr-FR" b="1" dirty="0" err="1">
                <a:solidFill>
                  <a:schemeClr val="tx2"/>
                </a:solidFill>
                <a:cs typeface="Courier New" pitchFamily="49" charset="0"/>
              </a:rPr>
              <a:t>xs:simpleType</a:t>
            </a:r>
            <a:r>
              <a:rPr lang="fr-FR" dirty="0">
                <a:cs typeface="Courier New" pitchFamily="49" charset="0"/>
              </a:rPr>
              <a:t> </a:t>
            </a:r>
            <a:r>
              <a:rPr lang="fr-FR" b="1" dirty="0" err="1">
                <a:solidFill>
                  <a:srgbClr val="FF0000"/>
                </a:solidFill>
                <a:cs typeface="Courier New" pitchFamily="49" charset="0"/>
              </a:rPr>
              <a:t>name</a:t>
            </a:r>
            <a:r>
              <a:rPr lang="fr-FR" dirty="0">
                <a:cs typeface="Courier New" pitchFamily="49" charset="0"/>
              </a:rPr>
              <a:t>="</a:t>
            </a:r>
            <a:r>
              <a:rPr lang="fr-FR" dirty="0" err="1">
                <a:cs typeface="Courier New" pitchFamily="49" charset="0"/>
              </a:rPr>
              <a:t>limit_child</a:t>
            </a:r>
            <a:r>
              <a:rPr lang="fr-FR" dirty="0">
                <a:cs typeface="Courier New" pitchFamily="49" charset="0"/>
              </a:rPr>
              <a:t> "&gt;</a:t>
            </a:r>
            <a:br>
              <a:rPr lang="fr-FR" dirty="0">
                <a:cs typeface="Courier New" pitchFamily="49" charset="0"/>
              </a:rPr>
            </a:br>
            <a:r>
              <a:rPr lang="fr-FR" dirty="0">
                <a:cs typeface="Courier New" pitchFamily="49" charset="0"/>
              </a:rPr>
              <a:t>…</a:t>
            </a:r>
          </a:p>
          <a:p>
            <a:pPr lvl="1"/>
            <a:endParaRPr lang="fr-FR" dirty="0"/>
          </a:p>
          <a:p>
            <a:pPr lvl="1"/>
            <a:r>
              <a:rPr lang="fr-FR" dirty="0"/>
              <a:t>Pour un choix :</a:t>
            </a:r>
            <a:br>
              <a:rPr lang="fr-FR" dirty="0"/>
            </a:br>
            <a:r>
              <a:rPr lang="fr-FR" dirty="0"/>
              <a:t>&lt;</a:t>
            </a:r>
            <a:r>
              <a:rPr lang="fr-FR" b="1" dirty="0" err="1">
                <a:solidFill>
                  <a:schemeClr val="tx2"/>
                </a:solidFill>
              </a:rPr>
              <a:t>xs:pattern</a:t>
            </a:r>
            <a:r>
              <a:rPr lang="fr-FR" dirty="0"/>
              <a:t> </a:t>
            </a:r>
            <a:r>
              <a:rPr lang="fr-FR" b="1" dirty="0">
                <a:solidFill>
                  <a:srgbClr val="FF0000"/>
                </a:solidFill>
              </a:rPr>
              <a:t>value</a:t>
            </a:r>
            <a:r>
              <a:rPr lang="fr-FR" dirty="0"/>
              <a:t>="</a:t>
            </a:r>
            <a:r>
              <a:rPr lang="fr-FR" dirty="0" err="1"/>
              <a:t>homme|femme</a:t>
            </a:r>
            <a:r>
              <a:rPr lang="fr-FR" dirty="0"/>
              <a:t>"&gt;</a:t>
            </a:r>
          </a:p>
          <a:p>
            <a:pPr lvl="1"/>
            <a:endParaRPr lang="fr-FR" dirty="0"/>
          </a:p>
          <a:p>
            <a:pPr lvl="1"/>
            <a:r>
              <a:rPr lang="fr-FR" dirty="0"/>
              <a:t>Pour un nombre fixe de caractères :</a:t>
            </a:r>
            <a:br>
              <a:rPr lang="fr-FR" dirty="0"/>
            </a:br>
            <a:r>
              <a:rPr lang="fr-FR" dirty="0"/>
              <a:t>&lt;</a:t>
            </a:r>
            <a:r>
              <a:rPr lang="fr-FR" b="1" dirty="0" err="1">
                <a:solidFill>
                  <a:schemeClr val="tx2"/>
                </a:solidFill>
              </a:rPr>
              <a:t>xs:pattern</a:t>
            </a:r>
            <a:r>
              <a:rPr lang="fr-FR" dirty="0"/>
              <a:t> </a:t>
            </a:r>
            <a:r>
              <a:rPr lang="fr-FR" b="1" dirty="0">
                <a:solidFill>
                  <a:srgbClr val="FF0000"/>
                </a:solidFill>
              </a:rPr>
              <a:t>value</a:t>
            </a:r>
            <a:r>
              <a:rPr lang="fr-FR" dirty="0"/>
              <a:t>="</a:t>
            </a:r>
            <a:r>
              <a:rPr lang="fr-FR" i="1" dirty="0"/>
              <a:t>[a-</a:t>
            </a:r>
            <a:r>
              <a:rPr lang="fr-FR" i="1" dirty="0" err="1"/>
              <a:t>zA</a:t>
            </a:r>
            <a:r>
              <a:rPr lang="fr-FR" i="1" dirty="0"/>
              <a:t>-Z0-9]{8}</a:t>
            </a:r>
            <a:r>
              <a:rPr lang="fr-FR" dirty="0"/>
              <a:t>"&gt;</a:t>
            </a:r>
          </a:p>
        </p:txBody>
      </p:sp>
      <p:sp>
        <p:nvSpPr>
          <p:cNvPr id="5" name="Rectangle 13"/>
          <p:cNvSpPr>
            <a:spLocks noGrp="1" noChangeArrowheads="1"/>
          </p:cNvSpPr>
          <p:nvPr>
            <p:ph type="sldNum" sz="quarter" idx="12"/>
          </p:nvPr>
        </p:nvSpPr>
        <p:spPr>
          <a:ln/>
        </p:spPr>
        <p:txBody>
          <a:bodyPr>
            <a:normAutofit/>
          </a:bodyPr>
          <a:lstStyle/>
          <a:p>
            <a:pPr>
              <a:defRPr/>
            </a:pPr>
            <a:fld id="{D7FF3D21-EE54-4DDD-97E9-C61E92269376}" type="slidenum">
              <a:rPr lang="fr-FR"/>
              <a:pPr>
                <a:defRPr/>
              </a:pPr>
              <a:t>65</a:t>
            </a:fld>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0" name="AutoShape 2"/>
          <p:cNvSpPr>
            <a:spLocks noGrp="1" noChangeArrowheads="1"/>
          </p:cNvSpPr>
          <p:nvPr>
            <p:ph type="title"/>
          </p:nvPr>
        </p:nvSpPr>
        <p:spPr/>
        <p:txBody>
          <a:bodyPr/>
          <a:lstStyle/>
          <a:p>
            <a:pPr eaLnBrk="1" hangingPunct="1"/>
            <a:r>
              <a:rPr lang="fr-FR"/>
              <a:t>Les schémas XML</a:t>
            </a:r>
          </a:p>
        </p:txBody>
      </p:sp>
      <p:sp>
        <p:nvSpPr>
          <p:cNvPr id="1568771" name="Rectangle 3"/>
          <p:cNvSpPr>
            <a:spLocks noGrp="1" noChangeArrowheads="1"/>
          </p:cNvSpPr>
          <p:nvPr>
            <p:ph idx="1"/>
          </p:nvPr>
        </p:nvSpPr>
        <p:spPr/>
        <p:txBody>
          <a:bodyPr>
            <a:normAutofit fontScale="92500" lnSpcReduction="20000"/>
          </a:bodyPr>
          <a:lstStyle/>
          <a:p>
            <a:r>
              <a:rPr lang="fr-FR"/>
              <a:t>Afin d'assurer la validité des types, il convient de procéder régulièrement à des tests unitaires</a:t>
            </a:r>
          </a:p>
          <a:p>
            <a:pPr lvl="1"/>
            <a:endParaRPr lang="fr-FR"/>
          </a:p>
          <a:p>
            <a:r>
              <a:rPr lang="fr-FR"/>
              <a:t>Tester les valeurs des éléments et des attributs</a:t>
            </a:r>
          </a:p>
          <a:p>
            <a:pPr lvl="1"/>
            <a:r>
              <a:rPr lang="fr-FR"/>
              <a:t> détection des erreurs lors de la validation</a:t>
            </a:r>
          </a:p>
          <a:p>
            <a:pPr lvl="1"/>
            <a:r>
              <a:rPr lang="fr-FR"/>
              <a:t> contrôle des valeurs admissibles dans les éditeurs évolués</a:t>
            </a:r>
          </a:p>
          <a:p>
            <a:pPr lvl="1"/>
            <a:endParaRPr lang="fr-FR"/>
          </a:p>
          <a:p>
            <a:r>
              <a:rPr lang="fr-FR"/>
              <a:t>XML Schema Test Suite</a:t>
            </a:r>
          </a:p>
          <a:p>
            <a:pPr lvl="1"/>
            <a:r>
              <a:rPr lang="fr-FR"/>
              <a:t> batterie de tests pour XML schema du W3C</a:t>
            </a:r>
          </a:p>
          <a:p>
            <a:pPr lvl="1"/>
            <a:r>
              <a:rPr lang="fr-FR"/>
              <a:t> effort conjoint de l'industrie et du W3C</a:t>
            </a:r>
          </a:p>
          <a:p>
            <a:pPr lvl="1"/>
            <a:r>
              <a:rPr lang="fr-FR"/>
              <a:t> réalisation de frameworks de tests en cours</a:t>
            </a:r>
          </a:p>
        </p:txBody>
      </p:sp>
      <p:sp>
        <p:nvSpPr>
          <p:cNvPr id="5" name="Rectangle 13"/>
          <p:cNvSpPr>
            <a:spLocks noGrp="1" noChangeArrowheads="1"/>
          </p:cNvSpPr>
          <p:nvPr>
            <p:ph type="sldNum" sz="quarter" idx="12"/>
          </p:nvPr>
        </p:nvSpPr>
        <p:spPr>
          <a:ln/>
        </p:spPr>
        <p:txBody>
          <a:bodyPr>
            <a:normAutofit/>
          </a:bodyPr>
          <a:lstStyle/>
          <a:p>
            <a:pPr>
              <a:defRPr/>
            </a:pPr>
            <a:fld id="{40CEA2F3-AC0A-481B-A863-3AF14EB6CE58}" type="slidenum">
              <a:rPr lang="fr-FR"/>
              <a:pPr>
                <a:defRPr/>
              </a:pPr>
              <a:t>66</a:t>
            </a:fld>
            <a:endParaRPr lang="fr-FR"/>
          </a:p>
        </p:txBody>
      </p:sp>
      <p:sp>
        <p:nvSpPr>
          <p:cNvPr id="156877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AutoShape 2"/>
          <p:cNvSpPr>
            <a:spLocks noGrp="1" noChangeArrowheads="1"/>
          </p:cNvSpPr>
          <p:nvPr>
            <p:ph type="title"/>
          </p:nvPr>
        </p:nvSpPr>
        <p:spPr/>
        <p:txBody>
          <a:bodyPr/>
          <a:lstStyle/>
          <a:p>
            <a:pPr eaLnBrk="1" hangingPunct="1"/>
            <a:r>
              <a:rPr lang="fr-FR"/>
              <a:t>Les schémas XML</a:t>
            </a:r>
          </a:p>
        </p:txBody>
      </p:sp>
      <p:sp>
        <p:nvSpPr>
          <p:cNvPr id="1570819" name="Rectangle 3"/>
          <p:cNvSpPr>
            <a:spLocks noGrp="1" noChangeArrowheads="1"/>
          </p:cNvSpPr>
          <p:nvPr>
            <p:ph idx="1"/>
          </p:nvPr>
        </p:nvSpPr>
        <p:spPr/>
        <p:txBody>
          <a:bodyPr>
            <a:normAutofit lnSpcReduction="10000"/>
          </a:bodyPr>
          <a:lstStyle/>
          <a:p>
            <a:r>
              <a:rPr lang="fr-FR" dirty="0"/>
              <a:t>Qu'est-ce qu'un tas ? &lt;</a:t>
            </a:r>
            <a:r>
              <a:rPr lang="fr-FR" b="1" dirty="0">
                <a:solidFill>
                  <a:schemeClr val="tx2"/>
                </a:solidFill>
              </a:rPr>
              <a:t>all</a:t>
            </a:r>
            <a:r>
              <a:rPr lang="fr-FR" dirty="0"/>
              <a:t>&gt;</a:t>
            </a:r>
          </a:p>
          <a:p>
            <a:endParaRPr lang="fr-FR" dirty="0"/>
          </a:p>
          <a:p>
            <a:r>
              <a:rPr lang="fr-FR" dirty="0"/>
              <a:t>Comment le définir dans un schéma XML ?</a:t>
            </a:r>
          </a:p>
          <a:p>
            <a:pPr lvl="1"/>
            <a:r>
              <a:rPr lang="fr-FR" dirty="0"/>
              <a:t> l'élément &lt;</a:t>
            </a:r>
            <a:r>
              <a:rPr lang="fr-FR" b="1" dirty="0">
                <a:solidFill>
                  <a:schemeClr val="tx2"/>
                </a:solidFill>
              </a:rPr>
              <a:t>all</a:t>
            </a:r>
            <a:r>
              <a:rPr lang="fr-FR" dirty="0"/>
              <a:t>&gt; permet de définir des séquences non-ordonnées de balises</a:t>
            </a:r>
          </a:p>
          <a:p>
            <a:pPr lvl="2">
              <a:spcBef>
                <a:spcPts val="550"/>
              </a:spcBef>
              <a:buFont typeface="Times New Roman" charset="0"/>
              <a:buNone/>
            </a:pPr>
            <a:r>
              <a:rPr lang="en-GB" dirty="0"/>
              <a:t>&lt;</a:t>
            </a:r>
            <a:r>
              <a:rPr lang="en-GB" b="1" dirty="0" err="1">
                <a:solidFill>
                  <a:schemeClr val="tx2"/>
                </a:solidFill>
              </a:rPr>
              <a:t>xsd:complexType</a:t>
            </a:r>
            <a:r>
              <a:rPr lang="en-GB" dirty="0"/>
              <a:t> </a:t>
            </a:r>
            <a:r>
              <a:rPr lang="en-GB" b="1" dirty="0">
                <a:solidFill>
                  <a:srgbClr val="FF0000"/>
                </a:solidFill>
              </a:rPr>
              <a:t>name</a:t>
            </a:r>
            <a:r>
              <a:rPr lang="en-GB" dirty="0"/>
              <a:t>="</a:t>
            </a:r>
            <a:r>
              <a:rPr lang="en-GB" i="1" dirty="0"/>
              <a:t>caddy</a:t>
            </a:r>
            <a:r>
              <a:rPr lang="en-GB" dirty="0"/>
              <a:t>"&gt; </a:t>
            </a:r>
          </a:p>
          <a:p>
            <a:pPr lvl="2">
              <a:spcBef>
                <a:spcPts val="550"/>
              </a:spcBef>
              <a:buFont typeface="Times New Roman" charset="0"/>
              <a:buNone/>
            </a:pPr>
            <a:r>
              <a:rPr lang="en-GB" dirty="0"/>
              <a:t>  	&lt;</a:t>
            </a:r>
            <a:r>
              <a:rPr lang="en-GB" b="1" dirty="0" err="1">
                <a:solidFill>
                  <a:schemeClr val="tx2"/>
                </a:solidFill>
              </a:rPr>
              <a:t>xsd:all</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produit</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a:t>service</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xsd:all</a:t>
            </a:r>
            <a:r>
              <a:rPr lang="en-GB" dirty="0"/>
              <a:t>&gt; </a:t>
            </a:r>
          </a:p>
          <a:p>
            <a:pPr lvl="2">
              <a:spcBef>
                <a:spcPts val="550"/>
              </a:spcBef>
              <a:buFont typeface="Times New Roman" charset="0"/>
              <a:buNone/>
            </a:pPr>
            <a:r>
              <a:rPr lang="en-GB" dirty="0"/>
              <a:t>&lt;/</a:t>
            </a:r>
            <a:r>
              <a:rPr lang="en-GB" b="1" dirty="0" err="1">
                <a:solidFill>
                  <a:schemeClr val="tx2"/>
                </a:solidFill>
              </a:rPr>
              <a:t>xsd:complexType</a:t>
            </a:r>
            <a:r>
              <a:rPr lang="en-GB" dirty="0"/>
              <a:t>&gt;</a:t>
            </a:r>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58F23051-75EE-4421-8763-0A1FA00DCA3A}" type="slidenum">
              <a:rPr lang="fr-FR"/>
              <a:pPr>
                <a:defRPr/>
              </a:pPr>
              <a:t>67</a:t>
            </a:fld>
            <a:endParaRPr lang="fr-FR"/>
          </a:p>
        </p:txBody>
      </p:sp>
      <p:sp>
        <p:nvSpPr>
          <p:cNvPr id="6" name="Étoile à 12 branches 5"/>
          <p:cNvSpPr/>
          <p:nvPr/>
        </p:nvSpPr>
        <p:spPr>
          <a:xfrm rot="21038633">
            <a:off x="6726777" y="3182029"/>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1600" b="1" u="sng" dirty="0"/>
              <a:t>Pas 2x la </a:t>
            </a:r>
          </a:p>
          <a:p>
            <a:pPr algn="ctr"/>
            <a:r>
              <a:rPr lang="fr-FR" sz="1600" b="1" u="sng" dirty="0"/>
              <a:t>même balise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6" name="AutoShape 2"/>
          <p:cNvSpPr>
            <a:spLocks noGrp="1" noChangeArrowheads="1"/>
          </p:cNvSpPr>
          <p:nvPr>
            <p:ph type="title"/>
          </p:nvPr>
        </p:nvSpPr>
        <p:spPr/>
        <p:txBody>
          <a:bodyPr/>
          <a:lstStyle/>
          <a:p>
            <a:pPr eaLnBrk="1" hangingPunct="1"/>
            <a:r>
              <a:rPr lang="fr-FR"/>
              <a:t>Les schémas XML</a:t>
            </a:r>
          </a:p>
        </p:txBody>
      </p:sp>
      <p:sp>
        <p:nvSpPr>
          <p:cNvPr id="1572867" name="Rectangle 3"/>
          <p:cNvSpPr>
            <a:spLocks noGrp="1" noChangeArrowheads="1"/>
          </p:cNvSpPr>
          <p:nvPr>
            <p:ph idx="1"/>
          </p:nvPr>
        </p:nvSpPr>
        <p:spPr/>
        <p:txBody>
          <a:bodyPr>
            <a:normAutofit fontScale="92500" lnSpcReduction="20000"/>
          </a:bodyPr>
          <a:lstStyle/>
          <a:p>
            <a:r>
              <a:rPr lang="fr-FR" dirty="0"/>
              <a:t>Qu'est-ce qu'une séquence ? &lt;</a:t>
            </a:r>
            <a:r>
              <a:rPr lang="fr-FR" b="1" dirty="0" err="1">
                <a:solidFill>
                  <a:schemeClr val="tx2"/>
                </a:solidFill>
              </a:rPr>
              <a:t>sequence</a:t>
            </a:r>
            <a:r>
              <a:rPr lang="fr-FR" dirty="0"/>
              <a:t>&gt;</a:t>
            </a:r>
          </a:p>
          <a:p>
            <a:endParaRPr lang="fr-FR" dirty="0"/>
          </a:p>
          <a:p>
            <a:r>
              <a:rPr lang="fr-FR" dirty="0"/>
              <a:t>Comment la définir dans un schéma XML ?</a:t>
            </a:r>
          </a:p>
          <a:p>
            <a:pPr lvl="1"/>
            <a:r>
              <a:rPr lang="fr-FR" dirty="0"/>
              <a:t> l'élément &lt;</a:t>
            </a:r>
            <a:r>
              <a:rPr lang="fr-FR" b="1" dirty="0" err="1">
                <a:solidFill>
                  <a:schemeClr val="tx2"/>
                </a:solidFill>
              </a:rPr>
              <a:t>sequence</a:t>
            </a:r>
            <a:r>
              <a:rPr lang="fr-FR" dirty="0"/>
              <a:t>&gt; permet de définir des séquences ordonnées</a:t>
            </a:r>
          </a:p>
          <a:p>
            <a:pPr lvl="2">
              <a:spcBef>
                <a:spcPts val="550"/>
              </a:spcBef>
              <a:buFont typeface="Times New Roman" charset="0"/>
              <a:buNone/>
            </a:pPr>
            <a:r>
              <a:rPr lang="en-GB" dirty="0"/>
              <a:t>&lt;</a:t>
            </a:r>
            <a:r>
              <a:rPr lang="en-GB" b="1" dirty="0" err="1">
                <a:solidFill>
                  <a:schemeClr val="tx2"/>
                </a:solidFill>
              </a:rPr>
              <a:t>xsd:complexType</a:t>
            </a:r>
            <a:r>
              <a:rPr lang="en-GB" dirty="0"/>
              <a:t> </a:t>
            </a:r>
            <a:r>
              <a:rPr lang="en-GB" b="1" dirty="0">
                <a:solidFill>
                  <a:srgbClr val="FF0000"/>
                </a:solidFill>
              </a:rPr>
              <a:t>name</a:t>
            </a:r>
            <a:r>
              <a:rPr lang="en-GB" dirty="0"/>
              <a:t>="</a:t>
            </a:r>
            <a:r>
              <a:rPr lang="en-GB" i="1" dirty="0" err="1"/>
              <a:t>Adresse</a:t>
            </a:r>
            <a:r>
              <a:rPr lang="en-GB" dirty="0"/>
              <a:t>"&gt; </a:t>
            </a:r>
          </a:p>
          <a:p>
            <a:pPr lvl="2">
              <a:spcBef>
                <a:spcPts val="550"/>
              </a:spcBef>
              <a:buFont typeface="Times New Roman" charset="0"/>
              <a:buNone/>
            </a:pPr>
            <a:r>
              <a:rPr lang="en-GB" dirty="0"/>
              <a:t>  	&lt;</a:t>
            </a:r>
            <a:r>
              <a:rPr lang="en-GB" b="1" dirty="0" err="1">
                <a:solidFill>
                  <a:schemeClr val="tx2"/>
                </a:solidFill>
              </a:rPr>
              <a:t>xsd:sequence</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a:t>rue</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ville</a:t>
            </a:r>
            <a:r>
              <a:rPr lang="en-GB" dirty="0"/>
              <a:t>" </a:t>
            </a:r>
            <a:r>
              <a:rPr lang="en-GB" b="1" dirty="0">
                <a:solidFill>
                  <a:srgbClr val="FF0000"/>
                </a:solidFill>
              </a:rPr>
              <a:t>type</a:t>
            </a:r>
            <a:r>
              <a:rPr lang="en-GB" dirty="0"/>
              <a:t>="</a:t>
            </a:r>
            <a:r>
              <a:rPr lang="en-GB" b="1" dirty="0" err="1"/>
              <a:t>xsd:string</a:t>
            </a:r>
            <a:r>
              <a:rPr lang="en-GB" dirty="0"/>
              <a:t>"/&gt; </a:t>
            </a:r>
          </a:p>
          <a:p>
            <a:pPr lvl="2">
              <a:spcBef>
                <a:spcPts val="550"/>
              </a:spcBef>
              <a:buFont typeface="Times New Roman" charset="0"/>
              <a:buNone/>
            </a:pPr>
            <a:r>
              <a:rPr lang="en-GB" dirty="0"/>
              <a:t>     	&lt;</a:t>
            </a:r>
            <a:r>
              <a:rPr lang="en-GB" b="1" dirty="0" err="1">
                <a:solidFill>
                  <a:schemeClr val="tx2"/>
                </a:solidFill>
              </a:rPr>
              <a:t>xsd:element</a:t>
            </a:r>
            <a:r>
              <a:rPr lang="en-GB" dirty="0"/>
              <a:t> </a:t>
            </a:r>
            <a:r>
              <a:rPr lang="en-GB" b="1" dirty="0">
                <a:solidFill>
                  <a:srgbClr val="FF0000"/>
                </a:solidFill>
              </a:rPr>
              <a:t>name</a:t>
            </a:r>
            <a:r>
              <a:rPr lang="en-GB" dirty="0"/>
              <a:t>="</a:t>
            </a:r>
            <a:r>
              <a:rPr lang="en-GB" i="1" dirty="0" err="1"/>
              <a:t>dep</a:t>
            </a:r>
            <a:r>
              <a:rPr lang="en-GB" dirty="0"/>
              <a:t>" </a:t>
            </a:r>
            <a:r>
              <a:rPr lang="en-GB" b="1" dirty="0">
                <a:solidFill>
                  <a:srgbClr val="FF0000"/>
                </a:solidFill>
              </a:rPr>
              <a:t>type</a:t>
            </a:r>
            <a:r>
              <a:rPr lang="en-GB" dirty="0"/>
              <a:t>="</a:t>
            </a:r>
            <a:r>
              <a:rPr lang="en-GB" b="1" dirty="0" err="1"/>
              <a:t>xsd:integer</a:t>
            </a:r>
            <a:r>
              <a:rPr lang="en-GB" dirty="0"/>
              <a:t>"/&gt; </a:t>
            </a:r>
          </a:p>
          <a:p>
            <a:pPr lvl="2">
              <a:spcBef>
                <a:spcPts val="550"/>
              </a:spcBef>
              <a:buFont typeface="Times New Roman" charset="0"/>
              <a:buNone/>
            </a:pPr>
            <a:r>
              <a:rPr lang="en-GB" dirty="0"/>
              <a:t> 	 &lt;/</a:t>
            </a:r>
            <a:r>
              <a:rPr lang="en-GB" b="1" dirty="0" err="1">
                <a:solidFill>
                  <a:schemeClr val="tx2"/>
                </a:solidFill>
              </a:rPr>
              <a:t>xsd:sequence</a:t>
            </a:r>
            <a:r>
              <a:rPr lang="en-GB" dirty="0"/>
              <a:t>&gt; </a:t>
            </a:r>
          </a:p>
          <a:p>
            <a:pPr lvl="2">
              <a:spcBef>
                <a:spcPts val="550"/>
              </a:spcBef>
              <a:buFont typeface="Times New Roman" charset="0"/>
              <a:buNone/>
            </a:pPr>
            <a:r>
              <a:rPr lang="en-GB" dirty="0"/>
              <a:t>  	&lt;</a:t>
            </a:r>
            <a:r>
              <a:rPr lang="en-GB" b="1" dirty="0" err="1">
                <a:solidFill>
                  <a:schemeClr val="tx2"/>
                </a:solidFill>
              </a:rPr>
              <a:t>xsd:attribute</a:t>
            </a:r>
            <a:r>
              <a:rPr lang="en-GB" dirty="0"/>
              <a:t> </a:t>
            </a:r>
            <a:r>
              <a:rPr lang="en-GB" b="1" dirty="0">
                <a:solidFill>
                  <a:srgbClr val="FF0000"/>
                </a:solidFill>
              </a:rPr>
              <a:t>name</a:t>
            </a:r>
            <a:r>
              <a:rPr lang="en-GB" dirty="0"/>
              <a:t>="</a:t>
            </a:r>
            <a:r>
              <a:rPr lang="en-GB" i="1" dirty="0"/>
              <a:t>pays</a:t>
            </a:r>
            <a:r>
              <a:rPr lang="en-GB" dirty="0"/>
              <a:t>" </a:t>
            </a:r>
            <a:r>
              <a:rPr lang="en-GB" b="1" dirty="0">
                <a:solidFill>
                  <a:srgbClr val="FF0000"/>
                </a:solidFill>
              </a:rPr>
              <a:t>type</a:t>
            </a:r>
            <a:r>
              <a:rPr lang="en-GB" dirty="0"/>
              <a:t>="</a:t>
            </a:r>
            <a:r>
              <a:rPr lang="en-GB" b="1" dirty="0" err="1"/>
              <a:t>xsd:NMTOKEN</a:t>
            </a:r>
            <a:r>
              <a:rPr lang="en-GB" dirty="0"/>
              <a:t>" /&gt; </a:t>
            </a:r>
          </a:p>
          <a:p>
            <a:pPr lvl="2">
              <a:spcBef>
                <a:spcPts val="550"/>
              </a:spcBef>
              <a:buFont typeface="Times New Roman" charset="0"/>
              <a:buNone/>
            </a:pPr>
            <a:r>
              <a:rPr lang="en-GB" dirty="0"/>
              <a:t>&lt;/</a:t>
            </a:r>
            <a:r>
              <a:rPr lang="en-GB" b="1" dirty="0" err="1">
                <a:solidFill>
                  <a:schemeClr val="tx2"/>
                </a:solidFill>
              </a:rPr>
              <a:t>xsd:complexType</a:t>
            </a:r>
            <a:r>
              <a:rPr lang="en-GB" dirty="0"/>
              <a:t>&gt;</a:t>
            </a:r>
            <a:endParaRPr lang="fr-FR" dirty="0"/>
          </a:p>
        </p:txBody>
      </p:sp>
      <p:sp>
        <p:nvSpPr>
          <p:cNvPr id="5" name="Rectangle 13"/>
          <p:cNvSpPr>
            <a:spLocks noGrp="1" noChangeArrowheads="1"/>
          </p:cNvSpPr>
          <p:nvPr>
            <p:ph type="sldNum" sz="quarter" idx="12"/>
          </p:nvPr>
        </p:nvSpPr>
        <p:spPr>
          <a:ln/>
        </p:spPr>
        <p:txBody>
          <a:bodyPr>
            <a:normAutofit/>
          </a:bodyPr>
          <a:lstStyle/>
          <a:p>
            <a:pPr>
              <a:defRPr/>
            </a:pPr>
            <a:fld id="{0E9C4CDD-9EE6-4EEF-A681-59274DE71486}" type="slidenum">
              <a:rPr lang="fr-FR"/>
              <a:pPr>
                <a:defRPr/>
              </a:pPr>
              <a:t>68</a:t>
            </a:fld>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AutoShape 2"/>
          <p:cNvSpPr>
            <a:spLocks noGrp="1" noChangeArrowheads="1"/>
          </p:cNvSpPr>
          <p:nvPr>
            <p:ph type="title"/>
          </p:nvPr>
        </p:nvSpPr>
        <p:spPr/>
        <p:txBody>
          <a:bodyPr/>
          <a:lstStyle/>
          <a:p>
            <a:pPr eaLnBrk="1" hangingPunct="1"/>
            <a:r>
              <a:rPr lang="fr-FR"/>
              <a:t>Les schémas XML</a:t>
            </a:r>
          </a:p>
        </p:txBody>
      </p:sp>
      <p:sp>
        <p:nvSpPr>
          <p:cNvPr id="1574915" name="Rectangle 3"/>
          <p:cNvSpPr>
            <a:spLocks noGrp="1" noChangeArrowheads="1"/>
          </p:cNvSpPr>
          <p:nvPr>
            <p:ph idx="1"/>
          </p:nvPr>
        </p:nvSpPr>
        <p:spPr/>
        <p:txBody>
          <a:bodyPr>
            <a:normAutofit fontScale="92500" lnSpcReduction="20000"/>
          </a:bodyPr>
          <a:lstStyle/>
          <a:p>
            <a:r>
              <a:rPr lang="fr-FR" dirty="0"/>
              <a:t>Qu'est-ce qu'un choix ? &lt;</a:t>
            </a:r>
            <a:r>
              <a:rPr lang="fr-FR" b="1" dirty="0" err="1">
                <a:solidFill>
                  <a:schemeClr val="tx2"/>
                </a:solidFill>
              </a:rPr>
              <a:t>choice</a:t>
            </a:r>
            <a:r>
              <a:rPr lang="fr-FR" dirty="0"/>
              <a:t>&gt;</a:t>
            </a:r>
          </a:p>
          <a:p>
            <a:pPr lvl="1">
              <a:buNone/>
            </a:pPr>
            <a:endParaRPr lang="fr-FR" dirty="0"/>
          </a:p>
          <a:p>
            <a:r>
              <a:rPr lang="fr-FR" dirty="0"/>
              <a:t>Comment le définir dans un schéma XML ?</a:t>
            </a:r>
          </a:p>
          <a:p>
            <a:pPr lvl="2">
              <a:buFont typeface="Wingdings" charset="2"/>
              <a:buNone/>
            </a:pPr>
            <a:r>
              <a:rPr lang="fr-FR" dirty="0">
                <a:cs typeface="Arial" charset="0"/>
              </a:rPr>
              <a:t>&lt;</a:t>
            </a:r>
            <a:r>
              <a:rPr lang="fr-FR" b="1" dirty="0" err="1">
                <a:solidFill>
                  <a:schemeClr val="tx2"/>
                </a:solidFill>
                <a:cs typeface="Arial" charset="0"/>
              </a:rPr>
              <a:t>xs:complexType</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xs:choice</a:t>
            </a:r>
            <a:r>
              <a:rPr lang="fr-FR" dirty="0">
                <a:cs typeface="Arial" charset="0"/>
              </a:rPr>
              <a:t> </a:t>
            </a:r>
            <a:r>
              <a:rPr lang="fr-FR" b="1" dirty="0" err="1">
                <a:solidFill>
                  <a:srgbClr val="FF0000"/>
                </a:solidFill>
                <a:cs typeface="Arial" charset="0"/>
              </a:rPr>
              <a:t>minOccurs</a:t>
            </a:r>
            <a:r>
              <a:rPr lang="fr-FR" dirty="0">
                <a:cs typeface="Arial" charset="0"/>
              </a:rPr>
              <a:t>="0" </a:t>
            </a:r>
            <a:r>
              <a:rPr lang="fr-FR" b="1" dirty="0" err="1">
                <a:cs typeface="Arial" charset="0"/>
              </a:rPr>
              <a:t>maxOccurs</a:t>
            </a:r>
            <a:r>
              <a:rPr lang="fr-FR" dirty="0">
                <a:cs typeface="Arial" charset="0"/>
              </a:rPr>
              <a:t>="</a:t>
            </a:r>
            <a:r>
              <a:rPr lang="fr-FR" dirty="0" err="1">
                <a:cs typeface="Arial" charset="0"/>
              </a:rPr>
              <a:t>unbounded</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a:t>
            </a:r>
            <a:r>
              <a:rPr lang="fr-FR" dirty="0" err="1">
                <a:cs typeface="Arial" charset="0"/>
              </a:rPr>
              <a:t>CoordGeom</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="Location" </a:t>
            </a:r>
            <a:r>
              <a:rPr lang="fr-FR" b="1" dirty="0" err="1">
                <a:solidFill>
                  <a:srgbClr val="FF0000"/>
                </a:solidFill>
                <a:cs typeface="Arial" charset="0"/>
              </a:rPr>
              <a:t>minOccurs</a:t>
            </a:r>
            <a:r>
              <a:rPr lang="fr-FR" dirty="0">
                <a:cs typeface="Arial" charset="0"/>
              </a:rPr>
              <a:t>="0" </a:t>
            </a:r>
            <a:r>
              <a:rPr lang="fr-FR" b="1" dirty="0" err="1">
                <a:solidFill>
                  <a:srgbClr val="FF0000"/>
                </a:solidFill>
                <a:cs typeface="Arial" charset="0"/>
              </a:rPr>
              <a:t>maxOccurs</a:t>
            </a:r>
            <a:r>
              <a:rPr lang="fr-FR" dirty="0">
                <a:cs typeface="Arial" charset="0"/>
              </a:rPr>
              <a:t>="</a:t>
            </a:r>
            <a:r>
              <a:rPr lang="fr-FR" dirty="0" err="1">
                <a:cs typeface="Arial" charset="0"/>
              </a:rPr>
              <a:t>unbounded</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xs:element</a:t>
            </a:r>
            <a:r>
              <a:rPr lang="fr-FR" dirty="0">
                <a:cs typeface="Arial" charset="0"/>
              </a:rPr>
              <a:t> </a:t>
            </a:r>
            <a:r>
              <a:rPr lang="fr-FR" b="1" dirty="0" err="1">
                <a:solidFill>
                  <a:srgbClr val="FF0000"/>
                </a:solidFill>
                <a:cs typeface="Arial" charset="0"/>
              </a:rPr>
              <a:t>ref</a:t>
            </a:r>
            <a:r>
              <a:rPr lang="fr-FR" dirty="0">
                <a:cs typeface="Arial" charset="0"/>
              </a:rPr>
              <a:t>="</a:t>
            </a:r>
            <a:r>
              <a:rPr lang="fr-FR" dirty="0" err="1">
                <a:cs typeface="Arial" charset="0"/>
              </a:rPr>
              <a:t>Feature</a:t>
            </a:r>
            <a:r>
              <a:rPr lang="fr-FR" dirty="0">
                <a:cs typeface="Arial" charset="0"/>
              </a:rPr>
              <a:t>" </a:t>
            </a:r>
            <a:r>
              <a:rPr lang="fr-FR" b="1" dirty="0" err="1">
                <a:solidFill>
                  <a:srgbClr val="FF0000"/>
                </a:solidFill>
                <a:cs typeface="Arial" charset="0"/>
              </a:rPr>
              <a:t>minOccurs</a:t>
            </a:r>
            <a:r>
              <a:rPr lang="fr-FR" dirty="0">
                <a:cs typeface="Arial" charset="0"/>
              </a:rPr>
              <a:t>="0" </a:t>
            </a:r>
            <a:r>
              <a:rPr lang="fr-FR" dirty="0" err="1">
                <a:solidFill>
                  <a:srgbClr val="FF0000"/>
                </a:solidFill>
                <a:cs typeface="Arial" charset="0"/>
              </a:rPr>
              <a:t>maxOccurs</a:t>
            </a:r>
            <a:r>
              <a:rPr lang="fr-FR" dirty="0">
                <a:cs typeface="Arial" charset="0"/>
              </a:rPr>
              <a:t>="</a:t>
            </a:r>
            <a:r>
              <a:rPr lang="fr-FR" dirty="0" err="1">
                <a:cs typeface="Arial" charset="0"/>
              </a:rPr>
              <a:t>unbounded</a:t>
            </a:r>
            <a:r>
              <a:rPr lang="fr-FR" dirty="0">
                <a:cs typeface="Arial" charset="0"/>
              </a:rPr>
              <a:t>"/&gt; </a:t>
            </a:r>
          </a:p>
          <a:p>
            <a:pPr lvl="2">
              <a:buFont typeface="Wingdings" charset="2"/>
              <a:buNone/>
            </a:pPr>
            <a:r>
              <a:rPr lang="fr-FR" dirty="0">
                <a:cs typeface="Arial" charset="0"/>
              </a:rPr>
              <a:t>	&lt;/</a:t>
            </a:r>
            <a:r>
              <a:rPr lang="fr-FR" b="1" dirty="0" err="1">
                <a:solidFill>
                  <a:schemeClr val="tx2"/>
                </a:solidFill>
                <a:cs typeface="Arial" charset="0"/>
              </a:rPr>
              <a:t>xs:choice</a:t>
            </a:r>
            <a:r>
              <a:rPr lang="fr-FR" dirty="0">
                <a:cs typeface="Arial" charset="0"/>
              </a:rPr>
              <a:t>&gt;</a:t>
            </a:r>
          </a:p>
          <a:p>
            <a:pPr lvl="2">
              <a:buFont typeface="Wingdings" charset="2"/>
              <a:buNone/>
            </a:pPr>
            <a:r>
              <a:rPr lang="fr-FR" dirty="0">
                <a:cs typeface="Arial" charset="0"/>
              </a:rPr>
              <a:t>&lt;/</a:t>
            </a:r>
            <a:r>
              <a:rPr lang="fr-FR" b="1" dirty="0" err="1">
                <a:solidFill>
                  <a:schemeClr val="tx2"/>
                </a:solidFill>
                <a:cs typeface="Arial" charset="0"/>
              </a:rPr>
              <a:t>xs:complexType</a:t>
            </a:r>
            <a:r>
              <a:rPr lang="fr-FR" dirty="0">
                <a:cs typeface="Arial" charset="0"/>
              </a:rPr>
              <a:t>&gt;</a:t>
            </a:r>
          </a:p>
          <a:p>
            <a:pPr lvl="2">
              <a:buFont typeface="Wingdings" charset="2"/>
              <a:buNone/>
            </a:pPr>
            <a:endParaRPr lang="fr-FR" dirty="0">
              <a:cs typeface="Arial" charset="0"/>
            </a:endParaRPr>
          </a:p>
          <a:p>
            <a:pPr marL="633413" lvl="2">
              <a:buFont typeface="Wingdings" charset="2"/>
              <a:buNone/>
            </a:pPr>
            <a:r>
              <a:rPr lang="fr-FR" sz="2200" dirty="0">
                <a:cs typeface="Arial" charset="0"/>
              </a:rPr>
              <a:t>exemple issu de </a:t>
            </a:r>
            <a:r>
              <a:rPr lang="fr-FR" sz="2200" dirty="0" err="1">
                <a:cs typeface="Arial" charset="0"/>
              </a:rPr>
              <a:t>google</a:t>
            </a:r>
            <a:r>
              <a:rPr lang="fr-FR" sz="2200" dirty="0">
                <a:cs typeface="Arial" charset="0"/>
              </a:rPr>
              <a:t> : http://groups.google.com/group/XML-Schema/</a:t>
            </a:r>
          </a:p>
        </p:txBody>
      </p:sp>
      <p:sp>
        <p:nvSpPr>
          <p:cNvPr id="5" name="Rectangle 13"/>
          <p:cNvSpPr>
            <a:spLocks noGrp="1" noChangeArrowheads="1"/>
          </p:cNvSpPr>
          <p:nvPr>
            <p:ph type="sldNum" sz="quarter" idx="12"/>
          </p:nvPr>
        </p:nvSpPr>
        <p:spPr>
          <a:ln/>
        </p:spPr>
        <p:txBody>
          <a:bodyPr>
            <a:normAutofit/>
          </a:bodyPr>
          <a:lstStyle/>
          <a:p>
            <a:pPr>
              <a:defRPr/>
            </a:pPr>
            <a:fld id="{A7C074C9-E4FE-4D43-AD0E-77CD844E5166}" type="slidenum">
              <a:rPr lang="fr-FR"/>
              <a:pPr>
                <a:defRPr/>
              </a:pPr>
              <a:t>69</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pPr marL="514350" indent="-514350">
              <a:buFont typeface="+mj-lt"/>
              <a:buAutoNum type="arabicPeriod"/>
            </a:pPr>
            <a:r>
              <a:rPr lang="fr-FR" dirty="0"/>
              <a:t>Rappels XML</a:t>
            </a:r>
          </a:p>
        </p:txBody>
      </p:sp>
      <p:sp>
        <p:nvSpPr>
          <p:cNvPr id="6" name="Espace réservé du texte 2"/>
          <p:cNvSpPr>
            <a:spLocks noGrp="1"/>
          </p:cNvSpPr>
          <p:nvPr>
            <p:ph type="body" idx="1"/>
          </p:nvPr>
        </p:nvSpPr>
        <p:spPr>
          <a:xfrm>
            <a:off x="722313" y="1643050"/>
            <a:ext cx="7772400" cy="2714644"/>
          </a:xfrm>
        </p:spPr>
        <p:txBody>
          <a:bodyPr>
            <a:normAutofit/>
          </a:bodyPr>
          <a:lstStyle/>
          <a:p>
            <a:pPr marL="400050" indent="-400050">
              <a:buFont typeface="Wingdings" pitchFamily="2" charset="2"/>
              <a:buChar char="q"/>
            </a:pPr>
            <a:r>
              <a:rPr lang="fr-FR" sz="1800" dirty="0"/>
              <a:t>Qu'est-ce que le XML ?       </a:t>
            </a:r>
            <a:endParaRPr lang="fr-FR" sz="1800" i="1" dirty="0"/>
          </a:p>
          <a:p>
            <a:pPr marL="400050" indent="-400050">
              <a:buFont typeface="Wingdings" pitchFamily="2" charset="2"/>
              <a:buChar char="q"/>
            </a:pPr>
            <a:r>
              <a:rPr lang="fr-FR" sz="1800" dirty="0"/>
              <a:t>La galaxie XML           </a:t>
            </a:r>
          </a:p>
          <a:p>
            <a:pPr marL="400050" indent="-400050">
              <a:buFont typeface="Wingdings" pitchFamily="2" charset="2"/>
              <a:buChar char="q"/>
            </a:pPr>
            <a:r>
              <a:rPr lang="fr-FR" sz="1800" dirty="0"/>
              <a:t>XML et pages Web    </a:t>
            </a:r>
          </a:p>
          <a:p>
            <a:pPr marL="400050" indent="-400050">
              <a:buFont typeface="Wingdings" pitchFamily="2" charset="2"/>
              <a:buChar char="q"/>
            </a:pPr>
            <a:r>
              <a:rPr lang="fr-FR" sz="1800" dirty="0"/>
              <a:t> XML et accessibilité Web  </a:t>
            </a:r>
            <a:endParaRPr lang="fr-FR" sz="1800" i="1" dirty="0"/>
          </a:p>
          <a:p>
            <a:pPr marL="400050" indent="-400050">
              <a:buFont typeface="Wingdings" pitchFamily="2" charset="2"/>
              <a:buChar char="q"/>
            </a:pPr>
            <a:r>
              <a:rPr lang="fr-FR" sz="1800" dirty="0"/>
              <a:t> </a:t>
            </a:r>
            <a:r>
              <a:rPr lang="fr-FR" sz="1800" dirty="0" err="1"/>
              <a:t>Xml</a:t>
            </a:r>
            <a:r>
              <a:rPr lang="fr-FR" sz="1800" dirty="0"/>
              <a:t> et l’offre bureautique </a:t>
            </a:r>
          </a:p>
          <a:p>
            <a:pPr marL="400050" indent="-400050">
              <a:buFont typeface="Wingdings" pitchFamily="2" charset="2"/>
              <a:buChar char="q"/>
            </a:pPr>
            <a:r>
              <a:rPr lang="fr-FR" sz="1800" dirty="0"/>
              <a:t>Parseurs          	    </a:t>
            </a:r>
          </a:p>
          <a:p>
            <a:pPr marL="400050" indent="-400050">
              <a:buFont typeface="Wingdings" pitchFamily="2" charset="2"/>
              <a:buChar char="q"/>
            </a:pPr>
            <a:r>
              <a:rPr lang="fr-FR" sz="1800" dirty="0"/>
              <a:t>Editeurs		    </a:t>
            </a:r>
          </a:p>
          <a:p>
            <a:pPr marL="400050" indent="-400050">
              <a:buFont typeface="Wingdings" pitchFamily="2" charset="2"/>
              <a:buChar char="q"/>
            </a:pPr>
            <a:r>
              <a:rPr lang="fr-FR" sz="1800" dirty="0"/>
              <a:t>Espaces de nom	    </a:t>
            </a:r>
          </a:p>
        </p:txBody>
      </p:sp>
      <p:sp>
        <p:nvSpPr>
          <p:cNvPr id="8" name="Espace réservé du numéro de diapositive 7"/>
          <p:cNvSpPr>
            <a:spLocks noGrp="1"/>
          </p:cNvSpPr>
          <p:nvPr>
            <p:ph type="sldNum" sz="quarter" idx="12"/>
          </p:nvPr>
        </p:nvSpPr>
        <p:spPr/>
        <p:txBody>
          <a:bodyPr/>
          <a:lstStyle/>
          <a:p>
            <a:fld id="{5A33B5BC-E3F1-4ABE-A1A6-D2608D40EC2E}" type="slidenum">
              <a:rPr lang="fr-FR" smtClean="0"/>
              <a:pPr/>
              <a:t>7</a:t>
            </a:fld>
            <a:endParaRPr lang="fr-F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2" name="AutoShape 2"/>
          <p:cNvSpPr>
            <a:spLocks noGrp="1" noChangeArrowheads="1"/>
          </p:cNvSpPr>
          <p:nvPr>
            <p:ph type="title"/>
          </p:nvPr>
        </p:nvSpPr>
        <p:spPr/>
        <p:txBody>
          <a:bodyPr/>
          <a:lstStyle/>
          <a:p>
            <a:pPr eaLnBrk="1" hangingPunct="1"/>
            <a:r>
              <a:rPr lang="fr-FR"/>
              <a:t>Les schémas XML</a:t>
            </a:r>
          </a:p>
        </p:txBody>
      </p:sp>
      <p:sp>
        <p:nvSpPr>
          <p:cNvPr id="1576963" name="Rectangle 3"/>
          <p:cNvSpPr>
            <a:spLocks noGrp="1" noChangeArrowheads="1"/>
          </p:cNvSpPr>
          <p:nvPr>
            <p:ph idx="1"/>
          </p:nvPr>
        </p:nvSpPr>
        <p:spPr/>
        <p:txBody>
          <a:bodyPr>
            <a:normAutofit fontScale="85000" lnSpcReduction="20000"/>
          </a:bodyPr>
          <a:lstStyle/>
          <a:p>
            <a:r>
              <a:rPr lang="fr-FR" dirty="0"/>
              <a:t>Les règles d'unicité</a:t>
            </a:r>
          </a:p>
          <a:p>
            <a:pPr lvl="1"/>
            <a:r>
              <a:rPr lang="fr-FR" dirty="0"/>
              <a:t> &lt;unique&gt; permet de déclarer une contrainte d'unicité sur un élément</a:t>
            </a:r>
          </a:p>
          <a:p>
            <a:pPr lvl="2">
              <a:buFont typeface="Wingdings" charset="2"/>
              <a:buNone/>
            </a:pPr>
            <a:r>
              <a:rPr lang="fr-FR" dirty="0"/>
              <a:t>&lt;</a:t>
            </a:r>
            <a:r>
              <a:rPr lang="fr-FR" b="1" dirty="0" err="1">
                <a:solidFill>
                  <a:schemeClr val="tx2"/>
                </a:solidFill>
              </a:rPr>
              <a:t>xsd:unique</a:t>
            </a:r>
            <a:r>
              <a:rPr lang="fr-FR" dirty="0"/>
              <a:t> </a:t>
            </a:r>
            <a:r>
              <a:rPr lang="fr-FR" b="1" dirty="0" err="1">
                <a:solidFill>
                  <a:srgbClr val="FF0000"/>
                </a:solidFill>
              </a:rPr>
              <a:t>name</a:t>
            </a:r>
            <a:r>
              <a:rPr lang="fr-FR" dirty="0"/>
              <a:t>="</a:t>
            </a:r>
            <a:r>
              <a:rPr lang="fr-FR" i="1" dirty="0" err="1"/>
              <a:t>no_secu_soc</a:t>
            </a:r>
            <a:r>
              <a:rPr lang="fr-FR" dirty="0"/>
              <a:t>"&gt;</a:t>
            </a:r>
          </a:p>
          <a:p>
            <a:pPr lvl="2">
              <a:buFont typeface="Wingdings" charset="2"/>
              <a:buNone/>
            </a:pPr>
            <a:r>
              <a:rPr lang="fr-FR" dirty="0"/>
              <a:t>	&lt;</a:t>
            </a:r>
            <a:r>
              <a:rPr lang="fr-FR" b="1" dirty="0" err="1">
                <a:solidFill>
                  <a:schemeClr val="tx2"/>
                </a:solidFill>
              </a:rPr>
              <a:t>xsd:selector</a:t>
            </a:r>
            <a:r>
              <a:rPr lang="fr-FR" dirty="0"/>
              <a:t> </a:t>
            </a:r>
            <a:r>
              <a:rPr lang="fr-FR" b="1" dirty="0" err="1">
                <a:solidFill>
                  <a:srgbClr val="FF0000"/>
                </a:solidFill>
              </a:rPr>
              <a:t>xpath</a:t>
            </a:r>
            <a:r>
              <a:rPr lang="fr-FR" dirty="0"/>
              <a:t>="</a:t>
            </a:r>
            <a:r>
              <a:rPr lang="fr-FR" i="1" dirty="0"/>
              <a:t>personne</a:t>
            </a:r>
            <a:r>
              <a:rPr lang="fr-FR" dirty="0"/>
              <a:t>"/&gt;</a:t>
            </a:r>
          </a:p>
          <a:p>
            <a:pPr lvl="2">
              <a:buFont typeface="Wingdings" charset="2"/>
              <a:buNone/>
            </a:pPr>
            <a:r>
              <a:rPr lang="fr-FR" dirty="0"/>
              <a:t>	&lt;</a:t>
            </a:r>
            <a:r>
              <a:rPr lang="fr-FR" b="1" dirty="0" err="1">
                <a:solidFill>
                  <a:schemeClr val="tx2"/>
                </a:solidFill>
              </a:rPr>
              <a:t>xsd:field</a:t>
            </a:r>
            <a:r>
              <a:rPr lang="fr-FR" dirty="0"/>
              <a:t> </a:t>
            </a:r>
            <a:r>
              <a:rPr lang="fr-FR" b="1" dirty="0" err="1">
                <a:solidFill>
                  <a:srgbClr val="FF0000"/>
                </a:solidFill>
              </a:rPr>
              <a:t>xpath</a:t>
            </a:r>
            <a:r>
              <a:rPr lang="fr-FR" dirty="0"/>
              <a:t>="</a:t>
            </a:r>
            <a:r>
              <a:rPr lang="fr-FR" i="1" dirty="0" err="1"/>
              <a:t>no_secu_soc</a:t>
            </a:r>
            <a:r>
              <a:rPr lang="fr-FR" dirty="0"/>
              <a:t>"/&gt;</a:t>
            </a:r>
          </a:p>
          <a:p>
            <a:pPr lvl="2">
              <a:buFont typeface="Wingdings" charset="2"/>
              <a:buNone/>
            </a:pPr>
            <a:r>
              <a:rPr lang="fr-FR" dirty="0"/>
              <a:t>&lt;/</a:t>
            </a:r>
            <a:r>
              <a:rPr lang="fr-FR" b="1" dirty="0" err="1">
                <a:solidFill>
                  <a:schemeClr val="tx2"/>
                </a:solidFill>
              </a:rPr>
              <a:t>xsd:unique</a:t>
            </a:r>
            <a:r>
              <a:rPr lang="fr-FR" dirty="0"/>
              <a:t>&gt;</a:t>
            </a:r>
          </a:p>
          <a:p>
            <a:r>
              <a:rPr lang="fr-FR" dirty="0"/>
              <a:t>Les clés &lt;</a:t>
            </a:r>
            <a:r>
              <a:rPr lang="fr-FR" dirty="0" err="1"/>
              <a:t>key</a:t>
            </a:r>
            <a:r>
              <a:rPr lang="fr-FR" dirty="0"/>
              <a:t>&gt; (id…)</a:t>
            </a:r>
          </a:p>
          <a:p>
            <a:pPr lvl="1"/>
            <a:r>
              <a:rPr lang="fr-FR" dirty="0"/>
              <a:t> &lt;</a:t>
            </a:r>
            <a:r>
              <a:rPr lang="fr-FR" dirty="0" err="1"/>
              <a:t>key</a:t>
            </a:r>
            <a:r>
              <a:rPr lang="fr-FR" dirty="0"/>
              <a:t>&gt; permet de spécifier une clé</a:t>
            </a:r>
          </a:p>
          <a:p>
            <a:pPr lvl="2">
              <a:buFont typeface="Wingdings" charset="2"/>
              <a:buNone/>
            </a:pPr>
            <a:r>
              <a:rPr lang="fr-FR" dirty="0"/>
              <a:t>	&lt;</a:t>
            </a:r>
            <a:r>
              <a:rPr lang="fr-FR" b="1" dirty="0" err="1">
                <a:solidFill>
                  <a:schemeClr val="tx2"/>
                </a:solidFill>
              </a:rPr>
              <a:t>xs:key</a:t>
            </a:r>
            <a:r>
              <a:rPr lang="fr-FR" dirty="0"/>
              <a:t> </a:t>
            </a:r>
            <a:r>
              <a:rPr lang="fr-FR" b="1" dirty="0" err="1">
                <a:solidFill>
                  <a:srgbClr val="FF0000"/>
                </a:solidFill>
              </a:rPr>
              <a:t>name</a:t>
            </a:r>
            <a:r>
              <a:rPr lang="fr-FR" dirty="0"/>
              <a:t>="</a:t>
            </a:r>
            <a:r>
              <a:rPr lang="fr-FR" i="1" dirty="0"/>
              <a:t>pays</a:t>
            </a:r>
            <a:r>
              <a:rPr lang="fr-FR" dirty="0"/>
              <a:t>"&gt;</a:t>
            </a:r>
            <a:br>
              <a:rPr lang="fr-FR" dirty="0"/>
            </a:br>
            <a:r>
              <a:rPr lang="fr-FR" dirty="0"/>
              <a:t>	&lt;</a:t>
            </a:r>
            <a:r>
              <a:rPr lang="fr-FR" b="1" dirty="0" err="1">
                <a:solidFill>
                  <a:schemeClr val="tx2"/>
                </a:solidFill>
              </a:rPr>
              <a:t>xs:selector</a:t>
            </a:r>
            <a:r>
              <a:rPr lang="fr-FR" dirty="0"/>
              <a:t> </a:t>
            </a:r>
            <a:r>
              <a:rPr lang="fr-FR" b="1" dirty="0" err="1">
                <a:solidFill>
                  <a:srgbClr val="FF0000"/>
                </a:solidFill>
              </a:rPr>
              <a:t>xpath</a:t>
            </a:r>
            <a:r>
              <a:rPr lang="fr-FR" dirty="0"/>
              <a:t>="</a:t>
            </a:r>
            <a:r>
              <a:rPr lang="fr-FR" i="1" dirty="0"/>
              <a:t>pays</a:t>
            </a:r>
            <a:r>
              <a:rPr lang="fr-FR" dirty="0"/>
              <a:t>" </a:t>
            </a:r>
            <a:r>
              <a:rPr lang="fr-FR" b="1" dirty="0">
                <a:solidFill>
                  <a:srgbClr val="003300"/>
                </a:solidFill>
              </a:rPr>
              <a:t>/&gt;</a:t>
            </a:r>
            <a:br>
              <a:rPr lang="fr-FR" dirty="0"/>
            </a:br>
            <a:r>
              <a:rPr lang="fr-FR" dirty="0"/>
              <a:t>	&lt;</a:t>
            </a:r>
            <a:r>
              <a:rPr lang="fr-FR" b="1" dirty="0" err="1">
                <a:solidFill>
                  <a:schemeClr val="tx2"/>
                </a:solidFill>
              </a:rPr>
              <a:t>xs:field</a:t>
            </a:r>
            <a:r>
              <a:rPr lang="fr-FR" dirty="0"/>
              <a:t> </a:t>
            </a:r>
            <a:r>
              <a:rPr lang="fr-FR" b="1" dirty="0" err="1">
                <a:solidFill>
                  <a:srgbClr val="FF0000"/>
                </a:solidFill>
              </a:rPr>
              <a:t>xpath</a:t>
            </a:r>
            <a:r>
              <a:rPr lang="fr-FR" dirty="0"/>
              <a:t>="</a:t>
            </a:r>
            <a:r>
              <a:rPr lang="fr-FR" i="1" dirty="0"/>
              <a:t>code</a:t>
            </a:r>
            <a:r>
              <a:rPr lang="fr-FR" dirty="0"/>
              <a:t>" </a:t>
            </a:r>
            <a:r>
              <a:rPr lang="fr-FR" b="1" dirty="0">
                <a:solidFill>
                  <a:srgbClr val="003300"/>
                </a:solidFill>
              </a:rPr>
              <a:t>/&gt;</a:t>
            </a:r>
            <a:br>
              <a:rPr lang="fr-FR" dirty="0"/>
            </a:br>
            <a:r>
              <a:rPr lang="fr-FR" dirty="0"/>
              <a:t>&lt;/</a:t>
            </a:r>
            <a:r>
              <a:rPr lang="fr-FR" b="1" dirty="0" err="1">
                <a:solidFill>
                  <a:schemeClr val="tx2"/>
                </a:solidFill>
              </a:rPr>
              <a:t>xs:key</a:t>
            </a:r>
            <a:r>
              <a:rPr lang="fr-FR" dirty="0"/>
              <a:t>&gt;</a:t>
            </a:r>
          </a:p>
          <a:p>
            <a:pPr lvl="1"/>
            <a:r>
              <a:rPr lang="fr-FR" dirty="0"/>
              <a:t> "</a:t>
            </a:r>
            <a:r>
              <a:rPr lang="fr-FR" dirty="0" err="1"/>
              <a:t>xs:ID</a:t>
            </a:r>
            <a:r>
              <a:rPr lang="fr-FR" dirty="0"/>
              <a:t>" permet de spécifier un identifiant (contrainte supplémentaire sur le nom)</a:t>
            </a:r>
          </a:p>
          <a:p>
            <a:pPr lvl="2">
              <a:buNone/>
            </a:pPr>
            <a:r>
              <a:rPr lang="fr-FR" dirty="0"/>
              <a:t>&lt;</a:t>
            </a:r>
            <a:r>
              <a:rPr lang="fr-FR" b="1" dirty="0" err="1">
                <a:solidFill>
                  <a:schemeClr val="tx2"/>
                </a:solidFill>
              </a:rPr>
              <a:t>xs:attribute</a:t>
            </a:r>
            <a:r>
              <a:rPr lang="fr-FR" dirty="0"/>
              <a:t> </a:t>
            </a:r>
            <a:r>
              <a:rPr lang="fr-FR" b="1" dirty="0" err="1">
                <a:solidFill>
                  <a:srgbClr val="FF0000"/>
                </a:solidFill>
              </a:rPr>
              <a:t>name</a:t>
            </a:r>
            <a:r>
              <a:rPr lang="fr-FR" dirty="0"/>
              <a:t>="id" </a:t>
            </a:r>
            <a:r>
              <a:rPr lang="fr-FR" b="1" dirty="0">
                <a:solidFill>
                  <a:srgbClr val="FF0000"/>
                </a:solidFill>
              </a:rPr>
              <a:t>type</a:t>
            </a:r>
            <a:r>
              <a:rPr lang="fr-FR" dirty="0"/>
              <a:t>="</a:t>
            </a:r>
            <a:r>
              <a:rPr lang="fr-FR" b="1" dirty="0" err="1">
                <a:solidFill>
                  <a:srgbClr val="003300"/>
                </a:solidFill>
              </a:rPr>
              <a:t>xs:ID</a:t>
            </a:r>
            <a:r>
              <a:rPr lang="fr-FR" dirty="0"/>
              <a:t>" </a:t>
            </a:r>
            <a:r>
              <a:rPr lang="fr-FR" b="1" dirty="0">
                <a:solidFill>
                  <a:srgbClr val="FF0000"/>
                </a:solidFill>
              </a:rPr>
              <a:t>use</a:t>
            </a:r>
            <a:r>
              <a:rPr lang="fr-FR" dirty="0"/>
              <a:t>="</a:t>
            </a:r>
            <a:r>
              <a:rPr lang="fr-FR" dirty="0" err="1"/>
              <a:t>required</a:t>
            </a:r>
            <a:r>
              <a:rPr lang="fr-FR" dirty="0"/>
              <a:t>" /&gt;</a:t>
            </a:r>
          </a:p>
        </p:txBody>
      </p:sp>
      <p:sp>
        <p:nvSpPr>
          <p:cNvPr id="5" name="Rectangle 13"/>
          <p:cNvSpPr>
            <a:spLocks noGrp="1" noChangeArrowheads="1"/>
          </p:cNvSpPr>
          <p:nvPr>
            <p:ph type="sldNum" sz="quarter" idx="12"/>
          </p:nvPr>
        </p:nvSpPr>
        <p:spPr>
          <a:ln/>
        </p:spPr>
        <p:txBody>
          <a:bodyPr>
            <a:normAutofit/>
          </a:bodyPr>
          <a:lstStyle/>
          <a:p>
            <a:pPr>
              <a:defRPr/>
            </a:pPr>
            <a:fld id="{2B32F424-53E2-42A8-BF0C-1825D50116F1}" type="slidenum">
              <a:rPr lang="fr-FR"/>
              <a:pPr>
                <a:defRPr/>
              </a:pPr>
              <a:t>70</a:t>
            </a:fld>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schémas XML</a:t>
            </a:r>
          </a:p>
        </p:txBody>
      </p:sp>
      <p:sp>
        <p:nvSpPr>
          <p:cNvPr id="3" name="Espace réservé du contenu 2"/>
          <p:cNvSpPr>
            <a:spLocks noGrp="1"/>
          </p:cNvSpPr>
          <p:nvPr>
            <p:ph idx="1"/>
          </p:nvPr>
        </p:nvSpPr>
        <p:spPr/>
        <p:txBody>
          <a:bodyPr>
            <a:normAutofit fontScale="92500" lnSpcReduction="20000"/>
          </a:bodyPr>
          <a:lstStyle/>
          <a:p>
            <a:r>
              <a:rPr lang="fr-FR" dirty="0"/>
              <a:t>Les </a:t>
            </a:r>
            <a:r>
              <a:rPr lang="fr-FR" dirty="0" err="1"/>
              <a:t>simpleType</a:t>
            </a:r>
            <a:r>
              <a:rPr lang="fr-FR" dirty="0"/>
              <a:t> avec attribut</a:t>
            </a:r>
          </a:p>
          <a:p>
            <a:pPr lvl="1"/>
            <a:r>
              <a:rPr lang="fr-FR" dirty="0"/>
              <a:t>&lt;</a:t>
            </a:r>
            <a:r>
              <a:rPr lang="fr-FR" dirty="0" err="1"/>
              <a:t>simpleContent</a:t>
            </a:r>
            <a:r>
              <a:rPr lang="fr-FR" dirty="0"/>
              <a:t>&gt; permet de déclarer un contenu simple dans une balise nécessitant un </a:t>
            </a:r>
            <a:r>
              <a:rPr lang="fr-FR" dirty="0" err="1"/>
              <a:t>complexeType</a:t>
            </a:r>
            <a:r>
              <a:rPr lang="fr-FR" dirty="0"/>
              <a:t> pour la déclaration d’au moins 1 attribut</a:t>
            </a:r>
          </a:p>
          <a:p>
            <a:pPr lvl="2"/>
            <a:endParaRPr lang="fr-FR" dirty="0"/>
          </a:p>
          <a:p>
            <a:pPr lvl="2"/>
            <a:r>
              <a:rPr lang="fr-FR" dirty="0"/>
              <a:t>Exemple de balise :</a:t>
            </a:r>
          </a:p>
          <a:p>
            <a:pPr lvl="2" algn="ctr">
              <a:buNone/>
            </a:pPr>
            <a:r>
              <a:rPr lang="fr-FR" dirty="0"/>
              <a:t>&lt;</a:t>
            </a:r>
            <a:r>
              <a:rPr lang="fr-FR" b="1" dirty="0">
                <a:solidFill>
                  <a:schemeClr val="tx2"/>
                </a:solidFill>
              </a:rPr>
              <a:t>surface</a:t>
            </a:r>
            <a:r>
              <a:rPr lang="fr-FR" dirty="0"/>
              <a:t> </a:t>
            </a:r>
            <a:r>
              <a:rPr lang="fr-FR" b="1" dirty="0" err="1">
                <a:solidFill>
                  <a:srgbClr val="FF0000"/>
                </a:solidFill>
              </a:rPr>
              <a:t>unite</a:t>
            </a:r>
            <a:r>
              <a:rPr lang="fr-FR" dirty="0"/>
              <a:t>="m²"&gt;12.5&lt;/</a:t>
            </a:r>
            <a:r>
              <a:rPr lang="fr-FR" b="1" dirty="0">
                <a:solidFill>
                  <a:schemeClr val="tx2"/>
                </a:solidFill>
              </a:rPr>
              <a:t>surface</a:t>
            </a:r>
            <a:r>
              <a:rPr lang="fr-FR" dirty="0"/>
              <a:t>&gt;</a:t>
            </a:r>
          </a:p>
          <a:p>
            <a:pPr lvl="2" algn="ctr">
              <a:buNone/>
            </a:pPr>
            <a:endParaRPr lang="fr-FR" dirty="0"/>
          </a:p>
          <a:p>
            <a:pPr lvl="2"/>
            <a:r>
              <a:rPr lang="fr-FR" dirty="0"/>
              <a:t>exemple de déclaration :</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xs:element</a:t>
            </a:r>
            <a:r>
              <a:rPr lang="fr-FR" sz="1400" kern="1200" dirty="0">
                <a:solidFill>
                  <a:schemeClr val="tx1"/>
                </a:solidFill>
                <a:latin typeface="Arial" charset="0"/>
                <a:ea typeface="+mn-ea"/>
                <a:cs typeface="+mn-cs"/>
              </a:rPr>
              <a:t> </a:t>
            </a:r>
            <a:r>
              <a:rPr lang="fr-FR" sz="1400" b="1" kern="1200" dirty="0" err="1">
                <a:solidFill>
                  <a:srgbClr val="FF0000"/>
                </a:solidFill>
                <a:latin typeface="Arial" charset="0"/>
                <a:ea typeface="+mn-ea"/>
                <a:cs typeface="+mn-cs"/>
              </a:rPr>
              <a:t>name</a:t>
            </a:r>
            <a:r>
              <a:rPr lang="fr-FR" sz="1400" kern="1200" dirty="0">
                <a:solidFill>
                  <a:schemeClr val="tx1"/>
                </a:solidFill>
                <a:latin typeface="Arial" charset="0"/>
                <a:ea typeface="+mn-ea"/>
                <a:cs typeface="+mn-cs"/>
              </a:rPr>
              <a:t>="</a:t>
            </a:r>
            <a:r>
              <a:rPr lang="fr-FR" sz="1400" i="1" kern="1200" dirty="0">
                <a:solidFill>
                  <a:schemeClr val="tx1"/>
                </a:solidFill>
                <a:latin typeface="Arial" charset="0"/>
                <a:ea typeface="+mn-ea"/>
                <a:cs typeface="+mn-cs"/>
              </a:rPr>
              <a:t>surface</a:t>
            </a:r>
            <a:r>
              <a:rPr lang="fr-FR"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xs:complexType</a:t>
            </a:r>
            <a:r>
              <a:rPr lang="fr-FR"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xs:simpleContent</a:t>
            </a:r>
            <a:r>
              <a:rPr lang="fr-FR" sz="1400" kern="1200" dirty="0">
                <a:solidFill>
                  <a:schemeClr val="tx1"/>
                </a:solidFill>
                <a:latin typeface="Arial" charset="0"/>
                <a:ea typeface="+mn-ea"/>
                <a:cs typeface="+mn-cs"/>
              </a:rPr>
              <a:t>&gt;</a:t>
            </a:r>
          </a:p>
          <a:p>
            <a:pPr>
              <a:buNone/>
            </a:pPr>
            <a:r>
              <a:rPr lang="fr-FR" sz="1400" kern="1200" dirty="0">
                <a:latin typeface="Arial" charset="0"/>
              </a:rPr>
              <a:t>		           </a:t>
            </a:r>
            <a:r>
              <a:rPr lang="fr-FR" sz="1400" kern="1200" dirty="0">
                <a:solidFill>
                  <a:schemeClr val="tx1"/>
                </a:solidFill>
                <a:latin typeface="Arial" charset="0"/>
                <a:ea typeface="+mn-ea"/>
                <a:cs typeface="+mn-cs"/>
              </a:rPr>
              <a:t>&lt;</a:t>
            </a:r>
            <a:r>
              <a:rPr lang="fr-FR" sz="1400" b="1" kern="1200" dirty="0" err="1">
                <a:solidFill>
                  <a:schemeClr val="tx2"/>
                </a:solidFill>
                <a:latin typeface="Arial" charset="0"/>
                <a:ea typeface="+mn-ea"/>
                <a:cs typeface="+mn-cs"/>
              </a:rPr>
              <a:t>xs:extension</a:t>
            </a:r>
            <a:r>
              <a:rPr lang="fr-FR" sz="1400" kern="1200" dirty="0">
                <a:solidFill>
                  <a:schemeClr val="tx1"/>
                </a:solidFill>
                <a:latin typeface="Arial" charset="0"/>
                <a:ea typeface="+mn-ea"/>
                <a:cs typeface="+mn-cs"/>
              </a:rPr>
              <a:t> </a:t>
            </a:r>
            <a:r>
              <a:rPr lang="fr-FR" sz="1400" b="1" kern="1200" dirty="0">
                <a:solidFill>
                  <a:srgbClr val="FF0000"/>
                </a:solidFill>
                <a:latin typeface="Arial" charset="0"/>
                <a:ea typeface="+mn-ea"/>
                <a:cs typeface="+mn-cs"/>
              </a:rPr>
              <a:t>base</a:t>
            </a:r>
            <a:r>
              <a:rPr lang="fr-FR" sz="1400" kern="1200" dirty="0">
                <a:solidFill>
                  <a:schemeClr val="tx1"/>
                </a:solidFill>
                <a:latin typeface="Arial" charset="0"/>
                <a:ea typeface="+mn-ea"/>
                <a:cs typeface="+mn-cs"/>
              </a:rPr>
              <a:t>="</a:t>
            </a:r>
            <a:r>
              <a:rPr lang="fr-FR" sz="1400" b="1" kern="1200" dirty="0" err="1">
                <a:solidFill>
                  <a:schemeClr val="tx1"/>
                </a:solidFill>
                <a:latin typeface="Arial" charset="0"/>
                <a:ea typeface="+mn-ea"/>
                <a:cs typeface="+mn-cs"/>
              </a:rPr>
              <a:t>xs:integer</a:t>
            </a:r>
            <a:r>
              <a:rPr lang="fr-FR" sz="1400" kern="1200" dirty="0">
                <a:solidFill>
                  <a:schemeClr val="tx1"/>
                </a:solidFill>
                <a:latin typeface="Arial" charset="0"/>
                <a:ea typeface="+mn-ea"/>
                <a:cs typeface="+mn-cs"/>
              </a:rPr>
              <a:t>"&gt;</a:t>
            </a:r>
          </a:p>
          <a:p>
            <a:pPr>
              <a:buNone/>
            </a:pPr>
            <a:r>
              <a:rPr lang="en-US" sz="1400" kern="1200" dirty="0">
                <a:latin typeface="Arial" charset="0"/>
              </a:rPr>
              <a:t>			</a:t>
            </a:r>
            <a:r>
              <a:rPr lang="en-US" sz="1400" kern="1200" dirty="0">
                <a:solidFill>
                  <a:schemeClr val="tx1"/>
                </a:solidFill>
                <a:latin typeface="Arial" charset="0"/>
                <a:ea typeface="+mn-ea"/>
                <a:cs typeface="+mn-cs"/>
              </a:rPr>
              <a:t>&lt;</a:t>
            </a:r>
            <a:r>
              <a:rPr lang="en-US" sz="1400" b="1" kern="1200" dirty="0" err="1">
                <a:solidFill>
                  <a:schemeClr val="tx2"/>
                </a:solidFill>
                <a:latin typeface="Arial" charset="0"/>
                <a:ea typeface="+mn-ea"/>
                <a:cs typeface="+mn-cs"/>
              </a:rPr>
              <a:t>xs:attribute</a:t>
            </a:r>
            <a:r>
              <a:rPr lang="en-US" sz="1400" kern="1200" dirty="0">
                <a:solidFill>
                  <a:schemeClr val="tx1"/>
                </a:solidFill>
                <a:latin typeface="Arial" charset="0"/>
                <a:ea typeface="+mn-ea"/>
                <a:cs typeface="+mn-cs"/>
              </a:rPr>
              <a:t> </a:t>
            </a:r>
            <a:r>
              <a:rPr lang="en-US" sz="1400" b="1" kern="1200" dirty="0">
                <a:solidFill>
                  <a:srgbClr val="FF0000"/>
                </a:solidFill>
                <a:latin typeface="Arial" charset="0"/>
                <a:ea typeface="+mn-ea"/>
                <a:cs typeface="+mn-cs"/>
              </a:rPr>
              <a:t>name</a:t>
            </a:r>
            <a:r>
              <a:rPr lang="en-US" sz="1400" kern="1200" dirty="0">
                <a:solidFill>
                  <a:schemeClr val="tx1"/>
                </a:solidFill>
                <a:latin typeface="Arial" charset="0"/>
                <a:ea typeface="+mn-ea"/>
                <a:cs typeface="+mn-cs"/>
              </a:rPr>
              <a:t>="</a:t>
            </a:r>
            <a:r>
              <a:rPr lang="en-US" sz="1400" i="1" kern="1200" dirty="0">
                <a:solidFill>
                  <a:schemeClr val="tx1"/>
                </a:solidFill>
                <a:latin typeface="Arial" charset="0"/>
                <a:ea typeface="+mn-ea"/>
                <a:cs typeface="+mn-cs"/>
              </a:rPr>
              <a:t>unite</a:t>
            </a:r>
            <a:r>
              <a:rPr lang="en-US" sz="1400" kern="1200" dirty="0">
                <a:solidFill>
                  <a:schemeClr val="tx1"/>
                </a:solidFill>
                <a:latin typeface="Arial" charset="0"/>
                <a:ea typeface="+mn-ea"/>
                <a:cs typeface="+mn-cs"/>
              </a:rPr>
              <a:t>" </a:t>
            </a:r>
            <a:r>
              <a:rPr lang="en-US" sz="1400" b="1" kern="1200" dirty="0">
                <a:solidFill>
                  <a:srgbClr val="FF0000"/>
                </a:solidFill>
                <a:latin typeface="Arial" charset="0"/>
                <a:ea typeface="+mn-ea"/>
                <a:cs typeface="+mn-cs"/>
              </a:rPr>
              <a:t>use</a:t>
            </a:r>
            <a:r>
              <a:rPr lang="en-US" sz="1400" kern="1200" dirty="0">
                <a:solidFill>
                  <a:schemeClr val="tx1"/>
                </a:solidFill>
                <a:latin typeface="Arial" charset="0"/>
                <a:ea typeface="+mn-ea"/>
                <a:cs typeface="+mn-cs"/>
              </a:rPr>
              <a:t>="</a:t>
            </a:r>
            <a:r>
              <a:rPr lang="en-US" sz="1400" b="1" kern="1200" dirty="0">
                <a:solidFill>
                  <a:schemeClr val="tx1"/>
                </a:solidFill>
                <a:latin typeface="Arial" charset="0"/>
                <a:ea typeface="+mn-ea"/>
                <a:cs typeface="+mn-cs"/>
              </a:rPr>
              <a:t>required</a:t>
            </a:r>
            <a:r>
              <a:rPr lang="en-US" sz="1400" kern="1200" dirty="0">
                <a:solidFill>
                  <a:schemeClr val="tx1"/>
                </a:solidFill>
                <a:latin typeface="Arial" charset="0"/>
                <a:ea typeface="+mn-ea"/>
                <a:cs typeface="+mn-cs"/>
              </a:rPr>
              <a:t>“ </a:t>
            </a:r>
            <a:r>
              <a:rPr lang="en-US" sz="1400" b="1" kern="1200" dirty="0">
                <a:solidFill>
                  <a:srgbClr val="FF0000"/>
                </a:solidFill>
                <a:latin typeface="Arial" charset="0"/>
                <a:ea typeface="+mn-ea"/>
                <a:cs typeface="+mn-cs"/>
              </a:rPr>
              <a:t>type</a:t>
            </a:r>
            <a:r>
              <a:rPr lang="en-US" sz="1400" kern="1200" dirty="0">
                <a:solidFill>
                  <a:schemeClr val="tx1"/>
                </a:solidFill>
                <a:latin typeface="Arial" charset="0"/>
                <a:ea typeface="+mn-ea"/>
                <a:cs typeface="+mn-cs"/>
              </a:rPr>
              <a:t>=</a:t>
            </a:r>
            <a:r>
              <a:rPr lang="fr-FR" sz="1400" kern="1200" dirty="0">
                <a:solidFill>
                  <a:schemeClr val="tx1"/>
                </a:solidFill>
                <a:latin typeface="Arial" charset="0"/>
                <a:ea typeface="+mn-ea"/>
                <a:cs typeface="+mn-cs"/>
              </a:rPr>
              <a:t>"</a:t>
            </a:r>
            <a:r>
              <a:rPr lang="fr-FR" sz="1400" b="1" kern="1200" dirty="0" err="1">
                <a:solidFill>
                  <a:schemeClr val="tx1"/>
                </a:solidFill>
                <a:latin typeface="Arial" charset="0"/>
                <a:ea typeface="+mn-ea"/>
                <a:cs typeface="+mn-cs"/>
              </a:rPr>
              <a:t>xs:string</a:t>
            </a:r>
            <a:r>
              <a:rPr lang="fr-FR" sz="1400" kern="1200" dirty="0">
                <a:solidFill>
                  <a:schemeClr val="tx1"/>
                </a:solidFill>
                <a:latin typeface="Arial" charset="0"/>
                <a:ea typeface="+mn-ea"/>
                <a:cs typeface="+mn-cs"/>
              </a:rPr>
              <a:t>"</a:t>
            </a:r>
            <a:r>
              <a:rPr lang="en-US"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xs:extension</a:t>
            </a:r>
            <a:r>
              <a:rPr lang="fr-FR" sz="1400" kern="1200" dirty="0">
                <a:solidFill>
                  <a:schemeClr val="tx1"/>
                </a:solidFill>
                <a:latin typeface="Arial" charset="0"/>
                <a:ea typeface="+mn-ea"/>
                <a:cs typeface="+mn-cs"/>
              </a:rPr>
              <a:t>&gt;</a:t>
            </a:r>
          </a:p>
          <a:p>
            <a:pPr>
              <a:buNone/>
            </a:pPr>
            <a:r>
              <a:rPr lang="fr-FR" sz="1400" kern="1200" baseline="0" dirty="0">
                <a:solidFill>
                  <a:schemeClr val="tx1"/>
                </a:solidFill>
                <a:latin typeface="Arial" charset="0"/>
                <a:ea typeface="+mn-ea"/>
                <a:cs typeface="+mn-cs"/>
              </a:rPr>
              <a:t>           	</a:t>
            </a: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xs:simpleContent</a:t>
            </a:r>
            <a:r>
              <a:rPr lang="fr-FR" sz="1400" kern="1200" dirty="0">
                <a:solidFill>
                  <a:schemeClr val="tx1"/>
                </a:solidFill>
                <a:latin typeface="Arial" charset="0"/>
                <a:ea typeface="+mn-ea"/>
                <a:cs typeface="+mn-cs"/>
              </a:rPr>
              <a:t>&gt;</a:t>
            </a:r>
          </a:p>
          <a:p>
            <a:pPr>
              <a:buNone/>
            </a:pPr>
            <a:r>
              <a:rPr lang="fr-FR" sz="1400" kern="1200" dirty="0">
                <a:solidFill>
                  <a:schemeClr val="tx1"/>
                </a:solidFill>
                <a:latin typeface="Arial" charset="0"/>
                <a:ea typeface="+mn-ea"/>
                <a:cs typeface="+mn-cs"/>
              </a:rPr>
              <a:t>         	    &lt;/</a:t>
            </a:r>
            <a:r>
              <a:rPr lang="fr-FR" sz="1400" b="1" kern="1200" dirty="0" err="1">
                <a:solidFill>
                  <a:schemeClr val="tx2"/>
                </a:solidFill>
                <a:latin typeface="Arial" charset="0"/>
                <a:ea typeface="+mn-ea"/>
                <a:cs typeface="+mn-cs"/>
              </a:rPr>
              <a:t>xs:complexType</a:t>
            </a:r>
            <a:r>
              <a:rPr lang="fr-FR" sz="1400" kern="1200" dirty="0">
                <a:solidFill>
                  <a:schemeClr val="tx1"/>
                </a:solidFill>
                <a:latin typeface="Arial" charset="0"/>
                <a:ea typeface="+mn-ea"/>
                <a:cs typeface="+mn-cs"/>
              </a:rPr>
              <a:t>&gt;</a:t>
            </a:r>
          </a:p>
          <a:p>
            <a:pPr>
              <a:buNone/>
            </a:pPr>
            <a:r>
              <a:rPr lang="fr-FR" sz="1400" kern="1200" baseline="0" dirty="0">
                <a:solidFill>
                  <a:schemeClr val="tx1"/>
                </a:solidFill>
                <a:latin typeface="Arial" charset="0"/>
                <a:ea typeface="+mn-ea"/>
                <a:cs typeface="+mn-cs"/>
              </a:rPr>
              <a:t>		&lt;</a:t>
            </a:r>
            <a:r>
              <a:rPr lang="fr-FR" sz="1400" kern="1200" dirty="0">
                <a:solidFill>
                  <a:schemeClr val="tx1"/>
                </a:solidFill>
                <a:latin typeface="Arial" charset="0"/>
                <a:ea typeface="+mn-ea"/>
                <a:cs typeface="+mn-cs"/>
              </a:rPr>
              <a:t>/</a:t>
            </a:r>
            <a:r>
              <a:rPr lang="fr-FR" sz="1400" b="1" kern="1200" dirty="0" err="1">
                <a:solidFill>
                  <a:schemeClr val="tx2"/>
                </a:solidFill>
                <a:latin typeface="Arial" charset="0"/>
                <a:ea typeface="+mn-ea"/>
                <a:cs typeface="+mn-cs"/>
              </a:rPr>
              <a:t>xs:element</a:t>
            </a:r>
            <a:r>
              <a:rPr lang="fr-FR" sz="1400" kern="1200" dirty="0">
                <a:solidFill>
                  <a:schemeClr val="tx1"/>
                </a:solidFill>
                <a:latin typeface="Arial" charset="0"/>
                <a:ea typeface="+mn-ea"/>
                <a:cs typeface="+mn-cs"/>
              </a:rPr>
              <a:t>&gt;</a:t>
            </a:r>
            <a:endParaRPr lang="fr-FR" sz="1400" dirty="0"/>
          </a:p>
          <a:p>
            <a:pPr lvl="4"/>
            <a:endParaRPr lang="fr-FR" dirty="0"/>
          </a:p>
          <a:p>
            <a:pPr lvl="3"/>
            <a:endParaRPr lang="fr-FR" dirty="0"/>
          </a:p>
          <a:p>
            <a:pPr lvl="1"/>
            <a:endParaRPr lang="fr-FR" dirty="0"/>
          </a:p>
        </p:txBody>
      </p:sp>
      <p:sp>
        <p:nvSpPr>
          <p:cNvPr id="4" name="Espace réservé du numéro de diapositive 3"/>
          <p:cNvSpPr>
            <a:spLocks noGrp="1"/>
          </p:cNvSpPr>
          <p:nvPr>
            <p:ph type="sldNum" sz="quarter" idx="12"/>
          </p:nvPr>
        </p:nvSpPr>
        <p:spPr/>
        <p:txBody>
          <a:bodyPr>
            <a:normAutofit/>
          </a:bodyPr>
          <a:lstStyle/>
          <a:p>
            <a:pPr>
              <a:defRPr/>
            </a:pPr>
            <a:fld id="{0CB1C5C1-FAA7-40E6-AC29-672D551EBD9B}" type="slidenum">
              <a:rPr lang="fr-FR" smtClean="0"/>
              <a:pPr>
                <a:defRPr/>
              </a:pPr>
              <a:t>71</a:t>
            </a:fld>
            <a:endParaRPr lang="fr-F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AutoShape 2"/>
          <p:cNvSpPr>
            <a:spLocks noGrp="1" noChangeArrowheads="1"/>
          </p:cNvSpPr>
          <p:nvPr>
            <p:ph type="title"/>
          </p:nvPr>
        </p:nvSpPr>
        <p:spPr/>
        <p:txBody>
          <a:bodyPr/>
          <a:lstStyle/>
          <a:p>
            <a:pPr eaLnBrk="1" hangingPunct="1"/>
            <a:r>
              <a:rPr lang="fr-FR" dirty="0"/>
              <a:t>Les schémas XML</a:t>
            </a:r>
          </a:p>
        </p:txBody>
      </p:sp>
      <p:sp>
        <p:nvSpPr>
          <p:cNvPr id="1579011" name="Rectangle 3"/>
          <p:cNvSpPr>
            <a:spLocks noGrp="1" noChangeArrowheads="1"/>
          </p:cNvSpPr>
          <p:nvPr>
            <p:ph idx="1"/>
          </p:nvPr>
        </p:nvSpPr>
        <p:spPr/>
        <p:txBody>
          <a:bodyPr>
            <a:normAutofit fontScale="85000" lnSpcReduction="10000"/>
          </a:bodyPr>
          <a:lstStyle/>
          <a:p>
            <a:r>
              <a:rPr lang="fr-FR" dirty="0"/>
              <a:t>Groupes de substitution</a:t>
            </a:r>
          </a:p>
          <a:p>
            <a:pPr lvl="1"/>
            <a:r>
              <a:rPr lang="fr-FR" dirty="0">
                <a:cs typeface="Courier New" pitchFamily="49" charset="0"/>
              </a:rPr>
              <a:t> </a:t>
            </a:r>
            <a:r>
              <a:rPr lang="fr-FR" dirty="0" err="1">
                <a:cs typeface="Courier New" pitchFamily="49" charset="0"/>
              </a:rPr>
              <a:t>substitutionGroup</a:t>
            </a:r>
            <a:r>
              <a:rPr lang="fr-FR" dirty="0">
                <a:cs typeface="Courier New" pitchFamily="49" charset="0"/>
              </a:rPr>
              <a:t> (se référer à un élément de substitution)</a:t>
            </a:r>
          </a:p>
          <a:p>
            <a:pPr lvl="2">
              <a:buFont typeface="Wingdings" charset="2"/>
              <a:buNone/>
            </a:pPr>
            <a:r>
              <a:rPr lang="fr-FR" dirty="0"/>
              <a:t>&lt;</a:t>
            </a:r>
            <a:r>
              <a:rPr lang="fr-FR" b="1" dirty="0" err="1">
                <a:solidFill>
                  <a:schemeClr val="tx2"/>
                </a:solidFill>
              </a:rPr>
              <a:t>xsd:element</a:t>
            </a:r>
            <a:r>
              <a:rPr lang="fr-FR" dirty="0"/>
              <a:t> </a:t>
            </a:r>
            <a:r>
              <a:rPr lang="fr-FR" b="1" dirty="0" err="1">
                <a:solidFill>
                  <a:srgbClr val="FF0000"/>
                </a:solidFill>
              </a:rPr>
              <a:t>name</a:t>
            </a:r>
            <a:r>
              <a:rPr lang="fr-FR" dirty="0"/>
              <a:t>="</a:t>
            </a:r>
            <a:r>
              <a:rPr lang="fr-FR" i="1" dirty="0"/>
              <a:t>nom</a:t>
            </a:r>
            <a:r>
              <a:rPr lang="fr-FR" dirty="0"/>
              <a:t>" </a:t>
            </a:r>
            <a:r>
              <a:rPr lang="fr-FR" b="1" dirty="0">
                <a:solidFill>
                  <a:srgbClr val="FF0000"/>
                </a:solidFill>
              </a:rPr>
              <a:t>type</a:t>
            </a:r>
            <a:r>
              <a:rPr lang="fr-FR" dirty="0"/>
              <a:t>="</a:t>
            </a:r>
            <a:r>
              <a:rPr lang="fr-FR" b="1" dirty="0" err="1"/>
              <a:t>xsd:string</a:t>
            </a:r>
            <a:r>
              <a:rPr lang="fr-FR" dirty="0"/>
              <a:t>"/&gt;</a:t>
            </a:r>
          </a:p>
          <a:p>
            <a:pPr lvl="2">
              <a:buFont typeface="Wingdings" charset="2"/>
              <a:buNone/>
            </a:pPr>
            <a:r>
              <a:rPr lang="fr-FR" dirty="0"/>
              <a:t>&lt;</a:t>
            </a:r>
            <a:r>
              <a:rPr lang="fr-FR" b="1" dirty="0" err="1">
                <a:solidFill>
                  <a:schemeClr val="tx2"/>
                </a:solidFill>
              </a:rPr>
              <a:t>xsd:element</a:t>
            </a:r>
            <a:r>
              <a:rPr lang="fr-FR" dirty="0"/>
              <a:t> </a:t>
            </a:r>
            <a:r>
              <a:rPr lang="fr-FR" b="1" dirty="0" err="1">
                <a:solidFill>
                  <a:srgbClr val="FF0000"/>
                </a:solidFill>
              </a:rPr>
              <a:t>name</a:t>
            </a:r>
            <a:r>
              <a:rPr lang="fr-FR" dirty="0"/>
              <a:t>="</a:t>
            </a:r>
            <a:r>
              <a:rPr lang="fr-FR" i="1" dirty="0" err="1"/>
              <a:t>prenom</a:t>
            </a:r>
            <a:r>
              <a:rPr lang="fr-FR" dirty="0"/>
              <a:t>" </a:t>
            </a:r>
            <a:r>
              <a:rPr lang="fr-FR" b="1" dirty="0">
                <a:solidFill>
                  <a:srgbClr val="FF0000"/>
                </a:solidFill>
              </a:rPr>
              <a:t>type</a:t>
            </a:r>
            <a:r>
              <a:rPr lang="fr-FR" dirty="0"/>
              <a:t>="</a:t>
            </a:r>
            <a:r>
              <a:rPr lang="fr-FR" b="1" dirty="0" err="1"/>
              <a:t>xsd:string</a:t>
            </a:r>
            <a:r>
              <a:rPr lang="fr-FR" dirty="0"/>
              <a:t>" </a:t>
            </a:r>
            <a:r>
              <a:rPr lang="fr-FR" b="1" dirty="0" err="1">
                <a:solidFill>
                  <a:srgbClr val="FF0000"/>
                </a:solidFill>
              </a:rPr>
              <a:t>substitutionGroup</a:t>
            </a:r>
            <a:r>
              <a:rPr lang="fr-FR" dirty="0"/>
              <a:t>="</a:t>
            </a:r>
            <a:r>
              <a:rPr lang="fr-FR" i="1" dirty="0"/>
              <a:t>nom</a:t>
            </a:r>
            <a:r>
              <a:rPr lang="fr-FR" dirty="0"/>
              <a:t>" /&gt;</a:t>
            </a:r>
          </a:p>
          <a:p>
            <a:pPr lvl="1"/>
            <a:r>
              <a:rPr lang="fr-FR" dirty="0">
                <a:cs typeface="Courier New" pitchFamily="49" charset="0"/>
              </a:rPr>
              <a:t> par exemple, ici, le prénom peut être remplacé par un nom</a:t>
            </a:r>
          </a:p>
          <a:p>
            <a:pPr lvl="1"/>
            <a:endParaRPr lang="fr-FR" dirty="0">
              <a:cs typeface="Courier New" pitchFamily="49" charset="0"/>
            </a:endParaRPr>
          </a:p>
          <a:p>
            <a:r>
              <a:rPr lang="fr-FR" dirty="0"/>
              <a:t>Eléments de substitution</a:t>
            </a:r>
          </a:p>
          <a:p>
            <a:pPr lvl="1"/>
            <a:r>
              <a:rPr lang="fr-FR" dirty="0"/>
              <a:t> Définition d'éléments abstraits pour la substitution</a:t>
            </a:r>
          </a:p>
          <a:p>
            <a:pPr lvl="2">
              <a:buFont typeface="Wingdings" charset="2"/>
              <a:buNone/>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i="1" dirty="0" err="1">
                <a:latin typeface="Arial Unicode MS" pitchFamily="34" charset="-128"/>
                <a:cs typeface="Courier New" pitchFamily="49" charset="0"/>
              </a:rPr>
              <a:t>nom_pre</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abstract</a:t>
            </a:r>
            <a:r>
              <a:rPr lang="fr-FR" dirty="0">
                <a:latin typeface="Arial Unicode MS" pitchFamily="34" charset="-128"/>
                <a:cs typeface="Courier New" pitchFamily="49" charset="0"/>
              </a:rPr>
              <a:t>="</a:t>
            </a:r>
            <a:r>
              <a:rPr lang="fr-FR" b="1" i="1" dirty="0">
                <a:latin typeface="Arial Unicode MS" pitchFamily="34" charset="-128"/>
                <a:cs typeface="Courier New" pitchFamily="49" charset="0"/>
              </a:rPr>
              <a:t>true</a:t>
            </a:r>
            <a:r>
              <a:rPr lang="fr-FR" dirty="0">
                <a:latin typeface="Arial Unicode MS" pitchFamily="34" charset="-128"/>
                <a:cs typeface="Courier New" pitchFamily="49" charset="0"/>
              </a:rPr>
              <a:t>"/&gt;</a:t>
            </a:r>
          </a:p>
          <a:p>
            <a:pPr lvl="2">
              <a:buFont typeface="Wingdings" charset="2"/>
              <a:buNone/>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i="1" dirty="0">
                <a:latin typeface="Arial Unicode MS" pitchFamily="34" charset="-128"/>
                <a:cs typeface="Courier New" pitchFamily="49" charset="0"/>
              </a:rPr>
              <a:t>nom</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substitutionGroup</a:t>
            </a:r>
            <a:r>
              <a:rPr lang="fr-FR" dirty="0">
                <a:latin typeface="Arial Unicode MS" pitchFamily="34" charset="-128"/>
                <a:cs typeface="Courier New" pitchFamily="49" charset="0"/>
              </a:rPr>
              <a:t>="</a:t>
            </a:r>
            <a:r>
              <a:rPr lang="fr-FR" i="1" dirty="0" err="1">
                <a:latin typeface="Arial Unicode MS" pitchFamily="34" charset="-128"/>
                <a:cs typeface="Courier New" pitchFamily="49" charset="0"/>
              </a:rPr>
              <a:t>nom_pre</a:t>
            </a:r>
            <a:r>
              <a:rPr lang="fr-FR" dirty="0">
                <a:latin typeface="Arial Unicode MS" pitchFamily="34" charset="-128"/>
                <a:cs typeface="Courier New" pitchFamily="49" charset="0"/>
              </a:rPr>
              <a:t>" /&gt;</a:t>
            </a:r>
          </a:p>
          <a:p>
            <a:pPr lvl="2">
              <a:buFont typeface="Wingdings" charset="2"/>
              <a:buNone/>
            </a:pPr>
            <a:r>
              <a:rPr lang="fr-FR" dirty="0">
                <a:latin typeface="Arial Unicode MS" pitchFamily="34" charset="-128"/>
                <a:cs typeface="Courier New" pitchFamily="49" charset="0"/>
              </a:rPr>
              <a:t>&lt;</a:t>
            </a:r>
            <a:r>
              <a:rPr lang="fr-FR" b="1" dirty="0" err="1">
                <a:solidFill>
                  <a:schemeClr val="tx2"/>
                </a:solidFill>
                <a:latin typeface="Arial Unicode MS" pitchFamily="34" charset="-128"/>
                <a:cs typeface="Courier New" pitchFamily="49" charset="0"/>
              </a:rPr>
              <a:t>xsd:element</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name</a:t>
            </a:r>
            <a:r>
              <a:rPr lang="fr-FR" dirty="0">
                <a:latin typeface="Arial Unicode MS" pitchFamily="34" charset="-128"/>
                <a:cs typeface="Courier New" pitchFamily="49" charset="0"/>
              </a:rPr>
              <a:t>="</a:t>
            </a:r>
            <a:r>
              <a:rPr lang="fr-FR" dirty="0" err="1">
                <a:latin typeface="Arial Unicode MS" pitchFamily="34" charset="-128"/>
                <a:cs typeface="Courier New" pitchFamily="49" charset="0"/>
              </a:rPr>
              <a:t>prenom</a:t>
            </a:r>
            <a:r>
              <a:rPr lang="fr-FR" dirty="0">
                <a:latin typeface="Arial Unicode MS" pitchFamily="34" charset="-128"/>
                <a:cs typeface="Courier New" pitchFamily="49" charset="0"/>
              </a:rPr>
              <a:t>" </a:t>
            </a:r>
            <a:r>
              <a:rPr lang="fr-FR" b="1" dirty="0">
                <a:solidFill>
                  <a:srgbClr val="FF0000"/>
                </a:solidFill>
                <a:latin typeface="Arial Unicode MS" pitchFamily="34" charset="-128"/>
                <a:cs typeface="Courier New" pitchFamily="49" charset="0"/>
              </a:rPr>
              <a:t>type</a:t>
            </a:r>
            <a:r>
              <a:rPr lang="fr-FR" dirty="0">
                <a:latin typeface="Arial Unicode MS" pitchFamily="34" charset="-128"/>
                <a:cs typeface="Courier New" pitchFamily="49" charset="0"/>
              </a:rPr>
              <a:t>="</a:t>
            </a:r>
            <a:r>
              <a:rPr lang="fr-FR" b="1" dirty="0" err="1">
                <a:solidFill>
                  <a:srgbClr val="003300"/>
                </a:solidFill>
                <a:latin typeface="Arial Unicode MS" pitchFamily="34" charset="-128"/>
                <a:cs typeface="Courier New" pitchFamily="49" charset="0"/>
              </a:rPr>
              <a:t>xsd:string</a:t>
            </a:r>
            <a:r>
              <a:rPr lang="fr-FR" dirty="0">
                <a:latin typeface="Arial Unicode MS" pitchFamily="34" charset="-128"/>
                <a:cs typeface="Courier New" pitchFamily="49" charset="0"/>
              </a:rPr>
              <a:t>" </a:t>
            </a:r>
            <a:r>
              <a:rPr lang="fr-FR" b="1" dirty="0" err="1">
                <a:solidFill>
                  <a:srgbClr val="FF0000"/>
                </a:solidFill>
                <a:latin typeface="Arial Unicode MS" pitchFamily="34" charset="-128"/>
                <a:cs typeface="Courier New" pitchFamily="49" charset="0"/>
              </a:rPr>
              <a:t>substitutionGroup</a:t>
            </a:r>
            <a:r>
              <a:rPr lang="fr-FR" dirty="0">
                <a:latin typeface="Arial Unicode MS" pitchFamily="34" charset="-128"/>
                <a:cs typeface="Courier New" pitchFamily="49" charset="0"/>
              </a:rPr>
              <a:t>="</a:t>
            </a:r>
            <a:r>
              <a:rPr lang="fr-FR" dirty="0" err="1">
                <a:latin typeface="Arial Unicode MS" pitchFamily="34" charset="-128"/>
                <a:cs typeface="Courier New" pitchFamily="49" charset="0"/>
              </a:rPr>
              <a:t>nom_pre</a:t>
            </a:r>
            <a:r>
              <a:rPr lang="fr-FR" dirty="0">
                <a:latin typeface="Arial Unicode MS" pitchFamily="34" charset="-128"/>
                <a:cs typeface="Courier New" pitchFamily="49" charset="0"/>
              </a:rPr>
              <a:t>" /&gt;</a:t>
            </a:r>
          </a:p>
        </p:txBody>
      </p:sp>
      <p:sp>
        <p:nvSpPr>
          <p:cNvPr id="5" name="Rectangle 13"/>
          <p:cNvSpPr>
            <a:spLocks noGrp="1" noChangeArrowheads="1"/>
          </p:cNvSpPr>
          <p:nvPr>
            <p:ph type="sldNum" sz="quarter" idx="12"/>
          </p:nvPr>
        </p:nvSpPr>
        <p:spPr>
          <a:ln/>
        </p:spPr>
        <p:txBody>
          <a:bodyPr/>
          <a:lstStyle/>
          <a:p>
            <a:pPr>
              <a:defRPr/>
            </a:pPr>
            <a:fld id="{B821C80E-7AF6-4FE6-B4E0-E415DCD106C2}" type="slidenum">
              <a:rPr lang="fr-FR"/>
              <a:pPr>
                <a:defRPr/>
              </a:pPr>
              <a:t>72</a:t>
            </a:fld>
            <a:endParaRPr lang="fr-F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2" name="AutoShape 2"/>
          <p:cNvSpPr>
            <a:spLocks noGrp="1" noChangeArrowheads="1"/>
          </p:cNvSpPr>
          <p:nvPr>
            <p:ph type="title"/>
          </p:nvPr>
        </p:nvSpPr>
        <p:spPr/>
        <p:txBody>
          <a:bodyPr/>
          <a:lstStyle/>
          <a:p>
            <a:pPr eaLnBrk="1" hangingPunct="1"/>
            <a:r>
              <a:rPr lang="fr-FR"/>
              <a:t>Les schémas XML</a:t>
            </a:r>
          </a:p>
        </p:txBody>
      </p:sp>
      <p:sp>
        <p:nvSpPr>
          <p:cNvPr id="1602563" name="Rectangle 3"/>
          <p:cNvSpPr>
            <a:spLocks noGrp="1" noChangeArrowheads="1"/>
          </p:cNvSpPr>
          <p:nvPr>
            <p:ph idx="1"/>
          </p:nvPr>
        </p:nvSpPr>
        <p:spPr/>
        <p:txBody>
          <a:bodyPr>
            <a:normAutofit fontScale="77500" lnSpcReduction="20000"/>
          </a:bodyPr>
          <a:lstStyle/>
          <a:p>
            <a:r>
              <a:rPr lang="fr-FR"/>
              <a:t>Les outils de composition XSD</a:t>
            </a:r>
          </a:p>
          <a:p>
            <a:pPr lvl="1"/>
            <a:r>
              <a:rPr lang="fr-FR"/>
              <a:t> Les éditeurs XML listés précédemment permettent presque tous de générer relativement facilement des XSD, par exemple :</a:t>
            </a:r>
          </a:p>
          <a:p>
            <a:pPr lvl="2"/>
            <a:r>
              <a:rPr lang="fr-FR"/>
              <a:t> Altova XMLSpy outre ses fonctions d'auto-complétion permet la génération automatique de DTD et XSD à partir d'un fichier XML et suivant des critères (expertise nécessaire pour un résultat probant)</a:t>
            </a:r>
          </a:p>
          <a:p>
            <a:pPr lvl="1"/>
            <a:r>
              <a:rPr lang="fr-FR"/>
              <a:t> Il existe aussi des éditeurs dits WYSIWYG qui permettent de créer des schémas par cliquer-glisser à partir de composants graphiques</a:t>
            </a:r>
          </a:p>
          <a:p>
            <a:r>
              <a:rPr lang="fr-FR"/>
              <a:t>Les formats</a:t>
            </a:r>
          </a:p>
          <a:p>
            <a:pPr lvl="1"/>
            <a:r>
              <a:rPr lang="fr-FR">
                <a:cs typeface="Courier New" pitchFamily="49" charset="0"/>
              </a:rPr>
              <a:t> XSD : XML Schéma Definition</a:t>
            </a:r>
          </a:p>
          <a:p>
            <a:pPr lvl="1"/>
            <a:r>
              <a:rPr lang="fr-FR">
                <a:cs typeface="Courier New" pitchFamily="49" charset="0"/>
              </a:rPr>
              <a:t> XDR (XML Data Reduced) est l'ancêtre des XSD actuels</a:t>
            </a:r>
          </a:p>
          <a:p>
            <a:pPr lvl="1"/>
            <a:r>
              <a:rPr lang="fr-FR">
                <a:cs typeface="Courier New" pitchFamily="49" charset="0"/>
              </a:rPr>
              <a:t> SOX (Schema for Object-oriented XML) est une alternative aux DTD et XSD</a:t>
            </a:r>
          </a:p>
          <a:p>
            <a:pPr lvl="1"/>
            <a:r>
              <a:rPr lang="fr-FR">
                <a:cs typeface="Courier New" pitchFamily="49" charset="0"/>
              </a:rPr>
              <a:t> DCD (Document Content Description for XML) est un vocabulaire basé sur RDF pour décrire les contraintes à appliquer à une structure de contenu XML</a:t>
            </a:r>
            <a:endParaRPr lang="fr-FR"/>
          </a:p>
        </p:txBody>
      </p:sp>
      <p:sp>
        <p:nvSpPr>
          <p:cNvPr id="5" name="Rectangle 13"/>
          <p:cNvSpPr>
            <a:spLocks noGrp="1" noChangeArrowheads="1"/>
          </p:cNvSpPr>
          <p:nvPr>
            <p:ph type="sldNum" sz="quarter" idx="12"/>
          </p:nvPr>
        </p:nvSpPr>
        <p:spPr>
          <a:ln/>
        </p:spPr>
        <p:txBody>
          <a:bodyPr/>
          <a:lstStyle/>
          <a:p>
            <a:pPr>
              <a:defRPr/>
            </a:pPr>
            <a:fld id="{501369AE-55CF-4C4C-AEB7-708E65302870}" type="slidenum">
              <a:rPr lang="fr-FR"/>
              <a:pPr>
                <a:defRPr/>
              </a:pPr>
              <a:t>73</a:t>
            </a:fld>
            <a:endParaRPr lang="fr-FR"/>
          </a:p>
        </p:txBody>
      </p:sp>
      <p:sp>
        <p:nvSpPr>
          <p:cNvPr id="1602564"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AutoShape 2"/>
          <p:cNvSpPr>
            <a:spLocks noGrp="1" noChangeArrowheads="1"/>
          </p:cNvSpPr>
          <p:nvPr>
            <p:ph type="title"/>
          </p:nvPr>
        </p:nvSpPr>
        <p:spPr/>
        <p:txBody>
          <a:bodyPr/>
          <a:lstStyle/>
          <a:p>
            <a:pPr eaLnBrk="1" hangingPunct="1"/>
            <a:r>
              <a:rPr lang="fr-FR"/>
              <a:t>Modélisation XSD</a:t>
            </a:r>
          </a:p>
        </p:txBody>
      </p:sp>
      <p:sp>
        <p:nvSpPr>
          <p:cNvPr id="1750019" name="Rectangle 3"/>
          <p:cNvSpPr>
            <a:spLocks noGrp="1" noChangeArrowheads="1"/>
          </p:cNvSpPr>
          <p:nvPr>
            <p:ph idx="1"/>
          </p:nvPr>
        </p:nvSpPr>
        <p:spPr/>
        <p:txBody>
          <a:bodyPr>
            <a:normAutofit fontScale="92500" lnSpcReduction="20000"/>
          </a:bodyPr>
          <a:lstStyle/>
          <a:p>
            <a:pPr eaLnBrk="1" hangingPunct="1"/>
            <a:r>
              <a:rPr lang="fr-FR"/>
              <a:t>Rappels sur les concepts Objet</a:t>
            </a:r>
          </a:p>
          <a:p>
            <a:pPr lvl="1" eaLnBrk="1" hangingPunct="1"/>
            <a:endParaRPr lang="fr-FR"/>
          </a:p>
          <a:p>
            <a:pPr eaLnBrk="1" hangingPunct="1"/>
            <a:r>
              <a:rPr lang="fr-FR"/>
              <a:t>L’écosystème Objet</a:t>
            </a:r>
          </a:p>
          <a:p>
            <a:pPr lvl="1" eaLnBrk="1" hangingPunct="1"/>
            <a:r>
              <a:rPr lang="fr-FR"/>
              <a:t> </a:t>
            </a:r>
            <a:r>
              <a:rPr lang="fr-FR">
                <a:ea typeface="MS Mincho" pitchFamily="49" charset="-128"/>
              </a:rPr>
              <a:t>un programme peut être conçu comme un écosystème rempli d’entités en interaction (objets), disposant de caractéristiques propres (propriétés) et de moyens d’action (méthodes) et répondant à des stimuli externes (événements)</a:t>
            </a:r>
          </a:p>
          <a:p>
            <a:pPr lvl="1" eaLnBrk="1" hangingPunct="1"/>
            <a:endParaRPr lang="fr-FR">
              <a:ea typeface="MS Mincho" pitchFamily="49" charset="-128"/>
            </a:endParaRPr>
          </a:p>
          <a:p>
            <a:pPr eaLnBrk="1" hangingPunct="1"/>
            <a:r>
              <a:rPr lang="fr-FR"/>
              <a:t>Constructeur, destructeur, héritage, polymorphisme</a:t>
            </a:r>
          </a:p>
          <a:p>
            <a:pPr lvl="1" eaLnBrk="1" hangingPunct="1"/>
            <a:r>
              <a:rPr lang="fr-FR"/>
              <a:t> </a:t>
            </a:r>
            <a:r>
              <a:rPr lang="fr-FR">
                <a:ea typeface="MS Mincho" pitchFamily="49" charset="-128"/>
              </a:rPr>
              <a:t>Qu’est-ce ?</a:t>
            </a:r>
          </a:p>
          <a:p>
            <a:pPr lvl="1" eaLnBrk="1" hangingPunct="1"/>
            <a:r>
              <a:rPr lang="fr-FR">
                <a:ea typeface="MS Mincho" pitchFamily="49" charset="-128"/>
              </a:rPr>
              <a:t> A quoi ça sert ?</a:t>
            </a:r>
          </a:p>
          <a:p>
            <a:pPr lvl="1" eaLnBrk="1" hangingPunct="1"/>
            <a:r>
              <a:rPr lang="fr-FR">
                <a:ea typeface="MS Mincho" pitchFamily="49" charset="-128"/>
              </a:rPr>
              <a:t> Comment ça marche ?</a:t>
            </a:r>
          </a:p>
        </p:txBody>
      </p:sp>
      <p:sp>
        <p:nvSpPr>
          <p:cNvPr id="5" name="Rectangle 13"/>
          <p:cNvSpPr>
            <a:spLocks noGrp="1" noChangeArrowheads="1"/>
          </p:cNvSpPr>
          <p:nvPr>
            <p:ph type="sldNum" sz="quarter" idx="12"/>
          </p:nvPr>
        </p:nvSpPr>
        <p:spPr>
          <a:ln/>
        </p:spPr>
        <p:txBody>
          <a:bodyPr/>
          <a:lstStyle/>
          <a:p>
            <a:pPr>
              <a:defRPr/>
            </a:pPr>
            <a:fld id="{1AAC5491-B3EC-4984-AA81-4FAEBF3C51E6}" type="slidenum">
              <a:rPr lang="fr-FR"/>
              <a:pPr>
                <a:defRPr/>
              </a:pPr>
              <a:t>74</a:t>
            </a:fld>
            <a:endParaRPr lang="fr-FR"/>
          </a:p>
        </p:txBody>
      </p:sp>
      <p:sp>
        <p:nvSpPr>
          <p:cNvPr id="175002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970" name="AutoShape 2"/>
          <p:cNvSpPr>
            <a:spLocks noGrp="1" noChangeArrowheads="1"/>
          </p:cNvSpPr>
          <p:nvPr>
            <p:ph type="title"/>
          </p:nvPr>
        </p:nvSpPr>
        <p:spPr/>
        <p:txBody>
          <a:bodyPr/>
          <a:lstStyle/>
          <a:p>
            <a:pPr eaLnBrk="1" hangingPunct="1"/>
            <a:r>
              <a:rPr lang="fr-FR"/>
              <a:t>Modélisation XSD</a:t>
            </a:r>
          </a:p>
        </p:txBody>
      </p:sp>
      <p:sp>
        <p:nvSpPr>
          <p:cNvPr id="1747971" name="Rectangle 3"/>
          <p:cNvSpPr>
            <a:spLocks noGrp="1" noChangeArrowheads="1"/>
          </p:cNvSpPr>
          <p:nvPr>
            <p:ph idx="1"/>
          </p:nvPr>
        </p:nvSpPr>
        <p:spPr/>
        <p:txBody>
          <a:bodyPr>
            <a:normAutofit fontScale="85000" lnSpcReduction="20000"/>
          </a:bodyPr>
          <a:lstStyle/>
          <a:p>
            <a:r>
              <a:rPr lang="fr-FR"/>
              <a:t>XML se prête bien à l'approche objet</a:t>
            </a:r>
          </a:p>
          <a:p>
            <a:pPr lvl="1"/>
            <a:r>
              <a:rPr lang="fr-FR"/>
              <a:t> du fait de sa conception arborescente, presque tous les concepts objets peuvent être intégrés aux schémas</a:t>
            </a:r>
          </a:p>
          <a:p>
            <a:pPr lvl="1"/>
            <a:r>
              <a:rPr lang="fr-FR"/>
              <a:t> seuls quelques rares concepts des graphes OO restent intraduisibles en schema</a:t>
            </a:r>
          </a:p>
          <a:p>
            <a:pPr lvl="1"/>
            <a:r>
              <a:rPr lang="fr-FR"/>
              <a:t> le schéma joue le rôle de définition des classes</a:t>
            </a:r>
          </a:p>
          <a:p>
            <a:pPr lvl="1"/>
            <a:r>
              <a:rPr lang="fr-FR"/>
              <a:t> tandis que le fichier XML de données joue le rôle d'implémentation (main ou theApp)</a:t>
            </a:r>
          </a:p>
          <a:p>
            <a:pPr lvl="1"/>
            <a:endParaRPr lang="fr-FR"/>
          </a:p>
          <a:p>
            <a:r>
              <a:rPr lang="fr-FR"/>
              <a:t> Composition, agrégation et héritage</a:t>
            </a:r>
          </a:p>
          <a:p>
            <a:pPr lvl="1"/>
            <a:r>
              <a:rPr lang="fr-FR"/>
              <a:t> les meilleures pratiques sont issues de la modularité OO</a:t>
            </a:r>
          </a:p>
          <a:p>
            <a:pPr lvl="1"/>
            <a:r>
              <a:rPr lang="fr-FR"/>
              <a:t> il faut penser ses documents comme des classes dérivées OO</a:t>
            </a:r>
          </a:p>
          <a:p>
            <a:pPr lvl="1"/>
            <a:r>
              <a:rPr lang="fr-FR"/>
              <a:t> en prenant en compte les concepts de composition, agrégation et héritage</a:t>
            </a:r>
          </a:p>
        </p:txBody>
      </p:sp>
      <p:sp>
        <p:nvSpPr>
          <p:cNvPr id="5" name="Rectangle 13"/>
          <p:cNvSpPr>
            <a:spLocks noGrp="1" noChangeArrowheads="1"/>
          </p:cNvSpPr>
          <p:nvPr>
            <p:ph type="sldNum" sz="quarter" idx="12"/>
          </p:nvPr>
        </p:nvSpPr>
        <p:spPr>
          <a:ln/>
        </p:spPr>
        <p:txBody>
          <a:bodyPr/>
          <a:lstStyle/>
          <a:p>
            <a:pPr>
              <a:defRPr/>
            </a:pPr>
            <a:fld id="{52A716E4-DB40-44B0-929E-3086ABDA9FA7}" type="slidenum">
              <a:rPr lang="fr-FR"/>
              <a:pPr>
                <a:defRPr/>
              </a:pPr>
              <a:t>75</a:t>
            </a:fld>
            <a:endParaRPr lang="fr-FR"/>
          </a:p>
        </p:txBody>
      </p:sp>
      <p:sp>
        <p:nvSpPr>
          <p:cNvPr id="174797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22" name="AutoShape 2"/>
          <p:cNvSpPr>
            <a:spLocks noGrp="1" noChangeArrowheads="1"/>
          </p:cNvSpPr>
          <p:nvPr>
            <p:ph type="title"/>
          </p:nvPr>
        </p:nvSpPr>
        <p:spPr/>
        <p:txBody>
          <a:bodyPr/>
          <a:lstStyle/>
          <a:p>
            <a:pPr eaLnBrk="1" hangingPunct="1"/>
            <a:r>
              <a:rPr lang="fr-FR"/>
              <a:t>Modélisation XSD</a:t>
            </a:r>
          </a:p>
        </p:txBody>
      </p:sp>
      <p:sp>
        <p:nvSpPr>
          <p:cNvPr id="1745923" name="Rectangle 3"/>
          <p:cNvSpPr>
            <a:spLocks noGrp="1" noChangeArrowheads="1"/>
          </p:cNvSpPr>
          <p:nvPr>
            <p:ph idx="1"/>
          </p:nvPr>
        </p:nvSpPr>
        <p:spPr/>
        <p:txBody>
          <a:bodyPr>
            <a:normAutofit fontScale="92500" lnSpcReduction="20000"/>
          </a:bodyPr>
          <a:lstStyle/>
          <a:p>
            <a:r>
              <a:rPr lang="fr-FR"/>
              <a:t>Types</a:t>
            </a:r>
          </a:p>
          <a:p>
            <a:pPr lvl="1"/>
            <a:r>
              <a:rPr lang="fr-FR"/>
              <a:t> les types et les propriétés deviennent des types simples ou complexes</a:t>
            </a:r>
          </a:p>
          <a:p>
            <a:pPr lvl="1"/>
            <a:r>
              <a:rPr lang="fr-FR"/>
              <a:t> les types énumérés sont représentés par les patterns et les choices</a:t>
            </a:r>
          </a:p>
          <a:p>
            <a:r>
              <a:rPr lang="fr-FR"/>
              <a:t>Classes</a:t>
            </a:r>
          </a:p>
          <a:p>
            <a:pPr lvl="1"/>
            <a:r>
              <a:rPr lang="fr-FR"/>
              <a:t> les classes deviennent des types complexes</a:t>
            </a:r>
          </a:p>
          <a:p>
            <a:r>
              <a:rPr lang="fr-FR"/>
              <a:t>Dérivation et héritage</a:t>
            </a:r>
          </a:p>
          <a:p>
            <a:pPr lvl="1"/>
            <a:r>
              <a:rPr lang="fr-FR"/>
              <a:t> l'héritage devient utilisation d'un élément prédéfini</a:t>
            </a:r>
          </a:p>
          <a:p>
            <a:pPr lvl="1"/>
            <a:r>
              <a:rPr lang="fr-FR"/>
              <a:t> l'héritage multiple devient agrégation (sequence, tas)</a:t>
            </a:r>
          </a:p>
          <a:p>
            <a:r>
              <a:rPr lang="fr-FR"/>
              <a:t>Polymorphisme</a:t>
            </a:r>
          </a:p>
          <a:p>
            <a:pPr lvl="1"/>
            <a:r>
              <a:rPr lang="fr-FR"/>
              <a:t> le polymorphisme s'exprime à l'aide des substitutions, voire de any et anyAttribute</a:t>
            </a:r>
          </a:p>
        </p:txBody>
      </p:sp>
      <p:sp>
        <p:nvSpPr>
          <p:cNvPr id="5" name="Rectangle 13"/>
          <p:cNvSpPr>
            <a:spLocks noGrp="1" noChangeArrowheads="1"/>
          </p:cNvSpPr>
          <p:nvPr>
            <p:ph type="sldNum" sz="quarter" idx="12"/>
          </p:nvPr>
        </p:nvSpPr>
        <p:spPr>
          <a:ln/>
        </p:spPr>
        <p:txBody>
          <a:bodyPr/>
          <a:lstStyle/>
          <a:p>
            <a:pPr>
              <a:defRPr/>
            </a:pPr>
            <a:fld id="{49157B02-470F-42AF-95A7-C8AE89261529}" type="slidenum">
              <a:rPr lang="fr-FR"/>
              <a:pPr>
                <a:defRPr/>
              </a:pPr>
              <a:t>76</a:t>
            </a:fld>
            <a:endParaRPr lang="fr-FR"/>
          </a:p>
        </p:txBody>
      </p:sp>
      <p:sp>
        <p:nvSpPr>
          <p:cNvPr id="1745924"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AutoShape 2"/>
          <p:cNvSpPr>
            <a:spLocks noGrp="1" noChangeArrowheads="1"/>
          </p:cNvSpPr>
          <p:nvPr>
            <p:ph type="title"/>
          </p:nvPr>
        </p:nvSpPr>
        <p:spPr/>
        <p:txBody>
          <a:bodyPr/>
          <a:lstStyle/>
          <a:p>
            <a:pPr eaLnBrk="1" hangingPunct="1"/>
            <a:r>
              <a:rPr lang="fr-FR"/>
              <a:t>Modélisation XSD</a:t>
            </a:r>
          </a:p>
        </p:txBody>
      </p:sp>
      <p:sp>
        <p:nvSpPr>
          <p:cNvPr id="1743875" name="Rectangle 3"/>
          <p:cNvSpPr>
            <a:spLocks noGrp="1" noChangeArrowheads="1"/>
          </p:cNvSpPr>
          <p:nvPr>
            <p:ph idx="1"/>
          </p:nvPr>
        </p:nvSpPr>
        <p:spPr/>
        <p:txBody>
          <a:bodyPr>
            <a:normAutofit fontScale="92500" lnSpcReduction="10000"/>
          </a:bodyPr>
          <a:lstStyle/>
          <a:p>
            <a:r>
              <a:rPr lang="fr-FR"/>
              <a:t>Application d'UML au XML</a:t>
            </a:r>
          </a:p>
          <a:p>
            <a:pPr lvl="1"/>
            <a:endParaRPr lang="fr-FR"/>
          </a:p>
          <a:p>
            <a:pPr lvl="1"/>
            <a:r>
              <a:rPr lang="fr-FR"/>
              <a:t> les concepts objet appliqués à XML prennent toute leur force quand on peut passer d'un modèle (ex: UML) au schéma XML correspondant</a:t>
            </a:r>
          </a:p>
          <a:p>
            <a:pPr lvl="1"/>
            <a:endParaRPr lang="fr-FR"/>
          </a:p>
          <a:p>
            <a:pPr lvl="1"/>
            <a:r>
              <a:rPr lang="fr-FR"/>
              <a:t> ou directement de la spécification de classes métier dans un langage orienté objet (ex: Java) à leur modélisation UML</a:t>
            </a:r>
          </a:p>
          <a:p>
            <a:pPr lvl="1"/>
            <a:endParaRPr lang="fr-FR"/>
          </a:p>
          <a:p>
            <a:pPr lvl="1"/>
            <a:r>
              <a:rPr lang="fr-FR"/>
              <a:t> il existe des outils spécialisés dans la transformation UML/XSD qui permettent une transformation rapide (ex: XML Spy) et WYSIWYG</a:t>
            </a:r>
          </a:p>
        </p:txBody>
      </p:sp>
      <p:sp>
        <p:nvSpPr>
          <p:cNvPr id="5" name="Rectangle 13"/>
          <p:cNvSpPr>
            <a:spLocks noGrp="1" noChangeArrowheads="1"/>
          </p:cNvSpPr>
          <p:nvPr>
            <p:ph type="sldNum" sz="quarter" idx="12"/>
          </p:nvPr>
        </p:nvSpPr>
        <p:spPr>
          <a:ln/>
        </p:spPr>
        <p:txBody>
          <a:bodyPr/>
          <a:lstStyle/>
          <a:p>
            <a:pPr>
              <a:defRPr/>
            </a:pPr>
            <a:fld id="{C7DD951C-5864-414B-9DBF-024F15731466}" type="slidenum">
              <a:rPr lang="fr-FR"/>
              <a:pPr>
                <a:defRPr/>
              </a:pPr>
              <a:t>77</a:t>
            </a:fld>
            <a:endParaRPr lang="fr-FR"/>
          </a:p>
        </p:txBody>
      </p:sp>
      <p:sp>
        <p:nvSpPr>
          <p:cNvPr id="1743876"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850" name="AutoShape 1026"/>
          <p:cNvSpPr>
            <a:spLocks noGrp="1" noChangeArrowheads="1"/>
          </p:cNvSpPr>
          <p:nvPr>
            <p:ph type="title"/>
          </p:nvPr>
        </p:nvSpPr>
        <p:spPr/>
        <p:txBody>
          <a:bodyPr/>
          <a:lstStyle/>
          <a:p>
            <a:pPr eaLnBrk="1" hangingPunct="1"/>
            <a:r>
              <a:rPr lang="fr-FR"/>
              <a:t>Modélisation XSD</a:t>
            </a:r>
          </a:p>
        </p:txBody>
      </p:sp>
      <p:sp>
        <p:nvSpPr>
          <p:cNvPr id="1614851" name="Rectangle 1027"/>
          <p:cNvSpPr>
            <a:spLocks noGrp="1" noChangeArrowheads="1"/>
          </p:cNvSpPr>
          <p:nvPr>
            <p:ph idx="1"/>
          </p:nvPr>
        </p:nvSpPr>
        <p:spPr/>
        <p:txBody>
          <a:bodyPr>
            <a:normAutofit fontScale="85000" lnSpcReduction="20000"/>
          </a:bodyPr>
          <a:lstStyle/>
          <a:p>
            <a:r>
              <a:rPr lang="fr-FR" dirty="0"/>
              <a:t>Les modèles de conception (design pattern)</a:t>
            </a:r>
          </a:p>
          <a:p>
            <a:pPr lvl="1"/>
            <a:endParaRPr lang="fr-FR" dirty="0"/>
          </a:p>
          <a:p>
            <a:pPr lvl="1"/>
            <a:r>
              <a:rPr lang="fr-FR" dirty="0"/>
              <a:t> </a:t>
            </a:r>
            <a:r>
              <a:rPr lang="fr-FR" dirty="0">
                <a:ea typeface="MS Mincho" pitchFamily="49" charset="-128"/>
              </a:rPr>
              <a:t>Le terme « </a:t>
            </a:r>
            <a:r>
              <a:rPr lang="fr-FR" b="1" dirty="0">
                <a:ea typeface="MS Mincho" pitchFamily="49" charset="-128"/>
              </a:rPr>
              <a:t>design pattern</a:t>
            </a:r>
            <a:r>
              <a:rPr lang="fr-FR" dirty="0">
                <a:ea typeface="MS Mincho" pitchFamily="49" charset="-128"/>
              </a:rPr>
              <a:t> » ou modèle de conception, désigne </a:t>
            </a:r>
            <a:r>
              <a:rPr lang="fr-FR" b="1" dirty="0">
                <a:ea typeface="MS Mincho" pitchFamily="49" charset="-128"/>
              </a:rPr>
              <a:t>des modèles d’architectures logicielles </a:t>
            </a:r>
            <a:r>
              <a:rPr lang="fr-FR" dirty="0">
                <a:ea typeface="MS Mincho" pitchFamily="49" charset="-128"/>
              </a:rPr>
              <a:t>(et des codes) </a:t>
            </a:r>
            <a:r>
              <a:rPr lang="fr-FR" b="1" dirty="0">
                <a:ea typeface="MS Mincho" pitchFamily="49" charset="-128"/>
              </a:rPr>
              <a:t>éprouvés</a:t>
            </a:r>
            <a:r>
              <a:rPr lang="fr-FR" dirty="0">
                <a:ea typeface="MS Mincho" pitchFamily="49" charset="-128"/>
              </a:rPr>
              <a:t> pour aider les ingénieurs à faire face aux situations et problèmes </a:t>
            </a:r>
            <a:r>
              <a:rPr lang="fr-FR" b="1" dirty="0">
                <a:ea typeface="MS Mincho" pitchFamily="49" charset="-128"/>
              </a:rPr>
              <a:t>les plus courants</a:t>
            </a:r>
            <a:r>
              <a:rPr lang="fr-FR" dirty="0">
                <a:ea typeface="MS Mincho" pitchFamily="49" charset="-128"/>
              </a:rPr>
              <a:t>.</a:t>
            </a:r>
          </a:p>
          <a:p>
            <a:pPr lvl="1"/>
            <a:endParaRPr lang="fr-FR" dirty="0">
              <a:ea typeface="MS Mincho" pitchFamily="49" charset="-128"/>
            </a:endParaRPr>
          </a:p>
          <a:p>
            <a:pPr lvl="1"/>
            <a:r>
              <a:rPr lang="fr-FR" dirty="0">
                <a:ea typeface="MS Mincho" pitchFamily="49" charset="-128"/>
              </a:rPr>
              <a:t> Ou bien, pourquoi réinventer la roue en moins bien ?</a:t>
            </a:r>
          </a:p>
          <a:p>
            <a:pPr lvl="1"/>
            <a:endParaRPr lang="fr-FR" dirty="0">
              <a:ea typeface="MS Mincho" pitchFamily="49" charset="-128"/>
            </a:endParaRPr>
          </a:p>
          <a:p>
            <a:r>
              <a:rPr lang="fr-FR" dirty="0"/>
              <a:t>Les types de constructions classiques</a:t>
            </a:r>
          </a:p>
          <a:p>
            <a:pPr lvl="1"/>
            <a:r>
              <a:rPr lang="fr-FR" dirty="0"/>
              <a:t> On identifie classiquement </a:t>
            </a:r>
            <a:r>
              <a:rPr lang="fr-FR" b="1" dirty="0"/>
              <a:t>4 types de constructions </a:t>
            </a:r>
            <a:r>
              <a:rPr lang="fr-FR" dirty="0"/>
              <a:t>parfois assimilés à des design patterns bien qu'il s'agisse de méthodes de conception :</a:t>
            </a:r>
          </a:p>
          <a:p>
            <a:pPr lvl="2"/>
            <a:r>
              <a:rPr lang="fr-FR" dirty="0"/>
              <a:t> </a:t>
            </a:r>
            <a:r>
              <a:rPr lang="fr-FR" b="1" dirty="0"/>
              <a:t>Poupées russes, tranches de salami, stores vénitiens, jardin d'éden</a:t>
            </a:r>
            <a:endParaRPr lang="fr-FR" b="1" dirty="0">
              <a:ea typeface="MS Mincho" pitchFamily="49" charset="-128"/>
            </a:endParaRPr>
          </a:p>
        </p:txBody>
      </p:sp>
      <p:sp>
        <p:nvSpPr>
          <p:cNvPr id="5" name="Rectangle 13"/>
          <p:cNvSpPr>
            <a:spLocks noGrp="1" noChangeArrowheads="1"/>
          </p:cNvSpPr>
          <p:nvPr>
            <p:ph type="sldNum" sz="quarter" idx="12"/>
          </p:nvPr>
        </p:nvSpPr>
        <p:spPr>
          <a:ln/>
        </p:spPr>
        <p:txBody>
          <a:bodyPr/>
          <a:lstStyle/>
          <a:p>
            <a:pPr>
              <a:defRPr/>
            </a:pPr>
            <a:fld id="{EF3CF3FB-8682-43E4-9CB1-8C137BC2F4BB}" type="slidenum">
              <a:rPr lang="fr-FR"/>
              <a:pPr>
                <a:defRPr/>
              </a:pPr>
              <a:t>78</a:t>
            </a:fld>
            <a:endParaRPr lang="fr-F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01A9B63D-AEBA-405F-AE72-5DAABCFEC8C1}" type="slidenum">
              <a:rPr lang="fr-FR"/>
              <a:pPr>
                <a:defRPr/>
              </a:pPr>
              <a:t>79</a:t>
            </a:fld>
            <a:endParaRPr lang="fr-FR"/>
          </a:p>
        </p:txBody>
      </p:sp>
      <p:sp>
        <p:nvSpPr>
          <p:cNvPr id="1650691" name="Rectangle 3"/>
          <p:cNvSpPr>
            <a:spLocks noGrp="1" noChangeArrowheads="1"/>
          </p:cNvSpPr>
          <p:nvPr>
            <p:ph sz="half" idx="1"/>
          </p:nvPr>
        </p:nvSpPr>
        <p:spPr>
          <a:xfrm>
            <a:off x="214282" y="1071546"/>
            <a:ext cx="5643602" cy="5357850"/>
          </a:xfrm>
        </p:spPr>
        <p:txBody>
          <a:bodyPr>
            <a:normAutofit lnSpcReduction="10000"/>
          </a:bodyPr>
          <a:lstStyle/>
          <a:p>
            <a:r>
              <a:rPr lang="fr-FR" dirty="0"/>
              <a:t>Poupées russes (</a:t>
            </a:r>
            <a:r>
              <a:rPr lang="fr-FR" dirty="0" err="1"/>
              <a:t>Russian</a:t>
            </a:r>
            <a:r>
              <a:rPr lang="fr-FR" dirty="0"/>
              <a:t> </a:t>
            </a:r>
            <a:r>
              <a:rPr lang="fr-FR" dirty="0" err="1"/>
              <a:t>Doll</a:t>
            </a:r>
            <a:r>
              <a:rPr lang="fr-FR" dirty="0"/>
              <a:t>)</a:t>
            </a:r>
          </a:p>
          <a:p>
            <a:pPr lvl="1"/>
            <a:r>
              <a:rPr lang="fr-FR" dirty="0"/>
              <a:t> </a:t>
            </a:r>
            <a:r>
              <a:rPr lang="fr-FR" b="1" dirty="0"/>
              <a:t>imbrication maximale</a:t>
            </a:r>
          </a:p>
          <a:p>
            <a:pPr lvl="1"/>
            <a:r>
              <a:rPr lang="fr-FR" dirty="0"/>
              <a:t> </a:t>
            </a:r>
            <a:r>
              <a:rPr lang="fr-FR" b="1" dirty="0"/>
              <a:t>définit</a:t>
            </a:r>
            <a:r>
              <a:rPr lang="fr-FR" dirty="0"/>
              <a:t> chaque </a:t>
            </a:r>
            <a:r>
              <a:rPr lang="fr-FR" b="1" dirty="0"/>
              <a:t>élément</a:t>
            </a:r>
            <a:r>
              <a:rPr lang="fr-FR" dirty="0"/>
              <a:t> lors de </a:t>
            </a:r>
            <a:r>
              <a:rPr lang="fr-FR" b="1" dirty="0"/>
              <a:t>leur</a:t>
            </a:r>
            <a:r>
              <a:rPr lang="fr-FR" dirty="0"/>
              <a:t> </a:t>
            </a:r>
            <a:r>
              <a:rPr lang="fr-FR" b="1" dirty="0"/>
              <a:t>rencontre</a:t>
            </a:r>
          </a:p>
          <a:p>
            <a:pPr lvl="1"/>
            <a:r>
              <a:rPr lang="fr-FR" dirty="0"/>
              <a:t> utilise </a:t>
            </a:r>
            <a:r>
              <a:rPr lang="fr-FR" b="1" dirty="0"/>
              <a:t>uniquement</a:t>
            </a:r>
            <a:r>
              <a:rPr lang="fr-FR" dirty="0"/>
              <a:t> des types </a:t>
            </a:r>
            <a:r>
              <a:rPr lang="fr-FR" b="1" dirty="0"/>
              <a:t>abstraits</a:t>
            </a:r>
            <a:r>
              <a:rPr lang="fr-FR" dirty="0"/>
              <a:t> </a:t>
            </a:r>
            <a:r>
              <a:rPr lang="fr-FR" b="1" dirty="0"/>
              <a:t>locaux</a:t>
            </a:r>
          </a:p>
          <a:p>
            <a:pPr lvl="1"/>
            <a:endParaRPr lang="fr-FR" dirty="0"/>
          </a:p>
          <a:p>
            <a:r>
              <a:rPr lang="fr-FR" dirty="0"/>
              <a:t>Conséquences</a:t>
            </a:r>
          </a:p>
          <a:p>
            <a:pPr lvl="1"/>
            <a:r>
              <a:rPr lang="fr-FR" dirty="0"/>
              <a:t> </a:t>
            </a:r>
            <a:r>
              <a:rPr lang="fr-FR" b="1" dirty="0"/>
              <a:t>aucune</a:t>
            </a:r>
            <a:r>
              <a:rPr lang="fr-FR" dirty="0"/>
              <a:t> </a:t>
            </a:r>
            <a:r>
              <a:rPr lang="fr-FR" b="1" dirty="0"/>
              <a:t>réutilisation</a:t>
            </a:r>
            <a:r>
              <a:rPr lang="fr-FR" dirty="0"/>
              <a:t> possible</a:t>
            </a:r>
          </a:p>
          <a:p>
            <a:pPr lvl="1"/>
            <a:r>
              <a:rPr lang="fr-FR" dirty="0"/>
              <a:t> </a:t>
            </a:r>
            <a:r>
              <a:rPr lang="fr-FR" b="1" dirty="0"/>
              <a:t>impossibilité</a:t>
            </a:r>
            <a:r>
              <a:rPr lang="fr-FR" dirty="0"/>
              <a:t> de représenter les </a:t>
            </a:r>
            <a:r>
              <a:rPr lang="fr-FR" b="1" dirty="0"/>
              <a:t>structures</a:t>
            </a:r>
            <a:r>
              <a:rPr lang="fr-FR" dirty="0"/>
              <a:t> </a:t>
            </a:r>
            <a:r>
              <a:rPr lang="fr-FR" b="1" dirty="0"/>
              <a:t>récursives</a:t>
            </a:r>
          </a:p>
          <a:p>
            <a:pPr lvl="1"/>
            <a:r>
              <a:rPr lang="fr-FR" dirty="0"/>
              <a:t> résultat </a:t>
            </a:r>
            <a:r>
              <a:rPr lang="fr-FR" b="1" dirty="0"/>
              <a:t>facile</a:t>
            </a:r>
            <a:r>
              <a:rPr lang="fr-FR" dirty="0"/>
              <a:t> </a:t>
            </a:r>
            <a:r>
              <a:rPr lang="fr-FR" b="1" dirty="0"/>
              <a:t>à lire</a:t>
            </a:r>
            <a:r>
              <a:rPr lang="fr-FR" dirty="0"/>
              <a:t> : instances très </a:t>
            </a:r>
            <a:r>
              <a:rPr lang="fr-FR" b="1" dirty="0"/>
              <a:t>reconnaissables</a:t>
            </a:r>
          </a:p>
        </p:txBody>
      </p:sp>
      <p:grpSp>
        <p:nvGrpSpPr>
          <p:cNvPr id="2" name="Groupe 10"/>
          <p:cNvGrpSpPr/>
          <p:nvPr/>
        </p:nvGrpSpPr>
        <p:grpSpPr>
          <a:xfrm>
            <a:off x="6286512" y="1571612"/>
            <a:ext cx="2428860" cy="1714513"/>
            <a:chOff x="5378272" y="1500174"/>
            <a:chExt cx="4265826" cy="2500331"/>
          </a:xfrm>
        </p:grpSpPr>
        <p:pic>
          <p:nvPicPr>
            <p:cNvPr id="10" name="Picture 3"/>
            <p:cNvPicPr>
              <a:picLocks noChangeAspect="1" noChangeArrowheads="1"/>
            </p:cNvPicPr>
            <p:nvPr/>
          </p:nvPicPr>
          <p:blipFill>
            <a:blip r:embed="rId3"/>
            <a:srcRect/>
            <a:stretch>
              <a:fillRect/>
            </a:stretch>
          </p:blipFill>
          <p:spPr bwMode="auto">
            <a:xfrm>
              <a:off x="5378272" y="1500174"/>
              <a:ext cx="4265826" cy="2500331"/>
            </a:xfrm>
            <a:prstGeom prst="rect">
              <a:avLst/>
            </a:prstGeom>
            <a:noFill/>
            <a:ln w="9525">
              <a:noFill/>
              <a:miter lim="800000"/>
              <a:headEnd/>
              <a:tailEnd/>
            </a:ln>
            <a:effectLst/>
          </p:spPr>
        </p:pic>
        <p:pic>
          <p:nvPicPr>
            <p:cNvPr id="60418" name="Picture 2" descr="RÃ©sultat de recherche d'images pour &quot;poupee russe&quot;"/>
            <p:cNvPicPr>
              <a:picLocks noChangeAspect="1" noChangeArrowheads="1"/>
            </p:cNvPicPr>
            <p:nvPr/>
          </p:nvPicPr>
          <p:blipFill>
            <a:blip r:embed="rId4" cstate="print"/>
            <a:srcRect/>
            <a:stretch>
              <a:fillRect/>
            </a:stretch>
          </p:blipFill>
          <p:spPr bwMode="auto">
            <a:xfrm>
              <a:off x="6357950" y="2000240"/>
              <a:ext cx="2370708" cy="1571636"/>
            </a:xfrm>
            <a:prstGeom prst="rect">
              <a:avLst/>
            </a:prstGeom>
            <a:noFill/>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6" name="AutoShape 1026"/>
          <p:cNvSpPr>
            <a:spLocks noGrp="1" noChangeArrowheads="1"/>
          </p:cNvSpPr>
          <p:nvPr>
            <p:ph type="title"/>
          </p:nvPr>
        </p:nvSpPr>
        <p:spPr/>
        <p:txBody>
          <a:bodyPr/>
          <a:lstStyle/>
          <a:p>
            <a:pPr eaLnBrk="1" hangingPunct="1"/>
            <a:r>
              <a:rPr lang="fr-FR"/>
              <a:t>Qu'est-ce que le XML ?</a:t>
            </a:r>
          </a:p>
        </p:txBody>
      </p:sp>
      <p:sp>
        <p:nvSpPr>
          <p:cNvPr id="1224707" name="Rectangle 1027"/>
          <p:cNvSpPr>
            <a:spLocks noGrp="1" noChangeArrowheads="1"/>
          </p:cNvSpPr>
          <p:nvPr>
            <p:ph idx="1"/>
          </p:nvPr>
        </p:nvSpPr>
        <p:spPr/>
        <p:txBody>
          <a:bodyPr/>
          <a:lstStyle/>
          <a:p>
            <a:pPr eaLnBrk="1" hangingPunct="1"/>
            <a:r>
              <a:rPr lang="fr-FR" dirty="0">
                <a:ea typeface="MS Mincho" pitchFamily="49" charset="-128"/>
              </a:rPr>
              <a:t>Histoire</a:t>
            </a:r>
          </a:p>
          <a:p>
            <a:r>
              <a:rPr lang="fr-FR" sz="1800" b="1" dirty="0">
                <a:cs typeface="Courier New" pitchFamily="49" charset="0"/>
              </a:rPr>
              <a:t>60’s</a:t>
            </a:r>
            <a:r>
              <a:rPr lang="fr-FR" sz="1800" dirty="0">
                <a:cs typeface="Courier New" pitchFamily="49" charset="0"/>
              </a:rPr>
              <a:t> :	création </a:t>
            </a:r>
            <a:r>
              <a:rPr lang="fr-FR" sz="1400" dirty="0">
                <a:cs typeface="Courier New" pitchFamily="49" charset="0"/>
              </a:rPr>
              <a:t>de</a:t>
            </a:r>
            <a:r>
              <a:rPr lang="fr-FR" sz="1800" dirty="0">
                <a:cs typeface="Courier New" pitchFamily="49" charset="0"/>
              </a:rPr>
              <a:t> SGML</a:t>
            </a:r>
            <a:r>
              <a:rPr lang="fr-FR" sz="1400" dirty="0">
                <a:cs typeface="Courier New" pitchFamily="49" charset="0"/>
              </a:rPr>
              <a:t> (Standard </a:t>
            </a:r>
            <a:r>
              <a:rPr lang="fr-FR" sz="1400" dirty="0" err="1">
                <a:cs typeface="Courier New" pitchFamily="49" charset="0"/>
              </a:rPr>
              <a:t>Generalized</a:t>
            </a:r>
            <a:r>
              <a:rPr lang="fr-FR" sz="1400" dirty="0">
                <a:cs typeface="Courier New" pitchFamily="49" charset="0"/>
              </a:rPr>
              <a:t> </a:t>
            </a:r>
            <a:r>
              <a:rPr lang="fr-FR" sz="1400" dirty="0" err="1">
                <a:cs typeface="Courier New" pitchFamily="49" charset="0"/>
              </a:rPr>
              <a:t>Markup</a:t>
            </a:r>
            <a:r>
              <a:rPr lang="fr-FR" sz="1400" dirty="0">
                <a:cs typeface="Courier New" pitchFamily="49" charset="0"/>
              </a:rPr>
              <a:t> </a:t>
            </a:r>
            <a:r>
              <a:rPr lang="fr-FR" sz="1400" dirty="0" err="1">
                <a:cs typeface="Courier New" pitchFamily="49" charset="0"/>
              </a:rPr>
              <a:t>Language</a:t>
            </a:r>
            <a:r>
              <a:rPr lang="fr-FR" sz="1400" dirty="0">
                <a:cs typeface="Courier New" pitchFamily="49" charset="0"/>
              </a:rPr>
              <a:t>)</a:t>
            </a:r>
          </a:p>
          <a:p>
            <a:endParaRPr lang="fr-FR" sz="1800" b="1" dirty="0">
              <a:cs typeface="Courier New" pitchFamily="49" charset="0"/>
            </a:endParaRPr>
          </a:p>
          <a:p>
            <a:r>
              <a:rPr lang="fr-FR" sz="1800" b="1" dirty="0">
                <a:cs typeface="Courier New" pitchFamily="49" charset="0"/>
              </a:rPr>
              <a:t>80’s</a:t>
            </a:r>
            <a:r>
              <a:rPr lang="fr-FR" sz="1800" dirty="0">
                <a:cs typeface="Courier New" pitchFamily="49" charset="0"/>
              </a:rPr>
              <a:t> :	</a:t>
            </a:r>
            <a:r>
              <a:rPr lang="fr-FR" sz="1400" dirty="0">
                <a:cs typeface="Courier New" pitchFamily="49" charset="0"/>
              </a:rPr>
              <a:t>utilisation </a:t>
            </a:r>
            <a:r>
              <a:rPr lang="fr-FR" sz="1800" dirty="0">
                <a:cs typeface="Courier New" pitchFamily="49" charset="0"/>
              </a:rPr>
              <a:t>forte </a:t>
            </a:r>
            <a:r>
              <a:rPr lang="fr-FR" sz="1400" dirty="0">
                <a:cs typeface="Courier New" pitchFamily="49" charset="0"/>
              </a:rPr>
              <a:t>de </a:t>
            </a:r>
            <a:r>
              <a:rPr lang="fr-FR" sz="1800" dirty="0">
                <a:cs typeface="Courier New" pitchFamily="49" charset="0"/>
              </a:rPr>
              <a:t>SGML dans </a:t>
            </a:r>
            <a:r>
              <a:rPr lang="fr-FR" sz="1400" dirty="0">
                <a:cs typeface="Courier New" pitchFamily="49" charset="0"/>
              </a:rPr>
              <a:t>les métiers de </a:t>
            </a:r>
            <a:r>
              <a:rPr lang="fr-FR" sz="1800" dirty="0">
                <a:cs typeface="Courier New" pitchFamily="49" charset="0"/>
              </a:rPr>
              <a:t>l’édition </a:t>
            </a:r>
          </a:p>
          <a:p>
            <a:endParaRPr lang="fr-FR" sz="1800" b="1" dirty="0">
              <a:cs typeface="Courier New" pitchFamily="49" charset="0"/>
            </a:endParaRPr>
          </a:p>
          <a:p>
            <a:r>
              <a:rPr lang="fr-FR" sz="1800" b="1" dirty="0">
                <a:cs typeface="Courier New" pitchFamily="49" charset="0"/>
              </a:rPr>
              <a:t>90’s</a:t>
            </a:r>
            <a:r>
              <a:rPr lang="fr-FR" sz="1800" dirty="0">
                <a:cs typeface="Courier New" pitchFamily="49" charset="0"/>
              </a:rPr>
              <a:t> :	développement de standards </a:t>
            </a:r>
            <a:r>
              <a:rPr lang="fr-FR" sz="1400" dirty="0">
                <a:cs typeface="Courier New" pitchFamily="49" charset="0"/>
              </a:rPr>
              <a:t>issus de SGML </a:t>
            </a:r>
            <a:r>
              <a:rPr lang="fr-FR" sz="1800" dirty="0">
                <a:cs typeface="Courier New" pitchFamily="49" charset="0"/>
              </a:rPr>
              <a:t>pour le Web</a:t>
            </a:r>
          </a:p>
          <a:p>
            <a:endParaRPr lang="fr-FR" sz="1800" b="1" dirty="0">
              <a:cs typeface="Courier New" pitchFamily="49" charset="0"/>
            </a:endParaRPr>
          </a:p>
          <a:p>
            <a:r>
              <a:rPr lang="fr-FR" sz="1800" b="1" dirty="0">
                <a:cs typeface="Courier New" pitchFamily="49" charset="0"/>
              </a:rPr>
              <a:t>11/96</a:t>
            </a:r>
            <a:r>
              <a:rPr lang="fr-FR" sz="1800" dirty="0">
                <a:cs typeface="Courier New" pitchFamily="49" charset="0"/>
              </a:rPr>
              <a:t> :	1er brouillon (</a:t>
            </a:r>
            <a:r>
              <a:rPr lang="fr-FR" sz="1800" dirty="0" err="1">
                <a:cs typeface="Courier New" pitchFamily="49" charset="0"/>
              </a:rPr>
              <a:t>draft</a:t>
            </a:r>
            <a:r>
              <a:rPr lang="fr-FR" sz="1800" dirty="0">
                <a:cs typeface="Courier New" pitchFamily="49" charset="0"/>
              </a:rPr>
              <a:t>) de spécification XML</a:t>
            </a:r>
          </a:p>
          <a:p>
            <a:endParaRPr lang="fr-FR" sz="1800" b="1" dirty="0">
              <a:cs typeface="Courier New" pitchFamily="49" charset="0"/>
            </a:endParaRPr>
          </a:p>
          <a:p>
            <a:r>
              <a:rPr lang="fr-FR" sz="1800" b="1" dirty="0">
                <a:cs typeface="Courier New" pitchFamily="49" charset="0"/>
              </a:rPr>
              <a:t>02/98</a:t>
            </a:r>
            <a:r>
              <a:rPr lang="fr-FR" sz="1800" dirty="0">
                <a:cs typeface="Courier New" pitchFamily="49" charset="0"/>
              </a:rPr>
              <a:t> :	XML 1.0 devient une recommandation officielle du W3C</a:t>
            </a:r>
          </a:p>
          <a:p>
            <a:endParaRPr lang="fr-FR" sz="1800" b="1" dirty="0">
              <a:cs typeface="Courier New" pitchFamily="49" charset="0"/>
            </a:endParaRPr>
          </a:p>
          <a:p>
            <a:r>
              <a:rPr lang="fr-FR" sz="1800" b="1" dirty="0">
                <a:cs typeface="Courier New" pitchFamily="49" charset="0"/>
              </a:rPr>
              <a:t>02/04</a:t>
            </a:r>
            <a:r>
              <a:rPr lang="fr-FR" sz="1800" dirty="0">
                <a:cs typeface="Courier New" pitchFamily="49" charset="0"/>
              </a:rPr>
              <a:t> :	apparition de XML 1.1</a:t>
            </a:r>
          </a:p>
          <a:p>
            <a:endParaRPr lang="fr-FR" sz="1800" b="1" dirty="0">
              <a:cs typeface="Courier New" pitchFamily="49" charset="0"/>
            </a:endParaRPr>
          </a:p>
          <a:p>
            <a:r>
              <a:rPr lang="fr-FR" sz="1800" b="1" dirty="0">
                <a:cs typeface="Courier New" pitchFamily="49" charset="0"/>
              </a:rPr>
              <a:t>08/06</a:t>
            </a:r>
            <a:r>
              <a:rPr lang="fr-FR" sz="1800" dirty="0">
                <a:cs typeface="Courier New" pitchFamily="49" charset="0"/>
              </a:rPr>
              <a:t> :	4e édition de XML 1.0 (et 2e de XML)</a:t>
            </a:r>
          </a:p>
        </p:txBody>
      </p:sp>
      <p:sp>
        <p:nvSpPr>
          <p:cNvPr id="5" name="Rectangle 13"/>
          <p:cNvSpPr>
            <a:spLocks noGrp="1" noChangeArrowheads="1"/>
          </p:cNvSpPr>
          <p:nvPr>
            <p:ph type="sldNum" sz="quarter" idx="12"/>
          </p:nvPr>
        </p:nvSpPr>
        <p:spPr>
          <a:ln/>
        </p:spPr>
        <p:txBody>
          <a:bodyPr>
            <a:normAutofit/>
          </a:bodyPr>
          <a:lstStyle/>
          <a:p>
            <a:pPr>
              <a:defRPr/>
            </a:pPr>
            <a:fld id="{3DA92400-6612-47E2-9C3D-E9B2C7A6350F}" type="slidenum">
              <a:rPr lang="fr-FR"/>
              <a:pPr>
                <a:defRPr/>
              </a:pPr>
              <a:t>8</a:t>
            </a:fld>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38999EC7-0187-4855-83FC-07F1F9DCA9FE}" type="slidenum">
              <a:rPr lang="fr-FR"/>
              <a:pPr>
                <a:defRPr/>
              </a:pPr>
              <a:t>80</a:t>
            </a:fld>
            <a:endParaRPr lang="fr-FR"/>
          </a:p>
        </p:txBody>
      </p:sp>
      <p:sp>
        <p:nvSpPr>
          <p:cNvPr id="1652739" name="Rectangle 3"/>
          <p:cNvSpPr>
            <a:spLocks noGrp="1" noChangeArrowheads="1"/>
          </p:cNvSpPr>
          <p:nvPr>
            <p:ph sz="half" idx="1"/>
          </p:nvPr>
        </p:nvSpPr>
        <p:spPr>
          <a:xfrm>
            <a:off x="2643174" y="1071546"/>
            <a:ext cx="6286544" cy="5357850"/>
          </a:xfrm>
        </p:spPr>
        <p:txBody>
          <a:bodyPr rIns="72000">
            <a:normAutofit lnSpcReduction="10000"/>
          </a:bodyPr>
          <a:lstStyle/>
          <a:p>
            <a:r>
              <a:rPr lang="fr-FR" dirty="0"/>
              <a:t>Tranches de salami (Salami Slice)</a:t>
            </a:r>
          </a:p>
          <a:p>
            <a:pPr lvl="1"/>
            <a:r>
              <a:rPr lang="fr-FR" dirty="0"/>
              <a:t> définition de tous les composants XML en éléments globaux</a:t>
            </a:r>
          </a:p>
          <a:p>
            <a:pPr lvl="1"/>
            <a:r>
              <a:rPr lang="fr-FR" dirty="0"/>
              <a:t> utilisation de </a:t>
            </a:r>
            <a:r>
              <a:rPr lang="fr-FR" b="1" dirty="0"/>
              <a:t>type</a:t>
            </a:r>
            <a:r>
              <a:rPr lang="fr-FR" dirty="0"/>
              <a:t> </a:t>
            </a:r>
            <a:r>
              <a:rPr lang="fr-FR" b="1" dirty="0"/>
              <a:t>locaux</a:t>
            </a:r>
            <a:r>
              <a:rPr lang="fr-FR" dirty="0"/>
              <a:t> pour leurs définitions</a:t>
            </a:r>
          </a:p>
          <a:p>
            <a:pPr lvl="1"/>
            <a:r>
              <a:rPr lang="fr-FR" dirty="0"/>
              <a:t> définition du schéma </a:t>
            </a:r>
            <a:r>
              <a:rPr lang="fr-FR" b="1" dirty="0"/>
              <a:t>en</a:t>
            </a:r>
            <a:r>
              <a:rPr lang="fr-FR" dirty="0"/>
              <a:t> </a:t>
            </a:r>
            <a:r>
              <a:rPr lang="fr-FR" b="1" dirty="0"/>
              <a:t>référençant</a:t>
            </a:r>
            <a:r>
              <a:rPr lang="fr-FR" dirty="0"/>
              <a:t> ses </a:t>
            </a:r>
            <a:r>
              <a:rPr lang="fr-FR" b="1" dirty="0"/>
              <a:t>éléments</a:t>
            </a:r>
            <a:r>
              <a:rPr lang="fr-FR" dirty="0"/>
              <a:t> </a:t>
            </a:r>
            <a:r>
              <a:rPr lang="fr-FR" b="1" dirty="0"/>
              <a:t>globaux</a:t>
            </a:r>
            <a:r>
              <a:rPr lang="fr-FR" dirty="0"/>
              <a:t> et ses </a:t>
            </a:r>
            <a:r>
              <a:rPr lang="fr-FR" b="1" dirty="0"/>
              <a:t>attributs</a:t>
            </a:r>
          </a:p>
          <a:p>
            <a:pPr lvl="1"/>
            <a:endParaRPr lang="fr-FR" dirty="0"/>
          </a:p>
          <a:p>
            <a:r>
              <a:rPr lang="fr-FR" dirty="0"/>
              <a:t>Conséquences</a:t>
            </a:r>
          </a:p>
          <a:p>
            <a:pPr lvl="1"/>
            <a:r>
              <a:rPr lang="fr-FR" dirty="0"/>
              <a:t> </a:t>
            </a:r>
            <a:r>
              <a:rPr lang="fr-FR" b="1" dirty="0"/>
              <a:t>possibilité</a:t>
            </a:r>
            <a:r>
              <a:rPr lang="fr-FR" dirty="0"/>
              <a:t> de </a:t>
            </a:r>
            <a:r>
              <a:rPr lang="fr-FR" b="1" dirty="0"/>
              <a:t>réutilisation</a:t>
            </a:r>
            <a:r>
              <a:rPr lang="fr-FR" dirty="0"/>
              <a:t> des éléments comme </a:t>
            </a:r>
            <a:r>
              <a:rPr lang="fr-FR" b="1" dirty="0"/>
              <a:t>composante</a:t>
            </a:r>
          </a:p>
          <a:p>
            <a:pPr lvl="1"/>
            <a:r>
              <a:rPr lang="fr-FR" dirty="0"/>
              <a:t> </a:t>
            </a:r>
            <a:r>
              <a:rPr lang="fr-FR" b="1" dirty="0"/>
              <a:t>impossibilité</a:t>
            </a:r>
            <a:r>
              <a:rPr lang="fr-FR" dirty="0"/>
              <a:t> de </a:t>
            </a:r>
            <a:r>
              <a:rPr lang="fr-FR" b="1" dirty="0"/>
              <a:t>réutilisation</a:t>
            </a:r>
            <a:r>
              <a:rPr lang="fr-FR" dirty="0"/>
              <a:t> de leurs </a:t>
            </a:r>
            <a:r>
              <a:rPr lang="fr-FR" b="1" dirty="0"/>
              <a:t>types</a:t>
            </a:r>
          </a:p>
        </p:txBody>
      </p:sp>
      <p:sp>
        <p:nvSpPr>
          <p:cNvPr id="58370" name="AutoShape 2" descr="RÃ©sultat de recherche d'images pour &quot;salami sli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58372" name="AutoShape 4" descr="RÃ©sultat de recherche d'images pour &quot;salami slice&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2" name="Groupe 12"/>
          <p:cNvGrpSpPr/>
          <p:nvPr/>
        </p:nvGrpSpPr>
        <p:grpSpPr>
          <a:xfrm>
            <a:off x="142876" y="1357297"/>
            <a:ext cx="2428860" cy="1714513"/>
            <a:chOff x="4643438" y="3143248"/>
            <a:chExt cx="2428860" cy="1714513"/>
          </a:xfrm>
        </p:grpSpPr>
        <p:pic>
          <p:nvPicPr>
            <p:cNvPr id="8" name="Picture 3"/>
            <p:cNvPicPr>
              <a:picLocks noChangeAspect="1" noChangeArrowheads="1"/>
            </p:cNvPicPr>
            <p:nvPr/>
          </p:nvPicPr>
          <p:blipFill>
            <a:blip r:embed="rId3"/>
            <a:srcRect/>
            <a:stretch>
              <a:fillRect/>
            </a:stretch>
          </p:blipFill>
          <p:spPr bwMode="auto">
            <a:xfrm>
              <a:off x="4643438" y="3143248"/>
              <a:ext cx="2428860" cy="1714513"/>
            </a:xfrm>
            <a:prstGeom prst="rect">
              <a:avLst/>
            </a:prstGeom>
            <a:noFill/>
            <a:ln w="9525">
              <a:noFill/>
              <a:miter lim="800000"/>
              <a:headEnd/>
              <a:tailEnd/>
            </a:ln>
            <a:effectLst/>
          </p:spPr>
        </p:pic>
        <p:pic>
          <p:nvPicPr>
            <p:cNvPr id="58373" name="Picture 5" descr="J:\téléchargement.jpg"/>
            <p:cNvPicPr>
              <a:picLocks noChangeAspect="1" noChangeArrowheads="1"/>
            </p:cNvPicPr>
            <p:nvPr/>
          </p:nvPicPr>
          <p:blipFill>
            <a:blip r:embed="rId4"/>
            <a:srcRect/>
            <a:stretch>
              <a:fillRect/>
            </a:stretch>
          </p:blipFill>
          <p:spPr bwMode="auto">
            <a:xfrm>
              <a:off x="5143504" y="3500438"/>
              <a:ext cx="1512147" cy="1019176"/>
            </a:xfrm>
            <a:prstGeom prst="rect">
              <a:avLst/>
            </a:prstGeom>
            <a:noFill/>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6"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7671AD1B-AA46-4405-AC1A-EE2FCE32ECB6}" type="slidenum">
              <a:rPr lang="fr-FR"/>
              <a:pPr>
                <a:defRPr/>
              </a:pPr>
              <a:t>81</a:t>
            </a:fld>
            <a:endParaRPr lang="fr-FR"/>
          </a:p>
        </p:txBody>
      </p:sp>
      <p:sp>
        <p:nvSpPr>
          <p:cNvPr id="1654787" name="Rectangle 3"/>
          <p:cNvSpPr>
            <a:spLocks noGrp="1" noChangeArrowheads="1"/>
          </p:cNvSpPr>
          <p:nvPr>
            <p:ph sz="half" idx="1"/>
          </p:nvPr>
        </p:nvSpPr>
        <p:spPr>
          <a:xfrm>
            <a:off x="214282" y="1071546"/>
            <a:ext cx="5857916" cy="5357850"/>
          </a:xfrm>
        </p:spPr>
        <p:txBody>
          <a:bodyPr/>
          <a:lstStyle/>
          <a:p>
            <a:r>
              <a:rPr lang="fr-FR" dirty="0"/>
              <a:t>Stores vénitiens (</a:t>
            </a:r>
            <a:r>
              <a:rPr lang="fr-FR" dirty="0" err="1"/>
              <a:t>Venetian</a:t>
            </a:r>
            <a:r>
              <a:rPr lang="fr-FR" dirty="0"/>
              <a:t> </a:t>
            </a:r>
            <a:r>
              <a:rPr lang="fr-FR" dirty="0" err="1"/>
              <a:t>Blinds</a:t>
            </a:r>
            <a:r>
              <a:rPr lang="fr-FR" dirty="0"/>
              <a:t>)</a:t>
            </a:r>
          </a:p>
          <a:p>
            <a:pPr lvl="1"/>
            <a:r>
              <a:rPr lang="fr-FR" dirty="0"/>
              <a:t> Définition de tous les </a:t>
            </a:r>
            <a:r>
              <a:rPr lang="fr-FR" b="1" dirty="0"/>
              <a:t>types</a:t>
            </a:r>
            <a:r>
              <a:rPr lang="fr-FR" dirty="0"/>
              <a:t> de manière </a:t>
            </a:r>
            <a:r>
              <a:rPr lang="fr-FR" b="1" dirty="0"/>
              <a:t>globale</a:t>
            </a:r>
          </a:p>
          <a:p>
            <a:pPr lvl="1"/>
            <a:r>
              <a:rPr lang="fr-FR" dirty="0"/>
              <a:t> Définition des </a:t>
            </a:r>
            <a:r>
              <a:rPr lang="fr-FR" b="1" dirty="0"/>
              <a:t>éléments</a:t>
            </a:r>
            <a:r>
              <a:rPr lang="fr-FR" dirty="0"/>
              <a:t> </a:t>
            </a:r>
            <a:r>
              <a:rPr lang="fr-FR" b="1" dirty="0"/>
              <a:t>locaux</a:t>
            </a:r>
            <a:r>
              <a:rPr lang="fr-FR" dirty="0"/>
              <a:t> à l’intérieur</a:t>
            </a:r>
          </a:p>
          <a:p>
            <a:pPr lvl="1"/>
            <a:endParaRPr lang="fr-FR" dirty="0"/>
          </a:p>
          <a:p>
            <a:r>
              <a:rPr lang="fr-FR" dirty="0"/>
              <a:t>Conséquence</a:t>
            </a:r>
          </a:p>
          <a:p>
            <a:pPr lvl="1"/>
            <a:r>
              <a:rPr lang="fr-FR" dirty="0"/>
              <a:t> </a:t>
            </a:r>
            <a:r>
              <a:rPr lang="fr-FR" b="1" dirty="0"/>
              <a:t>Un seul élément </a:t>
            </a:r>
            <a:r>
              <a:rPr lang="fr-FR" dirty="0"/>
              <a:t>défini </a:t>
            </a:r>
            <a:r>
              <a:rPr lang="fr-FR" b="1" dirty="0"/>
              <a:t>globalement </a:t>
            </a:r>
            <a:r>
              <a:rPr lang="fr-FR" dirty="0"/>
              <a:t>: l’élément Document</a:t>
            </a:r>
          </a:p>
        </p:txBody>
      </p:sp>
      <p:grpSp>
        <p:nvGrpSpPr>
          <p:cNvPr id="2" name="Groupe 9"/>
          <p:cNvGrpSpPr/>
          <p:nvPr/>
        </p:nvGrpSpPr>
        <p:grpSpPr>
          <a:xfrm>
            <a:off x="6237858" y="1571611"/>
            <a:ext cx="2548984" cy="2819631"/>
            <a:chOff x="6237858" y="1571611"/>
            <a:chExt cx="2548984" cy="2819631"/>
          </a:xfrm>
        </p:grpSpPr>
        <p:pic>
          <p:nvPicPr>
            <p:cNvPr id="9" name="Picture 3"/>
            <p:cNvPicPr>
              <a:picLocks noChangeAspect="1" noChangeArrowheads="1"/>
            </p:cNvPicPr>
            <p:nvPr/>
          </p:nvPicPr>
          <p:blipFill>
            <a:blip r:embed="rId3"/>
            <a:srcRect/>
            <a:stretch>
              <a:fillRect/>
            </a:stretch>
          </p:blipFill>
          <p:spPr bwMode="auto">
            <a:xfrm>
              <a:off x="6237858" y="1571611"/>
              <a:ext cx="2548984" cy="2819631"/>
            </a:xfrm>
            <a:prstGeom prst="rect">
              <a:avLst/>
            </a:prstGeom>
            <a:noFill/>
            <a:ln w="9525">
              <a:noFill/>
              <a:miter lim="800000"/>
              <a:headEnd/>
              <a:tailEnd/>
            </a:ln>
            <a:effectLst/>
          </p:spPr>
        </p:pic>
        <p:pic>
          <p:nvPicPr>
            <p:cNvPr id="56322" name="Picture 2" descr="RÃ©sultat de recherche d'images pour &quot;store venitien&quot;"/>
            <p:cNvPicPr>
              <a:picLocks noChangeAspect="1" noChangeArrowheads="1"/>
            </p:cNvPicPr>
            <p:nvPr/>
          </p:nvPicPr>
          <p:blipFill>
            <a:blip r:embed="rId4" cstate="print"/>
            <a:srcRect/>
            <a:stretch>
              <a:fillRect/>
            </a:stretch>
          </p:blipFill>
          <p:spPr bwMode="auto">
            <a:xfrm>
              <a:off x="6858016" y="2214554"/>
              <a:ext cx="1363268" cy="1500198"/>
            </a:xfrm>
            <a:prstGeom prst="rect">
              <a:avLst/>
            </a:prstGeom>
            <a:noFill/>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AutoShape 2"/>
          <p:cNvSpPr>
            <a:spLocks noGrp="1" noChangeArrowheads="1"/>
          </p:cNvSpPr>
          <p:nvPr>
            <p:ph type="title"/>
          </p:nvPr>
        </p:nvSpPr>
        <p:spPr/>
        <p:txBody>
          <a:bodyPr/>
          <a:lstStyle/>
          <a:p>
            <a:pPr eaLnBrk="1" hangingPunct="1"/>
            <a:r>
              <a:rPr lang="fr-FR"/>
              <a:t>Modélisation XSD</a:t>
            </a:r>
          </a:p>
        </p:txBody>
      </p:sp>
      <p:sp>
        <p:nvSpPr>
          <p:cNvPr id="5" name="Rectangle 13"/>
          <p:cNvSpPr>
            <a:spLocks noGrp="1" noChangeArrowheads="1"/>
          </p:cNvSpPr>
          <p:nvPr>
            <p:ph type="sldNum" sz="quarter" idx="12"/>
          </p:nvPr>
        </p:nvSpPr>
        <p:spPr>
          <a:ln/>
        </p:spPr>
        <p:txBody>
          <a:bodyPr/>
          <a:lstStyle/>
          <a:p>
            <a:pPr>
              <a:defRPr/>
            </a:pPr>
            <a:fld id="{794C1073-EE6F-47A4-A17F-3AC372C6C0E5}" type="slidenum">
              <a:rPr lang="fr-FR"/>
              <a:pPr>
                <a:defRPr/>
              </a:pPr>
              <a:t>82</a:t>
            </a:fld>
            <a:endParaRPr lang="fr-FR"/>
          </a:p>
        </p:txBody>
      </p:sp>
      <p:sp>
        <p:nvSpPr>
          <p:cNvPr id="1656835" name="Rectangle 3"/>
          <p:cNvSpPr>
            <a:spLocks noGrp="1" noChangeArrowheads="1"/>
          </p:cNvSpPr>
          <p:nvPr>
            <p:ph sz="half" idx="1"/>
          </p:nvPr>
        </p:nvSpPr>
        <p:spPr>
          <a:xfrm>
            <a:off x="2857488" y="1071546"/>
            <a:ext cx="6072230" cy="5357850"/>
          </a:xfrm>
        </p:spPr>
        <p:txBody>
          <a:bodyPr>
            <a:normAutofit fontScale="85000" lnSpcReduction="10000"/>
          </a:bodyPr>
          <a:lstStyle/>
          <a:p>
            <a:r>
              <a:rPr lang="fr-FR" dirty="0"/>
              <a:t>Jardin d'Eden (Eden </a:t>
            </a:r>
            <a:r>
              <a:rPr lang="fr-FR" dirty="0" err="1"/>
              <a:t>garden</a:t>
            </a:r>
            <a:r>
              <a:rPr lang="fr-FR" dirty="0"/>
              <a:t>)</a:t>
            </a:r>
          </a:p>
          <a:p>
            <a:pPr lvl="1"/>
            <a:r>
              <a:rPr lang="fr-FR" dirty="0"/>
              <a:t> </a:t>
            </a:r>
            <a:r>
              <a:rPr lang="fr-FR" b="1" dirty="0"/>
              <a:t>imbrication minimale </a:t>
            </a:r>
            <a:r>
              <a:rPr lang="fr-FR" dirty="0"/>
              <a:t>(l'opposé des poupées russes)</a:t>
            </a:r>
          </a:p>
          <a:p>
            <a:pPr lvl="1"/>
            <a:r>
              <a:rPr lang="fr-FR" dirty="0"/>
              <a:t> définit </a:t>
            </a:r>
            <a:r>
              <a:rPr lang="fr-FR" b="1" dirty="0"/>
              <a:t>tous</a:t>
            </a:r>
            <a:r>
              <a:rPr lang="fr-FR" dirty="0"/>
              <a:t> les </a:t>
            </a:r>
            <a:r>
              <a:rPr lang="fr-FR" b="1" dirty="0"/>
              <a:t>éléments</a:t>
            </a:r>
            <a:r>
              <a:rPr lang="fr-FR" dirty="0"/>
              <a:t> et </a:t>
            </a:r>
            <a:r>
              <a:rPr lang="fr-FR" b="1" dirty="0"/>
              <a:t>types</a:t>
            </a:r>
            <a:r>
              <a:rPr lang="fr-FR" dirty="0"/>
              <a:t> </a:t>
            </a:r>
            <a:r>
              <a:rPr lang="fr-FR" b="1" dirty="0"/>
              <a:t>globalement</a:t>
            </a:r>
          </a:p>
          <a:p>
            <a:pPr lvl="1"/>
            <a:r>
              <a:rPr lang="fr-FR" dirty="0"/>
              <a:t> </a:t>
            </a:r>
            <a:r>
              <a:rPr lang="fr-FR" b="1" dirty="0"/>
              <a:t>définit</a:t>
            </a:r>
            <a:r>
              <a:rPr lang="fr-FR" dirty="0"/>
              <a:t> les </a:t>
            </a:r>
            <a:r>
              <a:rPr lang="fr-FR" b="1" dirty="0"/>
              <a:t>éléments</a:t>
            </a:r>
            <a:r>
              <a:rPr lang="fr-FR" dirty="0"/>
              <a:t> que </a:t>
            </a:r>
            <a:r>
              <a:rPr lang="fr-FR" b="1" dirty="0"/>
              <a:t>par</a:t>
            </a:r>
            <a:r>
              <a:rPr lang="fr-FR" dirty="0"/>
              <a:t> </a:t>
            </a:r>
            <a:r>
              <a:rPr lang="fr-FR" b="1" dirty="0"/>
              <a:t>référence</a:t>
            </a:r>
            <a:r>
              <a:rPr lang="fr-FR" dirty="0"/>
              <a:t> à des </a:t>
            </a:r>
            <a:r>
              <a:rPr lang="fr-FR" b="1" dirty="0"/>
              <a:t>types</a:t>
            </a:r>
            <a:r>
              <a:rPr lang="fr-FR" dirty="0"/>
              <a:t> créés</a:t>
            </a:r>
          </a:p>
          <a:p>
            <a:pPr lvl="1"/>
            <a:endParaRPr lang="fr-FR" dirty="0"/>
          </a:p>
          <a:p>
            <a:r>
              <a:rPr lang="fr-FR" dirty="0"/>
              <a:t>Conséquence</a:t>
            </a:r>
          </a:p>
          <a:p>
            <a:pPr lvl="1"/>
            <a:r>
              <a:rPr lang="fr-FR" dirty="0"/>
              <a:t> Type de </a:t>
            </a:r>
            <a:r>
              <a:rPr lang="fr-FR" b="1" dirty="0"/>
              <a:t>construction</a:t>
            </a:r>
            <a:r>
              <a:rPr lang="fr-FR" dirty="0"/>
              <a:t> qui s</a:t>
            </a:r>
            <a:r>
              <a:rPr lang="fr-FR" b="1" dirty="0"/>
              <a:t>'approche</a:t>
            </a:r>
            <a:r>
              <a:rPr lang="fr-FR" dirty="0"/>
              <a:t> le plus de la </a:t>
            </a:r>
            <a:r>
              <a:rPr lang="fr-FR" b="1" dirty="0"/>
              <a:t>conception</a:t>
            </a:r>
            <a:r>
              <a:rPr lang="fr-FR" dirty="0"/>
              <a:t> </a:t>
            </a:r>
            <a:r>
              <a:rPr lang="fr-FR" b="1" dirty="0"/>
              <a:t>objet</a:t>
            </a:r>
            <a:r>
              <a:rPr lang="fr-FR" dirty="0"/>
              <a:t> classique (</a:t>
            </a:r>
            <a:r>
              <a:rPr lang="fr-FR" i="1" dirty="0"/>
              <a:t>classes</a:t>
            </a:r>
            <a:r>
              <a:rPr lang="fr-FR" dirty="0"/>
              <a:t>, </a:t>
            </a:r>
            <a:r>
              <a:rPr lang="fr-FR" i="1" dirty="0"/>
              <a:t>types</a:t>
            </a:r>
            <a:r>
              <a:rPr lang="fr-FR" dirty="0"/>
              <a:t> </a:t>
            </a:r>
            <a:r>
              <a:rPr lang="fr-FR" i="1" dirty="0"/>
              <a:t>globaux</a:t>
            </a:r>
            <a:r>
              <a:rPr lang="fr-FR" dirty="0"/>
              <a:t>…)</a:t>
            </a:r>
          </a:p>
          <a:p>
            <a:pPr lvl="1"/>
            <a:r>
              <a:rPr lang="fr-FR" dirty="0"/>
              <a:t> Très </a:t>
            </a:r>
            <a:r>
              <a:rPr lang="fr-FR" b="1" dirty="0"/>
              <a:t>facile</a:t>
            </a:r>
            <a:r>
              <a:rPr lang="fr-FR" dirty="0"/>
              <a:t> à mettre en </a:t>
            </a:r>
            <a:r>
              <a:rPr lang="fr-FR" b="1" dirty="0"/>
              <a:t>relation</a:t>
            </a:r>
            <a:r>
              <a:rPr lang="fr-FR" dirty="0"/>
              <a:t> avec un </a:t>
            </a:r>
            <a:r>
              <a:rPr lang="fr-FR" b="1" dirty="0"/>
              <a:t>schéma</a:t>
            </a:r>
            <a:r>
              <a:rPr lang="fr-FR" dirty="0"/>
              <a:t> </a:t>
            </a:r>
            <a:r>
              <a:rPr lang="fr-FR" b="1" dirty="0"/>
              <a:t>UML</a:t>
            </a:r>
          </a:p>
          <a:p>
            <a:pPr lvl="1"/>
            <a:r>
              <a:rPr lang="fr-FR" dirty="0"/>
              <a:t> Mais parfois </a:t>
            </a:r>
            <a:r>
              <a:rPr lang="fr-FR" b="1" dirty="0"/>
              <a:t>très verbeux </a:t>
            </a:r>
            <a:r>
              <a:rPr lang="fr-FR" dirty="0"/>
              <a:t>et </a:t>
            </a:r>
            <a:r>
              <a:rPr lang="fr-FR" b="1" dirty="0"/>
              <a:t>difficile à lire</a:t>
            </a:r>
            <a:r>
              <a:rPr lang="fr-FR" dirty="0"/>
              <a:t>, en particulier pour les éléments de type spécifique utilisés une seule fois dans le schéma XML</a:t>
            </a:r>
          </a:p>
        </p:txBody>
      </p:sp>
      <p:pic>
        <p:nvPicPr>
          <p:cNvPr id="8" name="Picture 3"/>
          <p:cNvPicPr>
            <a:picLocks noChangeAspect="1" noChangeArrowheads="1"/>
          </p:cNvPicPr>
          <p:nvPr/>
        </p:nvPicPr>
        <p:blipFill>
          <a:blip r:embed="rId3"/>
          <a:srcRect/>
          <a:stretch>
            <a:fillRect/>
          </a:stretch>
        </p:blipFill>
        <p:spPr bwMode="auto">
          <a:xfrm>
            <a:off x="214282" y="1142984"/>
            <a:ext cx="2548984" cy="3214710"/>
          </a:xfrm>
          <a:prstGeom prst="rect">
            <a:avLst/>
          </a:prstGeom>
          <a:noFill/>
          <a:ln w="9525">
            <a:noFill/>
            <a:miter lim="800000"/>
            <a:headEnd/>
            <a:tailEnd/>
          </a:ln>
          <a:effectLst/>
        </p:spPr>
      </p:pic>
      <p:pic>
        <p:nvPicPr>
          <p:cNvPr id="54274" name="Picture 2" descr="RÃ©sultat de recherche d'images pour &quot;jardin eden&quot;"/>
          <p:cNvPicPr>
            <a:picLocks noGrp="1" noChangeAspect="1" noChangeArrowheads="1"/>
          </p:cNvPicPr>
          <p:nvPr>
            <p:ph type="pic" sz="quarter" idx="13"/>
          </p:nvPr>
        </p:nvPicPr>
        <p:blipFill>
          <a:blip r:embed="rId4" cstate="print"/>
          <a:srcRect l="17822" r="17822"/>
          <a:stretch>
            <a:fillRect/>
          </a:stretch>
        </p:blipFill>
        <p:spPr bwMode="auto">
          <a:xfrm>
            <a:off x="785786" y="1714488"/>
            <a:ext cx="1500197" cy="2103134"/>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994" name="AutoShape 2"/>
          <p:cNvSpPr>
            <a:spLocks noGrp="1" noChangeArrowheads="1"/>
          </p:cNvSpPr>
          <p:nvPr>
            <p:ph type="title"/>
          </p:nvPr>
        </p:nvSpPr>
        <p:spPr/>
        <p:txBody>
          <a:bodyPr/>
          <a:lstStyle/>
          <a:p>
            <a:pPr eaLnBrk="1" hangingPunct="1"/>
            <a:r>
              <a:rPr lang="fr-FR"/>
              <a:t>Modélisation XSD</a:t>
            </a:r>
          </a:p>
        </p:txBody>
      </p:sp>
      <p:sp>
        <p:nvSpPr>
          <p:cNvPr id="1620995" name="Rectangle 3"/>
          <p:cNvSpPr>
            <a:spLocks noGrp="1" noChangeArrowheads="1"/>
          </p:cNvSpPr>
          <p:nvPr>
            <p:ph idx="1"/>
          </p:nvPr>
        </p:nvSpPr>
        <p:spPr/>
        <p:txBody>
          <a:bodyPr>
            <a:normAutofit lnSpcReduction="10000"/>
          </a:bodyPr>
          <a:lstStyle/>
          <a:p>
            <a:r>
              <a:rPr lang="fr-FR" dirty="0"/>
              <a:t>Document utilisant de multiples schémas</a:t>
            </a:r>
          </a:p>
          <a:p>
            <a:pPr lvl="1"/>
            <a:endParaRPr lang="fr-FR" dirty="0"/>
          </a:p>
          <a:p>
            <a:pPr lvl="1"/>
            <a:r>
              <a:rPr lang="fr-FR" dirty="0"/>
              <a:t> inclusion avec &lt;</a:t>
            </a:r>
            <a:r>
              <a:rPr lang="fr-FR" b="1" dirty="0" err="1">
                <a:solidFill>
                  <a:schemeClr val="tx2"/>
                </a:solidFill>
              </a:rPr>
              <a:t>include</a:t>
            </a:r>
            <a:r>
              <a:rPr lang="fr-FR" dirty="0"/>
              <a:t>&gt;</a:t>
            </a:r>
          </a:p>
          <a:p>
            <a:pPr lvl="2">
              <a:buFont typeface="Wingdings" charset="2"/>
              <a:buNone/>
            </a:pPr>
            <a:r>
              <a:rPr lang="fr-FR" dirty="0"/>
              <a:t>&lt;</a:t>
            </a:r>
            <a:r>
              <a:rPr lang="fr-FR" b="1" dirty="0" err="1">
                <a:solidFill>
                  <a:schemeClr val="tx2"/>
                </a:solidFill>
              </a:rPr>
              <a:t>xsd:include</a:t>
            </a:r>
            <a:r>
              <a:rPr lang="fr-FR" dirty="0"/>
              <a:t> </a:t>
            </a:r>
            <a:r>
              <a:rPr lang="fr-FR" b="1" dirty="0" err="1">
                <a:solidFill>
                  <a:srgbClr val="FF0000"/>
                </a:solidFill>
              </a:rPr>
              <a:t>schemaLocation</a:t>
            </a:r>
            <a:r>
              <a:rPr lang="fr-FR" dirty="0"/>
              <a:t>="</a:t>
            </a:r>
            <a:r>
              <a:rPr lang="fr-FR" i="1" dirty="0"/>
              <a:t>character.xsd</a:t>
            </a:r>
            <a:r>
              <a:rPr lang="fr-FR" dirty="0"/>
              <a:t>"/&gt; </a:t>
            </a:r>
          </a:p>
          <a:p>
            <a:pPr lvl="1"/>
            <a:endParaRPr lang="fr-FR" dirty="0"/>
          </a:p>
          <a:p>
            <a:pPr lvl="1"/>
            <a:r>
              <a:rPr lang="fr-FR" dirty="0"/>
              <a:t> redéfinition avec &lt;</a:t>
            </a:r>
            <a:r>
              <a:rPr lang="fr-FR" b="1" dirty="0" err="1">
                <a:solidFill>
                  <a:schemeClr val="tx2"/>
                </a:solidFill>
              </a:rPr>
              <a:t>redefine</a:t>
            </a:r>
            <a:r>
              <a:rPr lang="fr-FR" dirty="0"/>
              <a:t>&gt;</a:t>
            </a:r>
          </a:p>
          <a:p>
            <a:pPr lvl="2">
              <a:buFont typeface="Wingdings" charset="2"/>
              <a:buNone/>
            </a:pPr>
            <a:r>
              <a:rPr lang="fr-FR" dirty="0"/>
              <a:t>&lt;</a:t>
            </a:r>
            <a:r>
              <a:rPr lang="fr-FR" b="1" dirty="0" err="1">
                <a:solidFill>
                  <a:schemeClr val="tx2"/>
                </a:solidFill>
              </a:rPr>
              <a:t>xsd:redefine</a:t>
            </a:r>
            <a:r>
              <a:rPr lang="fr-FR" dirty="0"/>
              <a:t> </a:t>
            </a:r>
            <a:r>
              <a:rPr lang="fr-FR" b="1" dirty="0" err="1">
                <a:solidFill>
                  <a:srgbClr val="FF0000"/>
                </a:solidFill>
              </a:rPr>
              <a:t>schemaLocation</a:t>
            </a:r>
            <a:r>
              <a:rPr lang="fr-FR" dirty="0"/>
              <a:t>="</a:t>
            </a:r>
            <a:r>
              <a:rPr lang="fr-FR" i="1" dirty="0"/>
              <a:t>character12.xsd</a:t>
            </a:r>
            <a:r>
              <a:rPr lang="fr-FR" dirty="0"/>
              <a:t>"&gt;</a:t>
            </a:r>
            <a:br>
              <a:rPr lang="fr-FR" dirty="0"/>
            </a:br>
            <a:r>
              <a:rPr lang="fr-FR" dirty="0"/>
              <a:t>	&lt;</a:t>
            </a:r>
            <a:r>
              <a:rPr lang="fr-FR" b="1" dirty="0" err="1">
                <a:solidFill>
                  <a:schemeClr val="tx2"/>
                </a:solidFill>
              </a:rPr>
              <a:t>xsd:simpleType</a:t>
            </a:r>
            <a:r>
              <a:rPr lang="fr-FR" dirty="0"/>
              <a:t> </a:t>
            </a:r>
            <a:r>
              <a:rPr lang="fr-FR" b="1" dirty="0" err="1">
                <a:solidFill>
                  <a:srgbClr val="FF0000"/>
                </a:solidFill>
              </a:rPr>
              <a:t>name</a:t>
            </a:r>
            <a:r>
              <a:rPr lang="fr-FR" dirty="0"/>
              <a:t>="</a:t>
            </a:r>
            <a:r>
              <a:rPr lang="fr-FR" i="1" dirty="0" err="1"/>
              <a:t>nameType</a:t>
            </a:r>
            <a:r>
              <a:rPr lang="fr-FR" dirty="0"/>
              <a:t>"&gt;</a:t>
            </a:r>
            <a:br>
              <a:rPr lang="fr-FR" dirty="0"/>
            </a:br>
            <a:r>
              <a:rPr lang="fr-FR" dirty="0"/>
              <a:t>		&lt;</a:t>
            </a:r>
            <a:r>
              <a:rPr lang="fr-FR" b="1" dirty="0" err="1">
                <a:solidFill>
                  <a:schemeClr val="tx2"/>
                </a:solidFill>
              </a:rPr>
              <a:t>xsd:restriction</a:t>
            </a:r>
            <a:r>
              <a:rPr lang="fr-FR" dirty="0"/>
              <a:t> </a:t>
            </a:r>
            <a:r>
              <a:rPr lang="fr-FR" b="1" dirty="0">
                <a:solidFill>
                  <a:srgbClr val="FF0000"/>
                </a:solidFill>
              </a:rPr>
              <a:t>base</a:t>
            </a:r>
            <a:r>
              <a:rPr lang="fr-FR" dirty="0"/>
              <a:t>="</a:t>
            </a:r>
            <a:r>
              <a:rPr lang="fr-FR" b="1" dirty="0" err="1"/>
              <a:t>xsd:string</a:t>
            </a:r>
            <a:r>
              <a:rPr lang="fr-FR" dirty="0"/>
              <a:t>"&gt;</a:t>
            </a:r>
            <a:br>
              <a:rPr lang="fr-FR" dirty="0"/>
            </a:br>
            <a:r>
              <a:rPr lang="fr-FR" dirty="0"/>
              <a:t>			&lt;</a:t>
            </a:r>
            <a:r>
              <a:rPr lang="fr-FR" b="1" dirty="0" err="1">
                <a:solidFill>
                  <a:schemeClr val="tx2"/>
                </a:solidFill>
              </a:rPr>
              <a:t>xsd:maxLength</a:t>
            </a:r>
            <a:r>
              <a:rPr lang="fr-FR" dirty="0"/>
              <a:t> </a:t>
            </a:r>
            <a:r>
              <a:rPr lang="fr-FR" b="1" dirty="0">
                <a:solidFill>
                  <a:srgbClr val="FF0000"/>
                </a:solidFill>
              </a:rPr>
              <a:t>value</a:t>
            </a:r>
            <a:r>
              <a:rPr lang="fr-FR" dirty="0"/>
              <a:t>="</a:t>
            </a:r>
            <a:r>
              <a:rPr lang="fr-FR" i="1" dirty="0"/>
              <a:t>40</a:t>
            </a:r>
            <a:r>
              <a:rPr lang="fr-FR" dirty="0"/>
              <a:t>"/&gt;</a:t>
            </a:r>
            <a:br>
              <a:rPr lang="fr-FR" dirty="0"/>
            </a:br>
            <a:r>
              <a:rPr lang="fr-FR" dirty="0"/>
              <a:t>		&lt;/</a:t>
            </a:r>
            <a:r>
              <a:rPr lang="fr-FR" b="1" dirty="0" err="1">
                <a:solidFill>
                  <a:schemeClr val="tx2"/>
                </a:solidFill>
              </a:rPr>
              <a:t>xsd:restriction</a:t>
            </a:r>
            <a:r>
              <a:rPr lang="fr-FR" dirty="0"/>
              <a:t>&gt;</a:t>
            </a:r>
            <a:br>
              <a:rPr lang="fr-FR" dirty="0"/>
            </a:br>
            <a:r>
              <a:rPr lang="fr-FR" dirty="0"/>
              <a:t>	&lt;/</a:t>
            </a:r>
            <a:r>
              <a:rPr lang="fr-FR" b="1" dirty="0" err="1">
                <a:solidFill>
                  <a:schemeClr val="tx2"/>
                </a:solidFill>
              </a:rPr>
              <a:t>xsd:simpleType</a:t>
            </a:r>
            <a:r>
              <a:rPr lang="fr-FR" dirty="0"/>
              <a:t>&gt;</a:t>
            </a:r>
            <a:br>
              <a:rPr lang="fr-FR" dirty="0"/>
            </a:br>
            <a:r>
              <a:rPr lang="fr-FR" dirty="0"/>
              <a:t>&lt;/</a:t>
            </a:r>
            <a:r>
              <a:rPr lang="fr-FR" b="1" dirty="0" err="1">
                <a:solidFill>
                  <a:schemeClr val="tx2"/>
                </a:solidFill>
              </a:rPr>
              <a:t>xsd:redefine</a:t>
            </a:r>
            <a:r>
              <a:rPr lang="fr-FR" dirty="0"/>
              <a:t>&gt; </a:t>
            </a:r>
          </a:p>
        </p:txBody>
      </p:sp>
      <p:sp>
        <p:nvSpPr>
          <p:cNvPr id="5" name="Rectangle 13"/>
          <p:cNvSpPr>
            <a:spLocks noGrp="1" noChangeArrowheads="1"/>
          </p:cNvSpPr>
          <p:nvPr>
            <p:ph type="sldNum" sz="quarter" idx="12"/>
          </p:nvPr>
        </p:nvSpPr>
        <p:spPr>
          <a:ln/>
        </p:spPr>
        <p:txBody>
          <a:bodyPr/>
          <a:lstStyle/>
          <a:p>
            <a:pPr>
              <a:defRPr/>
            </a:pPr>
            <a:fld id="{27B4216E-A205-40B2-96D7-9ADAF92D998B}" type="slidenum">
              <a:rPr lang="fr-FR"/>
              <a:pPr>
                <a:defRPr/>
              </a:pPr>
              <a:t>83</a:t>
            </a:fld>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6" name="AutoShape 2"/>
          <p:cNvSpPr>
            <a:spLocks noGrp="1" noChangeArrowheads="1"/>
          </p:cNvSpPr>
          <p:nvPr>
            <p:ph type="title"/>
          </p:nvPr>
        </p:nvSpPr>
        <p:spPr/>
        <p:txBody>
          <a:bodyPr/>
          <a:lstStyle/>
          <a:p>
            <a:pPr eaLnBrk="1" hangingPunct="1"/>
            <a:r>
              <a:rPr lang="fr-FR"/>
              <a:t>Modélisation XSD</a:t>
            </a:r>
          </a:p>
        </p:txBody>
      </p:sp>
      <p:sp>
        <p:nvSpPr>
          <p:cNvPr id="1752067" name="Rectangle 3"/>
          <p:cNvSpPr>
            <a:spLocks noGrp="1" noChangeArrowheads="1"/>
          </p:cNvSpPr>
          <p:nvPr>
            <p:ph idx="1"/>
          </p:nvPr>
        </p:nvSpPr>
        <p:spPr/>
        <p:txBody>
          <a:bodyPr/>
          <a:lstStyle/>
          <a:p>
            <a:r>
              <a:rPr lang="fr-FR" dirty="0"/>
              <a:t>Inclusion de schéma à l'aide de : &lt;</a:t>
            </a:r>
            <a:r>
              <a:rPr lang="fr-FR" dirty="0" err="1">
                <a:solidFill>
                  <a:schemeClr val="tx2"/>
                </a:solidFill>
              </a:rPr>
              <a:t>include</a:t>
            </a:r>
            <a:r>
              <a:rPr lang="fr-FR" dirty="0"/>
              <a:t>&gt;</a:t>
            </a:r>
          </a:p>
          <a:p>
            <a:pPr lvl="1"/>
            <a:endParaRPr lang="fr-FR" dirty="0"/>
          </a:p>
          <a:p>
            <a:pPr lvl="1"/>
            <a:r>
              <a:rPr lang="fr-FR" dirty="0"/>
              <a:t> les schémas peuvent être inclus</a:t>
            </a:r>
            <a:endParaRPr lang="fr-FR" b="1" dirty="0"/>
          </a:p>
          <a:p>
            <a:pPr lvl="1"/>
            <a:endParaRPr lang="fr-FR" dirty="0"/>
          </a:p>
          <a:p>
            <a:pPr lvl="1"/>
            <a:r>
              <a:rPr lang="fr-FR" dirty="0"/>
              <a:t> pour cela on utilise la balise &lt;</a:t>
            </a:r>
            <a:r>
              <a:rPr lang="fr-FR" dirty="0" err="1">
                <a:solidFill>
                  <a:schemeClr val="tx2"/>
                </a:solidFill>
              </a:rPr>
              <a:t>include</a:t>
            </a:r>
            <a:r>
              <a:rPr lang="fr-FR" dirty="0"/>
              <a:t>&gt;</a:t>
            </a:r>
          </a:p>
          <a:p>
            <a:pPr lvl="2">
              <a:buFont typeface="Wingdings" charset="2"/>
              <a:buNone/>
            </a:pPr>
            <a:r>
              <a:rPr lang="fr-FR" dirty="0"/>
              <a:t>&lt;</a:t>
            </a:r>
            <a:r>
              <a:rPr lang="fr-FR" b="1" dirty="0" err="1">
                <a:solidFill>
                  <a:schemeClr val="tx2"/>
                </a:solidFill>
              </a:rPr>
              <a:t>xsd:include</a:t>
            </a:r>
            <a:r>
              <a:rPr lang="fr-FR" dirty="0"/>
              <a:t> </a:t>
            </a:r>
            <a:r>
              <a:rPr lang="fr-FR" b="1" dirty="0" err="1">
                <a:solidFill>
                  <a:srgbClr val="FF0000"/>
                </a:solidFill>
              </a:rPr>
              <a:t>schemaLocation</a:t>
            </a:r>
            <a:r>
              <a:rPr lang="fr-FR" dirty="0"/>
              <a:t>="</a:t>
            </a:r>
            <a:r>
              <a:rPr lang="fr-FR" i="1" dirty="0"/>
              <a:t>character.xsd</a:t>
            </a:r>
            <a:r>
              <a:rPr lang="fr-FR" dirty="0"/>
              <a:t>"/&gt;</a:t>
            </a:r>
          </a:p>
        </p:txBody>
      </p:sp>
      <p:sp>
        <p:nvSpPr>
          <p:cNvPr id="5" name="Rectangle 13"/>
          <p:cNvSpPr>
            <a:spLocks noGrp="1" noChangeArrowheads="1"/>
          </p:cNvSpPr>
          <p:nvPr>
            <p:ph type="sldNum" sz="quarter" idx="12"/>
          </p:nvPr>
        </p:nvSpPr>
        <p:spPr>
          <a:ln/>
        </p:spPr>
        <p:txBody>
          <a:bodyPr/>
          <a:lstStyle/>
          <a:p>
            <a:pPr>
              <a:defRPr/>
            </a:pPr>
            <a:fld id="{7E37E71F-07F9-4C97-8ED1-807F46F68E65}" type="slidenum">
              <a:rPr lang="fr-FR"/>
              <a:pPr>
                <a:defRPr/>
              </a:pPr>
              <a:t>84</a:t>
            </a:fld>
            <a:endParaRPr lang="fr-F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114" name="AutoShape 2"/>
          <p:cNvSpPr>
            <a:spLocks noGrp="1" noChangeArrowheads="1"/>
          </p:cNvSpPr>
          <p:nvPr>
            <p:ph type="title"/>
          </p:nvPr>
        </p:nvSpPr>
        <p:spPr/>
        <p:txBody>
          <a:bodyPr/>
          <a:lstStyle/>
          <a:p>
            <a:pPr eaLnBrk="1" hangingPunct="1"/>
            <a:r>
              <a:rPr lang="fr-FR"/>
              <a:t>Modélisation XSD</a:t>
            </a:r>
          </a:p>
        </p:txBody>
      </p:sp>
      <p:sp>
        <p:nvSpPr>
          <p:cNvPr id="1754115" name="Rectangle 3"/>
          <p:cNvSpPr>
            <a:spLocks noGrp="1" noChangeArrowheads="1"/>
          </p:cNvSpPr>
          <p:nvPr>
            <p:ph idx="1"/>
          </p:nvPr>
        </p:nvSpPr>
        <p:spPr/>
        <p:txBody>
          <a:bodyPr/>
          <a:lstStyle/>
          <a:p>
            <a:r>
              <a:rPr lang="fr-FR" dirty="0"/>
              <a:t>Importation de schéma à l'aide de : &lt;</a:t>
            </a:r>
            <a:r>
              <a:rPr lang="fr-FR" b="1" dirty="0">
                <a:solidFill>
                  <a:schemeClr val="tx2"/>
                </a:solidFill>
              </a:rPr>
              <a:t>import</a:t>
            </a:r>
            <a:r>
              <a:rPr lang="fr-FR" dirty="0"/>
              <a:t>&gt;</a:t>
            </a:r>
          </a:p>
          <a:p>
            <a:pPr lvl="1"/>
            <a:endParaRPr lang="fr-FR" dirty="0"/>
          </a:p>
          <a:p>
            <a:pPr lvl="1"/>
            <a:r>
              <a:rPr lang="fr-FR" dirty="0"/>
              <a:t> les schémas multiples peuvent aussi être importés avec utilisation d'espaces de noms différents</a:t>
            </a:r>
          </a:p>
          <a:p>
            <a:pPr lvl="1"/>
            <a:endParaRPr lang="fr-FR" dirty="0"/>
          </a:p>
          <a:p>
            <a:pPr lvl="1"/>
            <a:r>
              <a:rPr lang="fr-FR" dirty="0"/>
              <a:t> pour cela on utilise la balise &lt;</a:t>
            </a:r>
            <a:r>
              <a:rPr lang="fr-FR" b="1" dirty="0">
                <a:solidFill>
                  <a:schemeClr val="tx2"/>
                </a:solidFill>
              </a:rPr>
              <a:t>import</a:t>
            </a:r>
            <a:r>
              <a:rPr lang="fr-FR" dirty="0"/>
              <a:t>&gt;</a:t>
            </a:r>
          </a:p>
          <a:p>
            <a:pPr lvl="2">
              <a:buFont typeface="Wingdings" charset="2"/>
              <a:buNone/>
            </a:pPr>
            <a:r>
              <a:rPr lang="fr-FR" dirty="0">
                <a:cs typeface="Courier New" pitchFamily="49" charset="0"/>
              </a:rPr>
              <a:t>&lt;</a:t>
            </a:r>
            <a:r>
              <a:rPr lang="fr-FR" b="1" dirty="0" err="1">
                <a:solidFill>
                  <a:schemeClr val="tx2"/>
                </a:solidFill>
                <a:cs typeface="Courier New" pitchFamily="49" charset="0"/>
              </a:rPr>
              <a:t>xs:import</a:t>
            </a:r>
            <a:r>
              <a:rPr lang="fr-FR" dirty="0">
                <a:cs typeface="Courier New" pitchFamily="49" charset="0"/>
              </a:rPr>
              <a:t> </a:t>
            </a:r>
            <a:r>
              <a:rPr lang="fr-FR" b="1" dirty="0" err="1">
                <a:solidFill>
                  <a:srgbClr val="FF0000"/>
                </a:solidFill>
                <a:cs typeface="Courier New" pitchFamily="49" charset="0"/>
              </a:rPr>
              <a:t>namespace</a:t>
            </a:r>
            <a:r>
              <a:rPr lang="fr-FR" dirty="0">
                <a:cs typeface="Courier New" pitchFamily="49" charset="0"/>
              </a:rPr>
              <a:t>="</a:t>
            </a:r>
            <a:r>
              <a:rPr lang="fr-FR" i="1" dirty="0" err="1">
                <a:cs typeface="Courier New" pitchFamily="49" charset="0"/>
              </a:rPr>
              <a:t>urn:mon:schema</a:t>
            </a:r>
            <a:r>
              <a:rPr lang="fr-FR" dirty="0">
                <a:cs typeface="Courier New" pitchFamily="49" charset="0"/>
              </a:rPr>
              <a:t>"/&gt;</a:t>
            </a:r>
          </a:p>
        </p:txBody>
      </p:sp>
      <p:sp>
        <p:nvSpPr>
          <p:cNvPr id="5" name="Rectangle 13"/>
          <p:cNvSpPr>
            <a:spLocks noGrp="1" noChangeArrowheads="1"/>
          </p:cNvSpPr>
          <p:nvPr>
            <p:ph type="sldNum" sz="quarter" idx="12"/>
          </p:nvPr>
        </p:nvSpPr>
        <p:spPr>
          <a:ln/>
        </p:spPr>
        <p:txBody>
          <a:bodyPr/>
          <a:lstStyle/>
          <a:p>
            <a:pPr>
              <a:defRPr/>
            </a:pPr>
            <a:fld id="{31CCAD3C-5C6A-491D-9F69-5DEF1241D072}" type="slidenum">
              <a:rPr lang="fr-FR"/>
              <a:pPr>
                <a:defRPr/>
              </a:pPr>
              <a:t>85</a:t>
            </a:fld>
            <a:endParaRPr lang="fr-F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6162" name="AutoShape 2"/>
          <p:cNvSpPr>
            <a:spLocks noGrp="1" noChangeArrowheads="1"/>
          </p:cNvSpPr>
          <p:nvPr>
            <p:ph type="title"/>
          </p:nvPr>
        </p:nvSpPr>
        <p:spPr/>
        <p:txBody>
          <a:bodyPr/>
          <a:lstStyle/>
          <a:p>
            <a:pPr eaLnBrk="1" hangingPunct="1"/>
            <a:r>
              <a:rPr lang="fr-FR"/>
              <a:t>Modélisation XSD</a:t>
            </a:r>
          </a:p>
        </p:txBody>
      </p:sp>
      <p:sp>
        <p:nvSpPr>
          <p:cNvPr id="1756163" name="Rectangle 3"/>
          <p:cNvSpPr>
            <a:spLocks noGrp="1" noChangeArrowheads="1"/>
          </p:cNvSpPr>
          <p:nvPr>
            <p:ph idx="1"/>
          </p:nvPr>
        </p:nvSpPr>
        <p:spPr/>
        <p:txBody>
          <a:bodyPr>
            <a:normAutofit lnSpcReduction="10000"/>
          </a:bodyPr>
          <a:lstStyle/>
          <a:p>
            <a:r>
              <a:rPr lang="fr-FR" dirty="0"/>
              <a:t>Redéfinition de schéma à l'aide de : &lt;</a:t>
            </a:r>
            <a:r>
              <a:rPr lang="fr-FR" b="1" dirty="0" err="1">
                <a:solidFill>
                  <a:schemeClr val="tx2"/>
                </a:solidFill>
              </a:rPr>
              <a:t>redefine</a:t>
            </a:r>
            <a:r>
              <a:rPr lang="fr-FR" dirty="0"/>
              <a:t>&gt;</a:t>
            </a:r>
          </a:p>
          <a:p>
            <a:pPr lvl="1"/>
            <a:endParaRPr lang="fr-FR" dirty="0"/>
          </a:p>
          <a:p>
            <a:pPr lvl="1"/>
            <a:r>
              <a:rPr lang="fr-FR" dirty="0"/>
              <a:t> des schémas entiers ou des éléments de schémas peuvent aussi être redéfinis</a:t>
            </a:r>
          </a:p>
          <a:p>
            <a:pPr lvl="1"/>
            <a:endParaRPr lang="fr-FR" dirty="0"/>
          </a:p>
          <a:p>
            <a:pPr lvl="1"/>
            <a:r>
              <a:rPr lang="fr-FR" dirty="0"/>
              <a:t> pour cela on utilise la balise &lt;</a:t>
            </a:r>
            <a:r>
              <a:rPr lang="fr-FR" b="1" dirty="0" err="1">
                <a:solidFill>
                  <a:schemeClr val="tx2"/>
                </a:solidFill>
              </a:rPr>
              <a:t>redefine</a:t>
            </a:r>
            <a:r>
              <a:rPr lang="fr-FR" dirty="0"/>
              <a:t>&gt;</a:t>
            </a:r>
          </a:p>
          <a:p>
            <a:pPr lvl="2">
              <a:buFont typeface="Wingdings" charset="2"/>
              <a:buNone/>
            </a:pPr>
            <a:r>
              <a:rPr lang="fr-FR" dirty="0"/>
              <a:t>&lt;</a:t>
            </a:r>
            <a:r>
              <a:rPr lang="fr-FR" b="1" dirty="0" err="1">
                <a:solidFill>
                  <a:schemeClr val="tx2"/>
                </a:solidFill>
              </a:rPr>
              <a:t>xsd:redefine</a:t>
            </a:r>
            <a:r>
              <a:rPr lang="fr-FR" dirty="0"/>
              <a:t> </a:t>
            </a:r>
            <a:r>
              <a:rPr lang="fr-FR" b="1" dirty="0" err="1">
                <a:solidFill>
                  <a:srgbClr val="FF0000"/>
                </a:solidFill>
              </a:rPr>
              <a:t>schemaLocation</a:t>
            </a:r>
            <a:r>
              <a:rPr lang="fr-FR" dirty="0"/>
              <a:t>="</a:t>
            </a:r>
            <a:r>
              <a:rPr lang="fr-FR" i="1" dirty="0"/>
              <a:t>character12.xsd</a:t>
            </a:r>
            <a:r>
              <a:rPr lang="fr-FR" dirty="0"/>
              <a:t>"&gt;</a:t>
            </a:r>
            <a:br>
              <a:rPr lang="fr-FR" dirty="0"/>
            </a:br>
            <a:r>
              <a:rPr lang="fr-FR" dirty="0"/>
              <a:t>	&lt;</a:t>
            </a:r>
            <a:r>
              <a:rPr lang="fr-FR" b="1" dirty="0" err="1">
                <a:solidFill>
                  <a:schemeClr val="tx2"/>
                </a:solidFill>
              </a:rPr>
              <a:t>xsd:simpleType</a:t>
            </a:r>
            <a:r>
              <a:rPr lang="fr-FR" dirty="0"/>
              <a:t> </a:t>
            </a:r>
            <a:r>
              <a:rPr lang="fr-FR" b="1" dirty="0" err="1">
                <a:solidFill>
                  <a:srgbClr val="FF0000"/>
                </a:solidFill>
              </a:rPr>
              <a:t>name</a:t>
            </a:r>
            <a:r>
              <a:rPr lang="fr-FR" dirty="0"/>
              <a:t>="</a:t>
            </a:r>
            <a:r>
              <a:rPr lang="fr-FR" i="1" dirty="0" err="1"/>
              <a:t>nameType</a:t>
            </a:r>
            <a:r>
              <a:rPr lang="fr-FR" dirty="0"/>
              <a:t>"&gt;</a:t>
            </a:r>
            <a:br>
              <a:rPr lang="fr-FR" dirty="0"/>
            </a:br>
            <a:r>
              <a:rPr lang="fr-FR" dirty="0"/>
              <a:t>		&lt;</a:t>
            </a:r>
            <a:r>
              <a:rPr lang="fr-FR" b="1" dirty="0" err="1">
                <a:solidFill>
                  <a:schemeClr val="tx2"/>
                </a:solidFill>
              </a:rPr>
              <a:t>xsd:restriction</a:t>
            </a:r>
            <a:r>
              <a:rPr lang="fr-FR" dirty="0"/>
              <a:t> </a:t>
            </a:r>
            <a:r>
              <a:rPr lang="fr-FR" b="1" dirty="0">
                <a:solidFill>
                  <a:srgbClr val="FF0000"/>
                </a:solidFill>
              </a:rPr>
              <a:t>base</a:t>
            </a:r>
            <a:r>
              <a:rPr lang="fr-FR" dirty="0"/>
              <a:t>="</a:t>
            </a:r>
            <a:r>
              <a:rPr lang="fr-FR" b="1" dirty="0" err="1"/>
              <a:t>xsd:string</a:t>
            </a:r>
            <a:r>
              <a:rPr lang="fr-FR" dirty="0"/>
              <a:t>"&gt;</a:t>
            </a:r>
            <a:br>
              <a:rPr lang="fr-FR" dirty="0"/>
            </a:br>
            <a:r>
              <a:rPr lang="fr-FR" dirty="0"/>
              <a:t>			&lt;</a:t>
            </a:r>
            <a:r>
              <a:rPr lang="fr-FR" b="1" dirty="0" err="1">
                <a:solidFill>
                  <a:schemeClr val="tx2"/>
                </a:solidFill>
              </a:rPr>
              <a:t>xsd:maxLength</a:t>
            </a:r>
            <a:r>
              <a:rPr lang="fr-FR" dirty="0"/>
              <a:t> </a:t>
            </a:r>
            <a:r>
              <a:rPr lang="fr-FR" b="1" dirty="0">
                <a:solidFill>
                  <a:srgbClr val="FF0000"/>
                </a:solidFill>
              </a:rPr>
              <a:t>value</a:t>
            </a:r>
            <a:r>
              <a:rPr lang="fr-FR" dirty="0"/>
              <a:t>="</a:t>
            </a:r>
            <a:r>
              <a:rPr lang="fr-FR" i="1" dirty="0"/>
              <a:t>40</a:t>
            </a:r>
            <a:r>
              <a:rPr lang="fr-FR" dirty="0"/>
              <a:t>"/&gt;</a:t>
            </a:r>
            <a:br>
              <a:rPr lang="fr-FR" dirty="0"/>
            </a:br>
            <a:r>
              <a:rPr lang="fr-FR" dirty="0"/>
              <a:t>		&lt;/</a:t>
            </a:r>
            <a:r>
              <a:rPr lang="fr-FR" b="1" dirty="0" err="1">
                <a:solidFill>
                  <a:schemeClr val="tx2"/>
                </a:solidFill>
              </a:rPr>
              <a:t>xsd:restriction</a:t>
            </a:r>
            <a:r>
              <a:rPr lang="fr-FR" dirty="0"/>
              <a:t>&gt;</a:t>
            </a:r>
            <a:br>
              <a:rPr lang="fr-FR" dirty="0"/>
            </a:br>
            <a:r>
              <a:rPr lang="fr-FR" dirty="0"/>
              <a:t>	&lt;/</a:t>
            </a:r>
            <a:r>
              <a:rPr lang="fr-FR" b="1" dirty="0" err="1">
                <a:solidFill>
                  <a:schemeClr val="tx2"/>
                </a:solidFill>
              </a:rPr>
              <a:t>xsd:simpleType</a:t>
            </a:r>
            <a:r>
              <a:rPr lang="fr-FR" dirty="0"/>
              <a:t>&gt;</a:t>
            </a:r>
            <a:br>
              <a:rPr lang="fr-FR" dirty="0"/>
            </a:br>
            <a:r>
              <a:rPr lang="fr-FR" dirty="0"/>
              <a:t>&lt;/</a:t>
            </a:r>
            <a:r>
              <a:rPr lang="fr-FR" b="1" dirty="0" err="1">
                <a:solidFill>
                  <a:schemeClr val="tx2"/>
                </a:solidFill>
              </a:rPr>
              <a:t>xsd:redefine</a:t>
            </a:r>
            <a:r>
              <a:rPr lang="fr-FR" dirty="0"/>
              <a:t>&gt;</a:t>
            </a:r>
          </a:p>
        </p:txBody>
      </p:sp>
      <p:sp>
        <p:nvSpPr>
          <p:cNvPr id="5" name="Rectangle 13"/>
          <p:cNvSpPr>
            <a:spLocks noGrp="1" noChangeArrowheads="1"/>
          </p:cNvSpPr>
          <p:nvPr>
            <p:ph type="sldNum" sz="quarter" idx="12"/>
          </p:nvPr>
        </p:nvSpPr>
        <p:spPr>
          <a:ln/>
        </p:spPr>
        <p:txBody>
          <a:bodyPr/>
          <a:lstStyle/>
          <a:p>
            <a:pPr>
              <a:defRPr/>
            </a:pPr>
            <a:fld id="{90014E4D-B3AD-43C7-A04A-B719C92A69E7}" type="slidenum">
              <a:rPr lang="fr-FR"/>
              <a:pPr>
                <a:defRPr/>
              </a:pPr>
              <a:t>86</a:t>
            </a:fld>
            <a:endParaRPr lang="fr-F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6" name="AutoShape 2"/>
          <p:cNvSpPr>
            <a:spLocks noGrp="1" noChangeArrowheads="1"/>
          </p:cNvSpPr>
          <p:nvPr>
            <p:ph type="title"/>
          </p:nvPr>
        </p:nvSpPr>
        <p:spPr/>
        <p:txBody>
          <a:bodyPr/>
          <a:lstStyle/>
          <a:p>
            <a:pPr eaLnBrk="1" hangingPunct="1"/>
            <a:r>
              <a:rPr lang="fr-FR"/>
              <a:t>Modélisation XSD</a:t>
            </a:r>
          </a:p>
        </p:txBody>
      </p:sp>
      <p:sp>
        <p:nvSpPr>
          <p:cNvPr id="1583107" name="Rectangle 3"/>
          <p:cNvSpPr>
            <a:spLocks noGrp="1" noChangeArrowheads="1"/>
          </p:cNvSpPr>
          <p:nvPr>
            <p:ph idx="1"/>
          </p:nvPr>
        </p:nvSpPr>
        <p:spPr/>
        <p:txBody>
          <a:bodyPr>
            <a:normAutofit fontScale="92500" lnSpcReduction="20000"/>
          </a:bodyPr>
          <a:lstStyle/>
          <a:p>
            <a:r>
              <a:rPr lang="fr-FR"/>
              <a:t>Les schémas stricts</a:t>
            </a:r>
          </a:p>
          <a:p>
            <a:pPr lvl="1"/>
            <a:r>
              <a:rPr lang="fr-FR"/>
              <a:t> données très contrôlées</a:t>
            </a:r>
          </a:p>
          <a:p>
            <a:pPr lvl="1"/>
            <a:r>
              <a:rPr lang="fr-FR"/>
              <a:t> schema XML plus lourd</a:t>
            </a:r>
          </a:p>
          <a:p>
            <a:pPr lvl="1"/>
            <a:r>
              <a:rPr lang="fr-FR"/>
              <a:t> validation plus lente</a:t>
            </a:r>
          </a:p>
          <a:p>
            <a:pPr lvl="1"/>
            <a:r>
              <a:rPr lang="fr-FR"/>
              <a:t> manque de souplesse</a:t>
            </a:r>
          </a:p>
          <a:p>
            <a:pPr lvl="1"/>
            <a:r>
              <a:rPr lang="fr-FR"/>
              <a:t> mais bonne intégrité des données</a:t>
            </a:r>
          </a:p>
          <a:p>
            <a:pPr lvl="1"/>
            <a:r>
              <a:rPr lang="fr-FR"/>
              <a:t> facilite la portabilité inter-systèmes</a:t>
            </a:r>
          </a:p>
          <a:p>
            <a:pPr lvl="1"/>
            <a:endParaRPr lang="fr-FR"/>
          </a:p>
          <a:p>
            <a:r>
              <a:rPr lang="fr-FR"/>
              <a:t>Les schémas permissifs</a:t>
            </a:r>
          </a:p>
          <a:p>
            <a:pPr lvl="1"/>
            <a:r>
              <a:rPr lang="fr-FR"/>
              <a:t> plus simples à implémenter</a:t>
            </a:r>
          </a:p>
          <a:p>
            <a:pPr lvl="1"/>
            <a:r>
              <a:rPr lang="fr-FR"/>
              <a:t> plus faciles à utiliser</a:t>
            </a:r>
          </a:p>
          <a:p>
            <a:pPr lvl="1"/>
            <a:r>
              <a:rPr lang="fr-FR"/>
              <a:t> mais manque de contrôle et permet les erreurs utilisateur</a:t>
            </a:r>
          </a:p>
        </p:txBody>
      </p:sp>
      <p:sp>
        <p:nvSpPr>
          <p:cNvPr id="5" name="Rectangle 13"/>
          <p:cNvSpPr>
            <a:spLocks noGrp="1" noChangeArrowheads="1"/>
          </p:cNvSpPr>
          <p:nvPr>
            <p:ph type="sldNum" sz="quarter" idx="12"/>
          </p:nvPr>
        </p:nvSpPr>
        <p:spPr>
          <a:ln/>
        </p:spPr>
        <p:txBody>
          <a:bodyPr/>
          <a:lstStyle/>
          <a:p>
            <a:pPr>
              <a:defRPr/>
            </a:pPr>
            <a:fld id="{0F78AC5B-8ED1-402F-BE6A-D53818B44C46}" type="slidenum">
              <a:rPr lang="fr-FR"/>
              <a:pPr>
                <a:defRPr/>
              </a:pPr>
              <a:t>87</a:t>
            </a:fld>
            <a:endParaRPr lang="fr-FR"/>
          </a:p>
        </p:txBody>
      </p:sp>
      <p:sp>
        <p:nvSpPr>
          <p:cNvPr id="158310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354" name="AutoShape 2"/>
          <p:cNvSpPr>
            <a:spLocks noGrp="1" noChangeArrowheads="1"/>
          </p:cNvSpPr>
          <p:nvPr>
            <p:ph type="title"/>
          </p:nvPr>
        </p:nvSpPr>
        <p:spPr/>
        <p:txBody>
          <a:bodyPr/>
          <a:lstStyle/>
          <a:p>
            <a:pPr eaLnBrk="1" hangingPunct="1"/>
            <a:r>
              <a:rPr lang="fr-FR"/>
              <a:t>Modélisation XSD</a:t>
            </a:r>
          </a:p>
        </p:txBody>
      </p:sp>
      <p:sp>
        <p:nvSpPr>
          <p:cNvPr id="1764355" name="Rectangle 3"/>
          <p:cNvSpPr>
            <a:spLocks noGrp="1" noChangeArrowheads="1"/>
          </p:cNvSpPr>
          <p:nvPr>
            <p:ph idx="1"/>
          </p:nvPr>
        </p:nvSpPr>
        <p:spPr/>
        <p:txBody>
          <a:bodyPr>
            <a:normAutofit fontScale="85000" lnSpcReduction="10000"/>
          </a:bodyPr>
          <a:lstStyle/>
          <a:p>
            <a:r>
              <a:rPr lang="fr-FR"/>
              <a:t>Documents homogènes vs hétérogènes</a:t>
            </a:r>
          </a:p>
          <a:p>
            <a:pPr lvl="1"/>
            <a:r>
              <a:rPr lang="fr-FR"/>
              <a:t> Certains documents sont par nature hétérogènes, c'est le cas des documents multilingue ou prenant en compte des contraintes juridiques ou administratives différentes (pays)</a:t>
            </a:r>
          </a:p>
          <a:p>
            <a:pPr lvl="1"/>
            <a:r>
              <a:rPr lang="fr-FR"/>
              <a:t> ces documents contiennent des zones dites hétérogènes car les balises aussi bien que les textes utilisés sont différents</a:t>
            </a:r>
          </a:p>
          <a:p>
            <a:pPr lvl="1"/>
            <a:r>
              <a:rPr lang="fr-FR"/>
              <a:t> des encodages différents peuvent être nécessaires</a:t>
            </a:r>
          </a:p>
          <a:p>
            <a:pPr lvl="1"/>
            <a:r>
              <a:rPr lang="fr-FR"/>
              <a:t> aussi, certains outils permettent le repérage et l'extraction des zones homogènes au sein d'un document hétérogène</a:t>
            </a:r>
          </a:p>
          <a:p>
            <a:pPr lvl="1"/>
            <a:r>
              <a:rPr lang="fr-FR"/>
              <a:t> par exemple, dans le cas des documents multilingue il peuvent extraire et regrouper les zones de même langue et les regrouper dans des documents homogènes</a:t>
            </a:r>
          </a:p>
        </p:txBody>
      </p:sp>
      <p:sp>
        <p:nvSpPr>
          <p:cNvPr id="5" name="Rectangle 13"/>
          <p:cNvSpPr>
            <a:spLocks noGrp="1" noChangeArrowheads="1"/>
          </p:cNvSpPr>
          <p:nvPr>
            <p:ph type="sldNum" sz="quarter" idx="12"/>
          </p:nvPr>
        </p:nvSpPr>
        <p:spPr>
          <a:ln/>
        </p:spPr>
        <p:txBody>
          <a:bodyPr/>
          <a:lstStyle/>
          <a:p>
            <a:pPr>
              <a:defRPr/>
            </a:pPr>
            <a:fld id="{C4E65C5B-5C49-45D4-8CE1-EEDE63CC7CC0}" type="slidenum">
              <a:rPr lang="fr-FR"/>
              <a:pPr>
                <a:defRPr/>
              </a:pPr>
              <a:t>88</a:t>
            </a:fld>
            <a:endParaRPr lang="fr-FR"/>
          </a:p>
        </p:txBody>
      </p:sp>
      <p:sp>
        <p:nvSpPr>
          <p:cNvPr id="1764356"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6898" name="AutoShape 2"/>
          <p:cNvSpPr>
            <a:spLocks noGrp="1" noChangeArrowheads="1"/>
          </p:cNvSpPr>
          <p:nvPr>
            <p:ph type="title"/>
          </p:nvPr>
        </p:nvSpPr>
        <p:spPr/>
        <p:txBody>
          <a:bodyPr/>
          <a:lstStyle/>
          <a:p>
            <a:pPr eaLnBrk="1" hangingPunct="1"/>
            <a:r>
              <a:rPr lang="fr-FR"/>
              <a:t>Modélisation XSD</a:t>
            </a:r>
          </a:p>
        </p:txBody>
      </p:sp>
      <p:sp>
        <p:nvSpPr>
          <p:cNvPr id="1616899" name="Rectangle 3"/>
          <p:cNvSpPr>
            <a:spLocks noGrp="1" noChangeArrowheads="1"/>
          </p:cNvSpPr>
          <p:nvPr>
            <p:ph idx="1"/>
          </p:nvPr>
        </p:nvSpPr>
        <p:spPr/>
        <p:txBody>
          <a:bodyPr>
            <a:normAutofit fontScale="92500" lnSpcReduction="20000"/>
          </a:bodyPr>
          <a:lstStyle/>
          <a:p>
            <a:r>
              <a:rPr lang="fr-FR"/>
              <a:t>Schémas uniques applicables à différents types de documents</a:t>
            </a:r>
          </a:p>
          <a:p>
            <a:pPr lvl="1"/>
            <a:r>
              <a:rPr lang="fr-FR"/>
              <a:t> compte tenu de la structure des données conservées par les entreprises, le même schéma peut servir à plusieurs emplois</a:t>
            </a:r>
          </a:p>
          <a:p>
            <a:pPr lvl="1"/>
            <a:r>
              <a:rPr lang="fr-FR"/>
              <a:t> la liste des employés peut être utilisée dans une application comptable, pour l'URSSAF, au niveau de l'entreprise</a:t>
            </a:r>
          </a:p>
          <a:p>
            <a:pPr lvl="1"/>
            <a:r>
              <a:rPr lang="fr-FR"/>
              <a:t> la définition de cette liste est donc réutilisable et peut s'intégrer à différentes applications ou documents</a:t>
            </a:r>
          </a:p>
          <a:p>
            <a:pPr lvl="1"/>
            <a:r>
              <a:rPr lang="fr-FR"/>
              <a:t> le bloc &lt;employe&gt; (type complexe) peut, encore plus, être intégré</a:t>
            </a:r>
          </a:p>
          <a:p>
            <a:pPr lvl="1"/>
            <a:r>
              <a:rPr lang="fr-FR"/>
              <a:t> il faut donc penser modularité lors de la création de ses schémas</a:t>
            </a:r>
          </a:p>
        </p:txBody>
      </p:sp>
      <p:sp>
        <p:nvSpPr>
          <p:cNvPr id="5" name="Rectangle 13"/>
          <p:cNvSpPr>
            <a:spLocks noGrp="1" noChangeArrowheads="1"/>
          </p:cNvSpPr>
          <p:nvPr>
            <p:ph type="sldNum" sz="quarter" idx="12"/>
          </p:nvPr>
        </p:nvSpPr>
        <p:spPr>
          <a:ln/>
        </p:spPr>
        <p:txBody>
          <a:bodyPr/>
          <a:lstStyle/>
          <a:p>
            <a:pPr>
              <a:defRPr/>
            </a:pPr>
            <a:fld id="{AA07CA08-01C4-4DDC-98A9-8F949D67D500}" type="slidenum">
              <a:rPr lang="fr-FR"/>
              <a:pPr>
                <a:defRPr/>
              </a:pPr>
              <a:t>89</a:t>
            </a:fld>
            <a:endParaRPr lang="fr-FR"/>
          </a:p>
        </p:txBody>
      </p:sp>
      <p:sp>
        <p:nvSpPr>
          <p:cNvPr id="161690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AutoShape 1026"/>
          <p:cNvSpPr>
            <a:spLocks noGrp="1" noChangeArrowheads="1"/>
          </p:cNvSpPr>
          <p:nvPr>
            <p:ph type="title"/>
          </p:nvPr>
        </p:nvSpPr>
        <p:spPr/>
        <p:txBody>
          <a:bodyPr>
            <a:normAutofit/>
          </a:bodyPr>
          <a:lstStyle/>
          <a:p>
            <a:r>
              <a:rPr lang="fr-FR" dirty="0"/>
              <a:t>La galaxie XML</a:t>
            </a:r>
          </a:p>
        </p:txBody>
      </p:sp>
      <p:sp>
        <p:nvSpPr>
          <p:cNvPr id="14340" name="Rectangle 1027"/>
          <p:cNvSpPr>
            <a:spLocks noGrp="1" noChangeArrowheads="1"/>
          </p:cNvSpPr>
          <p:nvPr>
            <p:ph idx="1"/>
          </p:nvPr>
        </p:nvSpPr>
        <p:spPr/>
        <p:txBody>
          <a:bodyPr>
            <a:normAutofit fontScale="92500" lnSpcReduction="10000"/>
          </a:bodyPr>
          <a:lstStyle/>
          <a:p>
            <a:r>
              <a:rPr lang="fr-FR" dirty="0"/>
              <a:t>La galaxie XML</a:t>
            </a:r>
          </a:p>
          <a:p>
            <a:pPr lvl="1"/>
            <a:r>
              <a:rPr lang="fr-FR" dirty="0"/>
              <a:t> XML (contenu et exports / imports BDD)</a:t>
            </a:r>
          </a:p>
          <a:p>
            <a:pPr lvl="1"/>
            <a:r>
              <a:rPr lang="fr-FR" dirty="0"/>
              <a:t> XHTML (contenu Web)</a:t>
            </a:r>
          </a:p>
          <a:p>
            <a:pPr lvl="1"/>
            <a:r>
              <a:rPr lang="fr-FR" dirty="0"/>
              <a:t> DTD, XSD (grammaires)</a:t>
            </a:r>
          </a:p>
          <a:p>
            <a:pPr lvl="1"/>
            <a:r>
              <a:rPr lang="fr-FR" dirty="0"/>
              <a:t> XSL-T (Transformation) et XSL-FO (Formatage)</a:t>
            </a:r>
          </a:p>
          <a:p>
            <a:pPr lvl="1"/>
            <a:r>
              <a:rPr lang="fr-FR" dirty="0"/>
              <a:t> RSS, </a:t>
            </a:r>
            <a:r>
              <a:rPr lang="fr-FR" dirty="0" err="1"/>
              <a:t>Atom</a:t>
            </a:r>
            <a:r>
              <a:rPr lang="fr-FR" dirty="0"/>
              <a:t> (syndication de contenu) </a:t>
            </a:r>
          </a:p>
          <a:p>
            <a:pPr lvl="1"/>
            <a:r>
              <a:rPr lang="fr-FR" dirty="0"/>
              <a:t> SVG (graphiques), </a:t>
            </a:r>
            <a:r>
              <a:rPr lang="fr-FR" dirty="0" err="1"/>
              <a:t>XLink</a:t>
            </a:r>
            <a:endParaRPr lang="fr-FR" dirty="0"/>
          </a:p>
          <a:p>
            <a:pPr lvl="1"/>
            <a:r>
              <a:rPr lang="fr-FR" dirty="0"/>
              <a:t> SOAP (Web services… WS-*)</a:t>
            </a:r>
          </a:p>
          <a:p>
            <a:pPr lvl="1"/>
            <a:r>
              <a:rPr lang="fr-FR" dirty="0"/>
              <a:t> </a:t>
            </a:r>
            <a:r>
              <a:rPr lang="fr-FR" dirty="0" err="1"/>
              <a:t>XForms</a:t>
            </a:r>
            <a:r>
              <a:rPr lang="fr-FR" dirty="0"/>
              <a:t> (formulaires)</a:t>
            </a:r>
          </a:p>
          <a:p>
            <a:pPr lvl="1"/>
            <a:r>
              <a:rPr lang="fr-FR" dirty="0"/>
              <a:t> </a:t>
            </a:r>
            <a:r>
              <a:rPr lang="fr-FR" dirty="0" err="1"/>
              <a:t>XQuery</a:t>
            </a:r>
            <a:r>
              <a:rPr lang="fr-FR" dirty="0"/>
              <a:t> (requêtes), XPath (extraction)</a:t>
            </a:r>
          </a:p>
          <a:p>
            <a:pPr lvl="1"/>
            <a:r>
              <a:rPr lang="fr-FR" dirty="0"/>
              <a:t> XUL (Mozilla), XAML (Microsoft </a:t>
            </a:r>
            <a:r>
              <a:rPr lang="fr-FR" dirty="0" err="1"/>
              <a:t>Silverlight</a:t>
            </a:r>
            <a:r>
              <a:rPr lang="fr-FR" dirty="0"/>
              <a:t>), </a:t>
            </a:r>
            <a:r>
              <a:rPr lang="fr-FR" strike="sngStrike" dirty="0"/>
              <a:t>MXML</a:t>
            </a:r>
            <a:r>
              <a:rPr lang="fr-FR" dirty="0"/>
              <a:t> </a:t>
            </a:r>
            <a:r>
              <a:rPr lang="fr-FR" strike="sngStrike" dirty="0"/>
              <a:t>(Adobe Flash)</a:t>
            </a:r>
          </a:p>
        </p:txBody>
      </p:sp>
      <p:sp>
        <p:nvSpPr>
          <p:cNvPr id="14338" name="Rectangle 13"/>
          <p:cNvSpPr>
            <a:spLocks noGrp="1" noChangeArrowheads="1"/>
          </p:cNvSpPr>
          <p:nvPr>
            <p:ph type="sldNum" sz="quarter" idx="12"/>
          </p:nvPr>
        </p:nvSpPr>
        <p:spPr>
          <a:noFill/>
        </p:spPr>
        <p:txBody>
          <a:bodyPr>
            <a:normAutofit/>
          </a:bodyPr>
          <a:lstStyle/>
          <a:p>
            <a:fld id="{D0E731D8-F5EB-4F9B-86C1-C3C0F6B5B5FB}" type="slidenum">
              <a:rPr lang="fr-FR" smtClean="0"/>
              <a:pPr/>
              <a:t>9</a:t>
            </a:fld>
            <a:endParaRPr lang="fr-F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8946" name="AutoShape 2050"/>
          <p:cNvSpPr>
            <a:spLocks noGrp="1" noChangeArrowheads="1"/>
          </p:cNvSpPr>
          <p:nvPr>
            <p:ph type="title"/>
          </p:nvPr>
        </p:nvSpPr>
        <p:spPr/>
        <p:txBody>
          <a:bodyPr/>
          <a:lstStyle/>
          <a:p>
            <a:pPr eaLnBrk="1" hangingPunct="1"/>
            <a:r>
              <a:rPr lang="fr-FR"/>
              <a:t>Modélisation XSD</a:t>
            </a:r>
          </a:p>
        </p:txBody>
      </p:sp>
      <p:sp>
        <p:nvSpPr>
          <p:cNvPr id="1618947" name="Rectangle 2051"/>
          <p:cNvSpPr>
            <a:spLocks noGrp="1" noChangeArrowheads="1"/>
          </p:cNvSpPr>
          <p:nvPr>
            <p:ph idx="1"/>
          </p:nvPr>
        </p:nvSpPr>
        <p:spPr/>
        <p:txBody>
          <a:bodyPr>
            <a:normAutofit/>
          </a:bodyPr>
          <a:lstStyle/>
          <a:p>
            <a:r>
              <a:rPr lang="fr-FR"/>
              <a:t>Modèles génériques réutilisables</a:t>
            </a:r>
          </a:p>
          <a:p>
            <a:pPr lvl="1"/>
            <a:r>
              <a:rPr lang="fr-FR"/>
              <a:t> dans ce cadre, il existe des modèles génériques réutilisables</a:t>
            </a:r>
          </a:p>
          <a:p>
            <a:pPr lvl="1"/>
            <a:r>
              <a:rPr lang="fr-FR"/>
              <a:t> pour créer un schéma réutilisable il faut d'abord documenter (&lt;note&gt;)</a:t>
            </a:r>
          </a:p>
          <a:p>
            <a:pPr lvl="1"/>
            <a:endParaRPr lang="fr-FR"/>
          </a:p>
          <a:p>
            <a:r>
              <a:rPr lang="fr-FR"/>
              <a:t>Autres</a:t>
            </a:r>
          </a:p>
          <a:p>
            <a:pPr lvl="1"/>
            <a:r>
              <a:rPr lang="fr-FR"/>
              <a:t> de nombreux autres modèles génériques existent</a:t>
            </a:r>
          </a:p>
          <a:p>
            <a:pPr lvl="1"/>
            <a:r>
              <a:rPr lang="fr-FR"/>
              <a:t> parfois ce sont de vraies architectures de bases de données conçues en XML</a:t>
            </a:r>
          </a:p>
        </p:txBody>
      </p:sp>
      <p:sp>
        <p:nvSpPr>
          <p:cNvPr id="5" name="Rectangle 13"/>
          <p:cNvSpPr>
            <a:spLocks noGrp="1" noChangeArrowheads="1"/>
          </p:cNvSpPr>
          <p:nvPr>
            <p:ph type="sldNum" sz="quarter" idx="12"/>
          </p:nvPr>
        </p:nvSpPr>
        <p:spPr>
          <a:ln/>
        </p:spPr>
        <p:txBody>
          <a:bodyPr/>
          <a:lstStyle/>
          <a:p>
            <a:pPr>
              <a:defRPr/>
            </a:pPr>
            <a:fld id="{2FD9DF4D-7BE0-422A-93E6-CE05FB1967B9}" type="slidenum">
              <a:rPr lang="fr-FR"/>
              <a:pPr>
                <a:defRPr/>
              </a:pPr>
              <a:t>90</a:t>
            </a:fld>
            <a:endParaRPr lang="fr-FR"/>
          </a:p>
        </p:txBody>
      </p:sp>
      <p:sp>
        <p:nvSpPr>
          <p:cNvPr id="1618948" name="Text Box 2052"/>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210" name="AutoShape 2"/>
          <p:cNvSpPr>
            <a:spLocks noGrp="1" noChangeArrowheads="1"/>
          </p:cNvSpPr>
          <p:nvPr>
            <p:ph type="title"/>
          </p:nvPr>
        </p:nvSpPr>
        <p:spPr/>
        <p:txBody>
          <a:bodyPr/>
          <a:lstStyle/>
          <a:p>
            <a:pPr eaLnBrk="1" hangingPunct="1"/>
            <a:r>
              <a:rPr lang="fr-FR"/>
              <a:t>Modélisation XSD</a:t>
            </a:r>
          </a:p>
        </p:txBody>
      </p:sp>
      <p:sp>
        <p:nvSpPr>
          <p:cNvPr id="1758211" name="Rectangle 3"/>
          <p:cNvSpPr>
            <a:spLocks noGrp="1" noChangeArrowheads="1"/>
          </p:cNvSpPr>
          <p:nvPr>
            <p:ph idx="1"/>
          </p:nvPr>
        </p:nvSpPr>
        <p:spPr/>
        <p:txBody>
          <a:bodyPr>
            <a:normAutofit fontScale="92500" lnSpcReduction="20000"/>
          </a:bodyPr>
          <a:lstStyle/>
          <a:p>
            <a:r>
              <a:rPr lang="fr-FR"/>
              <a:t>Définition de conteneurs</a:t>
            </a:r>
          </a:p>
          <a:p>
            <a:pPr lvl="1"/>
            <a:r>
              <a:rPr lang="fr-FR"/>
              <a:t> Pour bien définir les schémas on peut s'inspirer de techniques XHTML</a:t>
            </a:r>
          </a:p>
          <a:p>
            <a:pPr lvl="1"/>
            <a:r>
              <a:rPr lang="fr-FR"/>
              <a:t> Comme pour les div vos éléments doivent s'inscrire dans un conteneur</a:t>
            </a:r>
          </a:p>
          <a:p>
            <a:pPr lvl="1"/>
            <a:r>
              <a:rPr lang="fr-FR"/>
              <a:t> Ainsi, penser en terme de conteneurs permet l'intégration de portions réutilisables avec niveaux hiérarchiques</a:t>
            </a:r>
          </a:p>
          <a:p>
            <a:pPr lvl="1"/>
            <a:endParaRPr lang="fr-FR"/>
          </a:p>
          <a:p>
            <a:r>
              <a:rPr lang="fr-FR"/>
              <a:t>Définition d'éléments</a:t>
            </a:r>
          </a:p>
          <a:p>
            <a:pPr lvl="1"/>
            <a:r>
              <a:rPr lang="fr-FR"/>
              <a:t> Les éléments définis dans ces conteneurs peuvent être eux-même des blocs contenant d'autres blocs</a:t>
            </a:r>
          </a:p>
          <a:p>
            <a:pPr lvl="1"/>
            <a:r>
              <a:rPr lang="fr-FR"/>
              <a:t> L'ultime niveau étant l'élément final (type complexe, puis simple, jusqu'aux éléments built-in)</a:t>
            </a:r>
          </a:p>
        </p:txBody>
      </p:sp>
      <p:sp>
        <p:nvSpPr>
          <p:cNvPr id="5" name="Rectangle 13"/>
          <p:cNvSpPr>
            <a:spLocks noGrp="1" noChangeArrowheads="1"/>
          </p:cNvSpPr>
          <p:nvPr>
            <p:ph type="sldNum" sz="quarter" idx="12"/>
          </p:nvPr>
        </p:nvSpPr>
        <p:spPr>
          <a:ln/>
        </p:spPr>
        <p:txBody>
          <a:bodyPr/>
          <a:lstStyle/>
          <a:p>
            <a:pPr>
              <a:defRPr/>
            </a:pPr>
            <a:fld id="{D632F1BF-908D-483E-A608-122447FEBAF4}" type="slidenum">
              <a:rPr lang="fr-FR"/>
              <a:pPr>
                <a:defRPr/>
              </a:pPr>
              <a:t>91</a:t>
            </a:fld>
            <a:endParaRPr lang="fr-FR"/>
          </a:p>
        </p:txBody>
      </p:sp>
      <p:sp>
        <p:nvSpPr>
          <p:cNvPr id="175821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258" name="AutoShape 2"/>
          <p:cNvSpPr>
            <a:spLocks noGrp="1" noChangeArrowheads="1"/>
          </p:cNvSpPr>
          <p:nvPr>
            <p:ph type="title"/>
          </p:nvPr>
        </p:nvSpPr>
        <p:spPr/>
        <p:txBody>
          <a:bodyPr/>
          <a:lstStyle/>
          <a:p>
            <a:pPr eaLnBrk="1" hangingPunct="1"/>
            <a:r>
              <a:rPr lang="fr-FR"/>
              <a:t>Modélisation XSD</a:t>
            </a:r>
          </a:p>
        </p:txBody>
      </p:sp>
      <p:sp>
        <p:nvSpPr>
          <p:cNvPr id="1760259" name="Rectangle 3"/>
          <p:cNvSpPr>
            <a:spLocks noGrp="1" noChangeArrowheads="1"/>
          </p:cNvSpPr>
          <p:nvPr>
            <p:ph idx="1"/>
          </p:nvPr>
        </p:nvSpPr>
        <p:spPr/>
        <p:txBody>
          <a:bodyPr/>
          <a:lstStyle/>
          <a:p>
            <a:r>
              <a:rPr lang="fr-FR"/>
              <a:t>Définition globale ou locale ?</a:t>
            </a:r>
          </a:p>
          <a:p>
            <a:pPr lvl="1"/>
            <a:endParaRPr lang="fr-FR"/>
          </a:p>
          <a:p>
            <a:r>
              <a:rPr lang="fr-FR"/>
              <a:t>Définition globale des composants</a:t>
            </a:r>
          </a:p>
          <a:p>
            <a:pPr>
              <a:buFont typeface="Wingdings" charset="2"/>
              <a:buNone/>
            </a:pPr>
            <a:r>
              <a:rPr lang="fr-FR" sz="1800"/>
              <a:t>   - Définition niveau supérieur du schéma</a:t>
            </a:r>
          </a:p>
          <a:p>
            <a:pPr>
              <a:buFont typeface="Wingdings" charset="2"/>
              <a:buNone/>
            </a:pPr>
            <a:r>
              <a:rPr lang="fr-FR" sz="1800"/>
              <a:t>   - Construction autonome référencée par leurs noms</a:t>
            </a:r>
          </a:p>
          <a:p>
            <a:pPr>
              <a:buFont typeface="Wingdings" charset="2"/>
              <a:buNone/>
            </a:pPr>
            <a:endParaRPr lang="fr-FR" sz="1800"/>
          </a:p>
          <a:p>
            <a:r>
              <a:rPr lang="fr-FR"/>
              <a:t>Définition locale des composants</a:t>
            </a:r>
          </a:p>
          <a:p>
            <a:pPr>
              <a:buFont typeface="Wingdings" charset="2"/>
              <a:buNone/>
            </a:pPr>
            <a:r>
              <a:rPr lang="fr-FR" sz="1800"/>
              <a:t>   - Définition à l’intérieur d’autres définitions</a:t>
            </a:r>
          </a:p>
          <a:p>
            <a:pPr>
              <a:buFont typeface="Wingdings" charset="2"/>
              <a:buNone/>
            </a:pPr>
            <a:r>
              <a:rPr lang="fr-FR" sz="1800"/>
              <a:t>   - Définition ne pouvant pas être réutilisée (pas de noms référençables)</a:t>
            </a:r>
          </a:p>
          <a:p>
            <a:pPr>
              <a:buFont typeface="Wingdings" charset="2"/>
              <a:buNone/>
            </a:pPr>
            <a:r>
              <a:rPr lang="fr-FR" sz="1800"/>
              <a:t>   - Définition améliorant la visibilité du schéma</a:t>
            </a:r>
          </a:p>
        </p:txBody>
      </p:sp>
      <p:sp>
        <p:nvSpPr>
          <p:cNvPr id="5" name="Rectangle 13"/>
          <p:cNvSpPr>
            <a:spLocks noGrp="1" noChangeArrowheads="1"/>
          </p:cNvSpPr>
          <p:nvPr>
            <p:ph type="sldNum" sz="quarter" idx="12"/>
          </p:nvPr>
        </p:nvSpPr>
        <p:spPr>
          <a:ln/>
        </p:spPr>
        <p:txBody>
          <a:bodyPr/>
          <a:lstStyle/>
          <a:p>
            <a:pPr>
              <a:defRPr/>
            </a:pPr>
            <a:fld id="{0807EBAE-C019-4682-B569-BD20D6E45F03}" type="slidenum">
              <a:rPr lang="fr-FR"/>
              <a:pPr>
                <a:defRPr/>
              </a:pPr>
              <a:t>92</a:t>
            </a:fld>
            <a:endParaRPr lang="fr-FR"/>
          </a:p>
        </p:txBody>
      </p:sp>
      <p:sp>
        <p:nvSpPr>
          <p:cNvPr id="176026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2306" name="AutoShape 1026"/>
          <p:cNvSpPr>
            <a:spLocks noGrp="1" noChangeArrowheads="1"/>
          </p:cNvSpPr>
          <p:nvPr>
            <p:ph type="title"/>
          </p:nvPr>
        </p:nvSpPr>
        <p:spPr/>
        <p:txBody>
          <a:bodyPr/>
          <a:lstStyle/>
          <a:p>
            <a:pPr eaLnBrk="1" hangingPunct="1"/>
            <a:r>
              <a:rPr lang="fr-FR"/>
              <a:t>Modélisation XSD</a:t>
            </a:r>
          </a:p>
        </p:txBody>
      </p:sp>
      <p:sp>
        <p:nvSpPr>
          <p:cNvPr id="1762307" name="Rectangle 1027"/>
          <p:cNvSpPr>
            <a:spLocks noGrp="1" noChangeArrowheads="1"/>
          </p:cNvSpPr>
          <p:nvPr>
            <p:ph idx="1"/>
          </p:nvPr>
        </p:nvSpPr>
        <p:spPr/>
        <p:txBody>
          <a:bodyPr>
            <a:normAutofit/>
          </a:bodyPr>
          <a:lstStyle/>
          <a:p>
            <a:r>
              <a:rPr lang="fr-FR"/>
              <a:t>Des éléments ou des types ?</a:t>
            </a:r>
          </a:p>
          <a:p>
            <a:pPr lvl="1"/>
            <a:endParaRPr lang="fr-FR" sz="2800"/>
          </a:p>
          <a:p>
            <a:r>
              <a:rPr lang="fr-FR"/>
              <a:t>Avantages des éléments</a:t>
            </a:r>
          </a:p>
          <a:p>
            <a:pPr lvl="1"/>
            <a:r>
              <a:rPr lang="fr-FR"/>
              <a:t> meilleure structuration par l’ajout d’attributs</a:t>
            </a:r>
          </a:p>
          <a:p>
            <a:pPr lvl="1"/>
            <a:endParaRPr lang="fr-FR"/>
          </a:p>
          <a:p>
            <a:r>
              <a:rPr lang="fr-FR"/>
              <a:t>Avantages des types</a:t>
            </a:r>
          </a:p>
          <a:p>
            <a:pPr lvl="1"/>
            <a:r>
              <a:rPr lang="fr-FR"/>
              <a:t> utilisation des noms d’attribut</a:t>
            </a:r>
          </a:p>
          <a:p>
            <a:pPr lvl="1"/>
            <a:r>
              <a:rPr lang="fr-FR"/>
              <a:t> utilisation d’éléments appartenant à des espaces de noms quelconques</a:t>
            </a:r>
          </a:p>
          <a:p>
            <a:pPr lvl="1"/>
            <a:r>
              <a:rPr lang="fr-FR"/>
              <a:t> validation du contenu</a:t>
            </a:r>
          </a:p>
        </p:txBody>
      </p:sp>
      <p:sp>
        <p:nvSpPr>
          <p:cNvPr id="5" name="Rectangle 13"/>
          <p:cNvSpPr>
            <a:spLocks noGrp="1" noChangeArrowheads="1"/>
          </p:cNvSpPr>
          <p:nvPr>
            <p:ph type="sldNum" sz="quarter" idx="12"/>
          </p:nvPr>
        </p:nvSpPr>
        <p:spPr>
          <a:ln/>
        </p:spPr>
        <p:txBody>
          <a:bodyPr/>
          <a:lstStyle/>
          <a:p>
            <a:pPr>
              <a:defRPr/>
            </a:pPr>
            <a:fld id="{D100F215-A144-48DC-91C4-8861474D42B4}" type="slidenum">
              <a:rPr lang="fr-FR"/>
              <a:pPr>
                <a:defRPr/>
              </a:pPr>
              <a:t>93</a:t>
            </a:fld>
            <a:endParaRPr lang="fr-FR"/>
          </a:p>
        </p:txBody>
      </p:sp>
      <p:sp>
        <p:nvSpPr>
          <p:cNvPr id="1762308"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10" name="AutoShape 1026"/>
          <p:cNvSpPr>
            <a:spLocks noGrp="1" noChangeArrowheads="1"/>
          </p:cNvSpPr>
          <p:nvPr>
            <p:ph type="title"/>
          </p:nvPr>
        </p:nvSpPr>
        <p:spPr/>
        <p:txBody>
          <a:bodyPr/>
          <a:lstStyle/>
          <a:p>
            <a:pPr eaLnBrk="1" hangingPunct="1"/>
            <a:r>
              <a:rPr lang="fr-FR"/>
              <a:t>Les espaces de nom</a:t>
            </a:r>
          </a:p>
        </p:txBody>
      </p:sp>
      <p:sp>
        <p:nvSpPr>
          <p:cNvPr id="1630211" name="Rectangle 1027"/>
          <p:cNvSpPr>
            <a:spLocks noGrp="1" noChangeArrowheads="1"/>
          </p:cNvSpPr>
          <p:nvPr>
            <p:ph idx="1"/>
          </p:nvPr>
        </p:nvSpPr>
        <p:spPr/>
        <p:txBody>
          <a:bodyPr>
            <a:normAutofit fontScale="92500" lnSpcReduction="10000"/>
          </a:bodyPr>
          <a:lstStyle/>
          <a:p>
            <a:r>
              <a:rPr lang="fr-FR"/>
              <a:t>Qu'est-ce qu'un espace de nom ?</a:t>
            </a:r>
          </a:p>
          <a:p>
            <a:pPr lvl="1"/>
            <a:r>
              <a:rPr lang="fr-FR">
                <a:cs typeface="Courier New" pitchFamily="49" charset="0"/>
              </a:rPr>
              <a:t> Un namespace (espace de noms) est un conteneur abstrait fournissant un contexte à ses éléments constitutifs</a:t>
            </a:r>
          </a:p>
          <a:p>
            <a:pPr lvl="1"/>
            <a:r>
              <a:rPr lang="fr-FR">
                <a:cs typeface="Courier New" pitchFamily="49" charset="0"/>
              </a:rPr>
              <a:t> 2 objets peuvent porter le même nom dans 2 namespaces différents sans qu'il y ait de confusion</a:t>
            </a:r>
          </a:p>
          <a:p>
            <a:pPr lvl="1"/>
            <a:endParaRPr lang="fr-FR" sz="1200"/>
          </a:p>
          <a:p>
            <a:r>
              <a:rPr lang="fr-FR"/>
              <a:t>Qu'est-ce qu'une URI ?</a:t>
            </a:r>
          </a:p>
          <a:p>
            <a:pPr lvl="1"/>
            <a:r>
              <a:rPr lang="fr-FR"/>
              <a:t> Une URI (Uniforme Resource Identifier) parfois confondu avec URL (Uniform Resource Locator) est vulgairement une adresse Internet</a:t>
            </a:r>
          </a:p>
          <a:p>
            <a:pPr lvl="1"/>
            <a:r>
              <a:rPr lang="fr-FR"/>
              <a:t> Elles servent dans la notation des namespaces car elles sont faciles à rendre uniques (pas dupliquées par erreur)</a:t>
            </a:r>
          </a:p>
        </p:txBody>
      </p:sp>
      <p:sp>
        <p:nvSpPr>
          <p:cNvPr id="5" name="Rectangle 13"/>
          <p:cNvSpPr>
            <a:spLocks noGrp="1" noChangeArrowheads="1"/>
          </p:cNvSpPr>
          <p:nvPr>
            <p:ph type="sldNum" sz="quarter" idx="12"/>
          </p:nvPr>
        </p:nvSpPr>
        <p:spPr>
          <a:ln/>
        </p:spPr>
        <p:txBody>
          <a:bodyPr/>
          <a:lstStyle/>
          <a:p>
            <a:pPr>
              <a:defRPr/>
            </a:pPr>
            <a:fld id="{09F32399-1EB1-4205-9BEB-A3C499F4BF0B}" type="slidenum">
              <a:rPr lang="fr-FR"/>
              <a:pPr>
                <a:defRPr/>
              </a:pPr>
              <a:t>94</a:t>
            </a:fld>
            <a:endParaRPr lang="fr-FR"/>
          </a:p>
        </p:txBody>
      </p:sp>
      <p:sp>
        <p:nvSpPr>
          <p:cNvPr id="1630212"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2258" name="AutoShape 2"/>
          <p:cNvSpPr>
            <a:spLocks noGrp="1" noChangeArrowheads="1"/>
          </p:cNvSpPr>
          <p:nvPr>
            <p:ph type="title"/>
          </p:nvPr>
        </p:nvSpPr>
        <p:spPr/>
        <p:txBody>
          <a:bodyPr/>
          <a:lstStyle/>
          <a:p>
            <a:pPr eaLnBrk="1" hangingPunct="1"/>
            <a:r>
              <a:rPr lang="fr-FR"/>
              <a:t>Les espaces de nom</a:t>
            </a:r>
          </a:p>
        </p:txBody>
      </p:sp>
      <p:sp>
        <p:nvSpPr>
          <p:cNvPr id="1632259" name="Rectangle 3"/>
          <p:cNvSpPr>
            <a:spLocks noGrp="1" noChangeArrowheads="1"/>
          </p:cNvSpPr>
          <p:nvPr>
            <p:ph idx="1"/>
          </p:nvPr>
        </p:nvSpPr>
        <p:spPr/>
        <p:txBody>
          <a:bodyPr/>
          <a:lstStyle/>
          <a:p>
            <a:r>
              <a:rPr lang="fr-FR"/>
              <a:t>A quoi servent les espaces de noms ?</a:t>
            </a:r>
          </a:p>
          <a:p>
            <a:pPr lvl="1"/>
            <a:endParaRPr lang="fr-FR">
              <a:cs typeface="Courier New" pitchFamily="49" charset="0"/>
            </a:endParaRPr>
          </a:p>
          <a:p>
            <a:pPr lvl="1"/>
            <a:r>
              <a:rPr lang="fr-FR">
                <a:cs typeface="Courier New" pitchFamily="49" charset="0"/>
              </a:rPr>
              <a:t> On peut mélanger plusieurs langages dans un même document (HTML, XML…)</a:t>
            </a:r>
            <a:br>
              <a:rPr lang="fr-FR">
                <a:cs typeface="Courier New" pitchFamily="49" charset="0"/>
              </a:rPr>
            </a:br>
            <a:r>
              <a:rPr lang="fr-FR">
                <a:cs typeface="Courier New" pitchFamily="49" charset="0"/>
              </a:rPr>
              <a:t>que faire si 2 objets ont des noms identiques ?</a:t>
            </a:r>
          </a:p>
          <a:p>
            <a:pPr lvl="1"/>
            <a:endParaRPr lang="fr-FR">
              <a:cs typeface="Courier New" pitchFamily="49" charset="0"/>
            </a:endParaRPr>
          </a:p>
          <a:p>
            <a:pPr lvl="1"/>
            <a:r>
              <a:rPr lang="fr-FR">
                <a:cs typeface="Courier New" pitchFamily="49" charset="0"/>
              </a:rPr>
              <a:t> chaque nom évolue dans son propre espace de noms, ce qui permet d’identifier 2 objets homonymes sans ambiguïté par le biais de leurs namespace respectifs.</a:t>
            </a:r>
          </a:p>
        </p:txBody>
      </p:sp>
      <p:sp>
        <p:nvSpPr>
          <p:cNvPr id="5" name="Rectangle 13"/>
          <p:cNvSpPr>
            <a:spLocks noGrp="1" noChangeArrowheads="1"/>
          </p:cNvSpPr>
          <p:nvPr>
            <p:ph type="sldNum" sz="quarter" idx="12"/>
          </p:nvPr>
        </p:nvSpPr>
        <p:spPr>
          <a:ln/>
        </p:spPr>
        <p:txBody>
          <a:bodyPr/>
          <a:lstStyle/>
          <a:p>
            <a:pPr>
              <a:defRPr/>
            </a:pPr>
            <a:fld id="{9E6CDB81-5703-470F-B3C1-2D083FBE157D}" type="slidenum">
              <a:rPr lang="fr-FR"/>
              <a:pPr>
                <a:defRPr/>
              </a:pPr>
              <a:t>95</a:t>
            </a:fld>
            <a:endParaRPr lang="fr-FR"/>
          </a:p>
        </p:txBody>
      </p:sp>
      <p:sp>
        <p:nvSpPr>
          <p:cNvPr id="1632260"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8" name="AutoShape 2"/>
          <p:cNvSpPr>
            <a:spLocks noGrp="1" noChangeArrowheads="1"/>
          </p:cNvSpPr>
          <p:nvPr>
            <p:ph type="title"/>
          </p:nvPr>
        </p:nvSpPr>
        <p:spPr/>
        <p:txBody>
          <a:bodyPr/>
          <a:lstStyle/>
          <a:p>
            <a:pPr eaLnBrk="1" hangingPunct="1"/>
            <a:r>
              <a:rPr lang="fr-FR"/>
              <a:t>Les espaces de nom</a:t>
            </a:r>
          </a:p>
        </p:txBody>
      </p:sp>
      <p:sp>
        <p:nvSpPr>
          <p:cNvPr id="1581059" name="Rectangle 3"/>
          <p:cNvSpPr>
            <a:spLocks noGrp="1" noChangeArrowheads="1"/>
          </p:cNvSpPr>
          <p:nvPr>
            <p:ph idx="1"/>
          </p:nvPr>
        </p:nvSpPr>
        <p:spPr/>
        <p:txBody>
          <a:bodyPr>
            <a:normAutofit lnSpcReduction="10000"/>
          </a:bodyPr>
          <a:lstStyle/>
          <a:p>
            <a:r>
              <a:rPr lang="fr-FR" dirty="0"/>
              <a:t>Comment définir un </a:t>
            </a:r>
            <a:r>
              <a:rPr lang="fr-FR" dirty="0" err="1"/>
              <a:t>namespace</a:t>
            </a:r>
            <a:r>
              <a:rPr lang="fr-FR" dirty="0"/>
              <a:t> dans un schéma ?</a:t>
            </a:r>
          </a:p>
          <a:p>
            <a:pPr lvl="1"/>
            <a:r>
              <a:rPr lang="fr-FR" dirty="0"/>
              <a:t> &lt;</a:t>
            </a:r>
            <a:r>
              <a:rPr lang="fr-FR" dirty="0" err="1"/>
              <a:t>schema</a:t>
            </a:r>
            <a:r>
              <a:rPr lang="fr-FR" dirty="0"/>
              <a:t> </a:t>
            </a:r>
            <a:r>
              <a:rPr lang="fr-FR" dirty="0" err="1"/>
              <a:t>targetNameSpace</a:t>
            </a:r>
            <a:endParaRPr lang="fr-FR" dirty="0"/>
          </a:p>
          <a:p>
            <a:pPr lvl="1"/>
            <a:r>
              <a:rPr lang="fr-FR" dirty="0"/>
              <a:t> les attributs </a:t>
            </a:r>
            <a:r>
              <a:rPr lang="fr-FR" dirty="0" err="1"/>
              <a:t>elementFormDefault</a:t>
            </a:r>
            <a:r>
              <a:rPr lang="fr-FR" dirty="0"/>
              <a:t> et </a:t>
            </a:r>
            <a:r>
              <a:rPr lang="fr-FR" dirty="0" err="1"/>
              <a:t>attributeFormDefault</a:t>
            </a:r>
            <a:endParaRPr lang="fr-FR" dirty="0"/>
          </a:p>
          <a:p>
            <a:pPr lvl="1"/>
            <a:r>
              <a:rPr lang="fr-FR" dirty="0"/>
              <a:t> Exemple :</a:t>
            </a:r>
          </a:p>
          <a:p>
            <a:pPr lvl="2">
              <a:buFont typeface="Wingdings" charset="2"/>
              <a:buNone/>
            </a:pPr>
            <a:r>
              <a:rPr lang="fr-FR" dirty="0"/>
              <a:t>&lt;</a:t>
            </a:r>
            <a:r>
              <a:rPr lang="fr-FR" b="1" dirty="0" err="1">
                <a:solidFill>
                  <a:schemeClr val="accent1"/>
                </a:solidFill>
              </a:rPr>
              <a:t>xsd:schema</a:t>
            </a:r>
            <a:br>
              <a:rPr lang="fr-FR" dirty="0"/>
            </a:br>
            <a:r>
              <a:rPr lang="fr-FR" dirty="0"/>
              <a:t>   </a:t>
            </a:r>
            <a:r>
              <a:rPr lang="fr-FR" b="1" dirty="0" err="1">
                <a:solidFill>
                  <a:srgbClr val="FF0000"/>
                </a:solidFill>
              </a:rPr>
              <a:t>xmlns:xsd</a:t>
            </a:r>
            <a:r>
              <a:rPr lang="fr-FR" dirty="0"/>
              <a:t>="</a:t>
            </a:r>
            <a:r>
              <a:rPr lang="fr-FR" b="1" dirty="0"/>
              <a:t>http://www.w3.org/2000/10/XMLSchem</a:t>
            </a:r>
            <a:r>
              <a:rPr lang="fr-FR" dirty="0"/>
              <a:t>a"</a:t>
            </a:r>
            <a:br>
              <a:rPr lang="fr-FR" dirty="0"/>
            </a:br>
            <a:r>
              <a:rPr lang="fr-FR" dirty="0"/>
              <a:t>   </a:t>
            </a:r>
            <a:r>
              <a:rPr lang="fr-FR" b="1" dirty="0" err="1">
                <a:solidFill>
                  <a:srgbClr val="FF0000"/>
                </a:solidFill>
              </a:rPr>
              <a:t>xmlns</a:t>
            </a:r>
            <a:r>
              <a:rPr lang="fr-FR" dirty="0"/>
              <a:t>="</a:t>
            </a:r>
            <a:r>
              <a:rPr lang="fr-FR" i="1" dirty="0"/>
              <a:t>http://example.org/ns/books/</a:t>
            </a:r>
            <a:r>
              <a:rPr lang="fr-FR" dirty="0"/>
              <a:t>"</a:t>
            </a:r>
            <a:br>
              <a:rPr lang="fr-FR" dirty="0"/>
            </a:br>
            <a:r>
              <a:rPr lang="fr-FR" dirty="0"/>
              <a:t>   </a:t>
            </a:r>
            <a:r>
              <a:rPr lang="fr-FR" b="1" dirty="0" err="1">
                <a:solidFill>
                  <a:srgbClr val="FF0000"/>
                </a:solidFill>
              </a:rPr>
              <a:t>targetNamespace</a:t>
            </a:r>
            <a:r>
              <a:rPr lang="fr-FR" dirty="0"/>
              <a:t>="</a:t>
            </a:r>
            <a:r>
              <a:rPr lang="fr-FR" i="1" dirty="0"/>
              <a:t>http://example.org/ns/books/</a:t>
            </a:r>
            <a:r>
              <a:rPr lang="fr-FR" dirty="0"/>
              <a:t>"</a:t>
            </a:r>
            <a:br>
              <a:rPr lang="fr-FR" dirty="0"/>
            </a:br>
            <a:r>
              <a:rPr lang="fr-FR" dirty="0"/>
              <a:t>   </a:t>
            </a:r>
            <a:r>
              <a:rPr lang="fr-FR" b="1" dirty="0" err="1">
                <a:solidFill>
                  <a:srgbClr val="FF0000"/>
                </a:solidFill>
              </a:rPr>
              <a:t>elementFormDefault</a:t>
            </a:r>
            <a:r>
              <a:rPr lang="fr-FR" dirty="0"/>
              <a:t>="</a:t>
            </a:r>
            <a:r>
              <a:rPr lang="fr-FR" b="1" dirty="0" err="1"/>
              <a:t>qualified</a:t>
            </a:r>
            <a:r>
              <a:rPr lang="fr-FR" dirty="0"/>
              <a:t>"</a:t>
            </a:r>
            <a:br>
              <a:rPr lang="fr-FR" dirty="0"/>
            </a:br>
            <a:r>
              <a:rPr lang="fr-FR" dirty="0"/>
              <a:t>    </a:t>
            </a:r>
            <a:r>
              <a:rPr lang="fr-FR" b="1" dirty="0" err="1">
                <a:solidFill>
                  <a:srgbClr val="FF0000"/>
                </a:solidFill>
              </a:rPr>
              <a:t>attributeFormDefault</a:t>
            </a:r>
            <a:r>
              <a:rPr lang="fr-FR" dirty="0"/>
              <a:t>="</a:t>
            </a:r>
            <a:r>
              <a:rPr lang="fr-FR" b="1" dirty="0" err="1"/>
              <a:t>unqualified</a:t>
            </a:r>
            <a:r>
              <a:rPr lang="fr-FR" dirty="0"/>
              <a:t>" &gt;</a:t>
            </a:r>
          </a:p>
        </p:txBody>
      </p:sp>
      <p:sp>
        <p:nvSpPr>
          <p:cNvPr id="5" name="Rectangle 13"/>
          <p:cNvSpPr>
            <a:spLocks noGrp="1" noChangeArrowheads="1"/>
          </p:cNvSpPr>
          <p:nvPr>
            <p:ph type="sldNum" sz="quarter" idx="12"/>
          </p:nvPr>
        </p:nvSpPr>
        <p:spPr>
          <a:ln/>
        </p:spPr>
        <p:txBody>
          <a:bodyPr/>
          <a:lstStyle/>
          <a:p>
            <a:pPr>
              <a:defRPr/>
            </a:pPr>
            <a:fld id="{2EF002DE-0ABB-47DD-8F7D-B2CC0F7E2693}" type="slidenum">
              <a:rPr lang="fr-FR"/>
              <a:pPr>
                <a:defRPr/>
              </a:pPr>
              <a:t>96</a:t>
            </a:fld>
            <a:endParaRPr lang="fr-F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306" name="AutoShape 2"/>
          <p:cNvSpPr>
            <a:spLocks noGrp="1" noChangeArrowheads="1"/>
          </p:cNvSpPr>
          <p:nvPr>
            <p:ph type="title"/>
          </p:nvPr>
        </p:nvSpPr>
        <p:spPr/>
        <p:txBody>
          <a:bodyPr/>
          <a:lstStyle/>
          <a:p>
            <a:pPr eaLnBrk="1" hangingPunct="1"/>
            <a:r>
              <a:rPr lang="fr-FR"/>
              <a:t>Les espaces de nom</a:t>
            </a:r>
          </a:p>
        </p:txBody>
      </p:sp>
      <p:sp>
        <p:nvSpPr>
          <p:cNvPr id="1634307" name="Rectangle 3"/>
          <p:cNvSpPr>
            <a:spLocks noGrp="1" noChangeArrowheads="1"/>
          </p:cNvSpPr>
          <p:nvPr>
            <p:ph idx="1"/>
          </p:nvPr>
        </p:nvSpPr>
        <p:spPr/>
        <p:txBody>
          <a:bodyPr>
            <a:normAutofit fontScale="92500" lnSpcReduction="20000"/>
          </a:bodyPr>
          <a:lstStyle/>
          <a:p>
            <a:pPr eaLnBrk="1" hangingPunct="1"/>
            <a:r>
              <a:rPr lang="fr-FR">
                <a:ea typeface="MS Mincho" pitchFamily="49" charset="-128"/>
              </a:rPr>
              <a:t>Utilisation des espaces de noms</a:t>
            </a:r>
          </a:p>
          <a:p>
            <a:pPr lvl="1" eaLnBrk="1" hangingPunct="1"/>
            <a:r>
              <a:rPr lang="fr-FR">
                <a:cs typeface="Courier New" pitchFamily="49" charset="0"/>
              </a:rPr>
              <a:t> l’attribut « xmlns » précise le namespace auquel appartiennent les balises</a:t>
            </a:r>
            <a:br>
              <a:rPr lang="fr-FR">
                <a:cs typeface="Courier New" pitchFamily="49" charset="0"/>
              </a:rPr>
            </a:br>
            <a:r>
              <a:rPr lang="fr-FR">
                <a:cs typeface="Courier New" pitchFamily="49" charset="0"/>
              </a:rPr>
              <a:t>&lt;html xmlns=</a:t>
            </a:r>
            <a:r>
              <a:rPr lang="fr-FR">
                <a:ea typeface="MS Mincho" pitchFamily="49" charset="-128"/>
              </a:rPr>
              <a:t>"http://www.w3.org/1999/xhtml"&gt; (un exemple de default ns)</a:t>
            </a:r>
          </a:p>
          <a:p>
            <a:pPr lvl="1" eaLnBrk="1" hangingPunct="1"/>
            <a:r>
              <a:rPr lang="fr-FR">
                <a:ea typeface="MS Mincho" pitchFamily="49" charset="-128"/>
              </a:rPr>
              <a:t> </a:t>
            </a:r>
            <a:r>
              <a:rPr lang="fr-FR"/>
              <a:t>Sur le Web, le namespace prend généralement la forme d’une URI (mais ce n’est pas obligatoire)</a:t>
            </a:r>
          </a:p>
          <a:p>
            <a:pPr lvl="1" eaLnBrk="1" hangingPunct="1"/>
            <a:endParaRPr lang="fr-FR"/>
          </a:p>
          <a:p>
            <a:pPr eaLnBrk="1" hangingPunct="1"/>
            <a:r>
              <a:rPr lang="fr-FR">
                <a:ea typeface="MS Mincho" pitchFamily="49" charset="-128"/>
              </a:rPr>
              <a:t>Les préfixes</a:t>
            </a:r>
          </a:p>
          <a:p>
            <a:pPr lvl="1" eaLnBrk="1" hangingPunct="1"/>
            <a:r>
              <a:rPr lang="fr-FR"/>
              <a:t> Utilisation des préfixes : &lt;html:html xmlns:html="… &lt;html:head… &lt;html:body…</a:t>
            </a:r>
          </a:p>
          <a:p>
            <a:pPr lvl="1" eaLnBrk="1" hangingPunct="1"/>
            <a:r>
              <a:rPr lang="fr-FR"/>
              <a:t> Préfixes multiples : &lt;bk:book xmlns:bk="…" xmlns:isbn="…"&gt; &lt;bk:title…&gt;… &lt;/bk:title&gt; &lt;isbn:number…&gt;… &lt;/isbn:number&gt;&lt;/bk:book&gt;</a:t>
            </a:r>
          </a:p>
        </p:txBody>
      </p:sp>
      <p:sp>
        <p:nvSpPr>
          <p:cNvPr id="5" name="Rectangle 13"/>
          <p:cNvSpPr>
            <a:spLocks noGrp="1" noChangeArrowheads="1"/>
          </p:cNvSpPr>
          <p:nvPr>
            <p:ph type="sldNum" sz="quarter" idx="12"/>
          </p:nvPr>
        </p:nvSpPr>
        <p:spPr>
          <a:ln/>
        </p:spPr>
        <p:txBody>
          <a:bodyPr/>
          <a:lstStyle/>
          <a:p>
            <a:pPr>
              <a:defRPr/>
            </a:pPr>
            <a:fld id="{0C5EE1ED-6B7F-4B4B-B339-58796B2D942C}" type="slidenum">
              <a:rPr lang="fr-FR"/>
              <a:pPr>
                <a:defRPr/>
              </a:pPr>
              <a:t>97</a:t>
            </a:fld>
            <a:endParaRPr lang="fr-FR"/>
          </a:p>
        </p:txBody>
      </p:sp>
      <p:sp>
        <p:nvSpPr>
          <p:cNvPr id="1634308"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978" name="AutoShape 1026"/>
          <p:cNvSpPr>
            <a:spLocks noGrp="1" noChangeArrowheads="1"/>
          </p:cNvSpPr>
          <p:nvPr>
            <p:ph type="title"/>
          </p:nvPr>
        </p:nvSpPr>
        <p:spPr/>
        <p:txBody>
          <a:bodyPr/>
          <a:lstStyle/>
          <a:p>
            <a:pPr eaLnBrk="1" hangingPunct="1"/>
            <a:r>
              <a:rPr lang="fr-FR"/>
              <a:t>Les espaces de nom</a:t>
            </a:r>
          </a:p>
        </p:txBody>
      </p:sp>
      <p:sp>
        <p:nvSpPr>
          <p:cNvPr id="1662979" name="Rectangle 1027"/>
          <p:cNvSpPr>
            <a:spLocks noGrp="1" noChangeArrowheads="1"/>
          </p:cNvSpPr>
          <p:nvPr>
            <p:ph idx="1"/>
          </p:nvPr>
        </p:nvSpPr>
        <p:spPr/>
        <p:txBody>
          <a:bodyPr>
            <a:normAutofit fontScale="85000" lnSpcReduction="10000"/>
          </a:bodyPr>
          <a:lstStyle/>
          <a:p>
            <a:r>
              <a:rPr lang="fr-FR"/>
              <a:t>La portée d'un espace de nom :</a:t>
            </a:r>
          </a:p>
          <a:p>
            <a:pPr lvl="1" eaLnBrk="1" hangingPunct="1"/>
            <a:r>
              <a:rPr lang="fr-FR"/>
              <a:t> Portée (scoping): de la balise de déclaration à celle de fin (sauf autres zones ns)</a:t>
            </a:r>
          </a:p>
          <a:p>
            <a:pPr lvl="1" eaLnBrk="1" hangingPunct="1"/>
            <a:endParaRPr lang="fr-FR"/>
          </a:p>
          <a:p>
            <a:pPr lvl="1" eaLnBrk="1" hangingPunct="1"/>
            <a:r>
              <a:rPr lang="fr-FR"/>
              <a:t> Default namespace : &lt;book </a:t>
            </a:r>
            <a:r>
              <a:rPr lang="fr-FR" b="1"/>
              <a:t>xmlns=</a:t>
            </a:r>
            <a:r>
              <a:rPr lang="fr-FR"/>
              <a:t>"…" xmlns:isbn="…"&gt; &lt;title…&gt;… &lt;/title&gt; &lt;isbn:number…&gt;… &lt;/isbn:number&gt;&lt;/book&gt; (balises préfixées pas attributs !)</a:t>
            </a:r>
          </a:p>
          <a:p>
            <a:pPr lvl="1" eaLnBrk="1" hangingPunct="1"/>
            <a:endParaRPr lang="fr-FR"/>
          </a:p>
          <a:p>
            <a:pPr lvl="1" eaLnBrk="1" hangingPunct="1"/>
            <a:r>
              <a:rPr lang="fr-FR"/>
              <a:t> Unicité du ns : 2 ns ayant la même valeur sont considérés identiques. </a:t>
            </a:r>
            <a:br>
              <a:rPr lang="fr-FR"/>
            </a:br>
            <a:r>
              <a:rPr lang="fr-FR"/>
              <a:t>ex: &lt;x xmlns:ns1="http://www.w3.org" xmlns:ns2="http://www.w3.org"&gt;</a:t>
            </a:r>
            <a:br>
              <a:rPr lang="fr-FR"/>
            </a:br>
            <a:r>
              <a:rPr lang="fr-FR"/>
              <a:t>&lt;bad ns1:a="1" ns2:a="2" /&gt;&lt;good a="1" ns2:a="2" /&gt; (a non-préfixé car attribut)</a:t>
            </a:r>
          </a:p>
        </p:txBody>
      </p:sp>
      <p:sp>
        <p:nvSpPr>
          <p:cNvPr id="5" name="Rectangle 13"/>
          <p:cNvSpPr>
            <a:spLocks noGrp="1" noChangeArrowheads="1"/>
          </p:cNvSpPr>
          <p:nvPr>
            <p:ph type="sldNum" sz="quarter" idx="12"/>
          </p:nvPr>
        </p:nvSpPr>
        <p:spPr>
          <a:ln/>
        </p:spPr>
        <p:txBody>
          <a:bodyPr/>
          <a:lstStyle/>
          <a:p>
            <a:pPr>
              <a:defRPr/>
            </a:pPr>
            <a:fld id="{BBB5047D-945D-457B-92FA-3B1683EA1BE4}" type="slidenum">
              <a:rPr lang="fr-FR"/>
              <a:pPr>
                <a:defRPr/>
              </a:pPr>
              <a:t>98</a:t>
            </a:fld>
            <a:endParaRPr lang="fr-FR"/>
          </a:p>
        </p:txBody>
      </p:sp>
      <p:sp>
        <p:nvSpPr>
          <p:cNvPr id="1662980" name="Text Box 1028"/>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0930" name="AutoShape 2"/>
          <p:cNvSpPr>
            <a:spLocks noGrp="1" noChangeArrowheads="1"/>
          </p:cNvSpPr>
          <p:nvPr>
            <p:ph type="title"/>
          </p:nvPr>
        </p:nvSpPr>
        <p:spPr/>
        <p:txBody>
          <a:bodyPr/>
          <a:lstStyle/>
          <a:p>
            <a:pPr eaLnBrk="1" hangingPunct="1"/>
            <a:r>
              <a:rPr lang="fr-FR"/>
              <a:t>Les espaces de nom</a:t>
            </a:r>
          </a:p>
        </p:txBody>
      </p:sp>
      <p:sp>
        <p:nvSpPr>
          <p:cNvPr id="1660931" name="Rectangle 3"/>
          <p:cNvSpPr>
            <a:spLocks noGrp="1" noChangeArrowheads="1"/>
          </p:cNvSpPr>
          <p:nvPr>
            <p:ph idx="1"/>
          </p:nvPr>
        </p:nvSpPr>
        <p:spPr/>
        <p:txBody>
          <a:bodyPr>
            <a:normAutofit lnSpcReduction="10000"/>
          </a:bodyPr>
          <a:lstStyle/>
          <a:p>
            <a:r>
              <a:rPr lang="fr-FR"/>
              <a:t>Choisir le NS par défaut</a:t>
            </a:r>
          </a:p>
          <a:p>
            <a:pPr lvl="1"/>
            <a:endParaRPr lang="fr-FR"/>
          </a:p>
          <a:p>
            <a:pPr lvl="1"/>
            <a:r>
              <a:rPr lang="fr-FR"/>
              <a:t> attention au choix du NS par défaut, il n'est pas anodin</a:t>
            </a:r>
          </a:p>
          <a:p>
            <a:pPr lvl="1"/>
            <a:endParaRPr lang="fr-FR"/>
          </a:p>
          <a:p>
            <a:pPr lvl="1"/>
            <a:r>
              <a:rPr lang="fr-FR"/>
              <a:t> il est préférable de l'appliquer au document de sortie final en cas de transformation</a:t>
            </a:r>
          </a:p>
          <a:p>
            <a:pPr lvl="1"/>
            <a:endParaRPr lang="fr-FR"/>
          </a:p>
          <a:p>
            <a:pPr lvl="1"/>
            <a:r>
              <a:rPr lang="fr-FR"/>
              <a:t> ou, certains parseurs ne gérant pas bien les espaces de nom, il est préférable d'appliquer le NS par défaut à ce parseur</a:t>
            </a:r>
          </a:p>
        </p:txBody>
      </p:sp>
      <p:sp>
        <p:nvSpPr>
          <p:cNvPr id="5" name="Rectangle 13"/>
          <p:cNvSpPr>
            <a:spLocks noGrp="1" noChangeArrowheads="1"/>
          </p:cNvSpPr>
          <p:nvPr>
            <p:ph type="sldNum" sz="quarter" idx="12"/>
          </p:nvPr>
        </p:nvSpPr>
        <p:spPr>
          <a:ln/>
        </p:spPr>
        <p:txBody>
          <a:bodyPr/>
          <a:lstStyle/>
          <a:p>
            <a:pPr>
              <a:defRPr/>
            </a:pPr>
            <a:fld id="{ED4F2F84-E572-410D-B3B8-9868BA45B7B4}" type="slidenum">
              <a:rPr lang="fr-FR"/>
              <a:pPr>
                <a:defRPr/>
              </a:pPr>
              <a:t>99</a:t>
            </a:fld>
            <a:endParaRPr lang="fr-FR"/>
          </a:p>
        </p:txBody>
      </p:sp>
      <p:sp>
        <p:nvSpPr>
          <p:cNvPr id="1660932" name="Text Box 4"/>
          <p:cNvSpPr txBox="1">
            <a:spLocks noChangeArrowheads="1"/>
          </p:cNvSpPr>
          <p:nvPr/>
        </p:nvSpPr>
        <p:spPr bwMode="auto">
          <a:xfrm>
            <a:off x="0" y="0"/>
            <a:ext cx="3165231" cy="762000"/>
          </a:xfrm>
          <a:prstGeom prst="rect">
            <a:avLst/>
          </a:prstGeom>
          <a:noFill/>
          <a:ln w="9525">
            <a:noFill/>
            <a:miter lim="800000"/>
            <a:headEnd/>
            <a:tailEnd/>
          </a:ln>
          <a:effectLst/>
        </p:spPr>
        <p:txBody>
          <a:bodyPr lIns="0" tIns="0" rIns="0" bIns="0" anchor="ctr" anchorCtr="1"/>
          <a:lstStyle/>
          <a:p>
            <a:pPr>
              <a:spcBef>
                <a:spcPct val="50000"/>
              </a:spcBef>
            </a:pPr>
            <a:r>
              <a:rPr lang="fr-FR" b="1">
                <a:solidFill>
                  <a:schemeClr val="bg1"/>
                </a:solidFill>
              </a:rPr>
              <a:t>Validation de documents</a:t>
            </a:r>
          </a:p>
        </p:txBody>
      </p:sp>
    </p:spTree>
  </p:cSld>
  <p:clrMapOvr>
    <a:masterClrMapping/>
  </p:clrMapOvr>
</p:sld>
</file>

<file path=ppt/theme/theme1.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19243</TotalTime>
  <Words>50735</Words>
  <Application>Microsoft Office PowerPoint</Application>
  <PresentationFormat>Affichage à l'écran (4:3)</PresentationFormat>
  <Paragraphs>5865</Paragraphs>
  <Slides>364</Slides>
  <Notes>358</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364</vt:i4>
      </vt:variant>
    </vt:vector>
  </HeadingPairs>
  <TitlesOfParts>
    <vt:vector size="380" baseType="lpstr">
      <vt:lpstr>Permanent Marker</vt:lpstr>
      <vt:lpstr>mono-space</vt:lpstr>
      <vt:lpstr>Consolas</vt:lpstr>
      <vt:lpstr>Source Code Pro</vt:lpstr>
      <vt:lpstr>Calibri</vt:lpstr>
      <vt:lpstr>Arial Unicode MS</vt:lpstr>
      <vt:lpstr>Wingdings 2</vt:lpstr>
      <vt:lpstr>Georgia</vt:lpstr>
      <vt:lpstr>Arial Black</vt:lpstr>
      <vt:lpstr>Times New Roman</vt:lpstr>
      <vt:lpstr>Aharoni</vt:lpstr>
      <vt:lpstr>Monaco</vt:lpstr>
      <vt:lpstr>Arial</vt:lpstr>
      <vt:lpstr>Wingdings</vt:lpstr>
      <vt:lpstr>inherit</vt:lpstr>
      <vt:lpstr>Thème1</vt:lpstr>
      <vt:lpstr>Technologies XML</vt:lpstr>
      <vt:lpstr>Présentation PowerPoint</vt:lpstr>
      <vt:lpstr>Logistique</vt:lpstr>
      <vt:lpstr>Alexandre DESORBAIX</vt:lpstr>
      <vt:lpstr>Orsys Formation</vt:lpstr>
      <vt:lpstr>Au sommaire</vt:lpstr>
      <vt:lpstr>Rappels XML</vt:lpstr>
      <vt:lpstr>Qu'est-ce que le XML ?</vt:lpstr>
      <vt:lpstr>La galaxie XML</vt:lpstr>
      <vt:lpstr>1.Rappels XML  I) Qu'est-ce que le XML ?</vt:lpstr>
      <vt:lpstr>Qu'est-ce que le XML ?</vt:lpstr>
      <vt:lpstr>Syntaxe XML</vt:lpstr>
      <vt:lpstr>Qu'est-ce que le XML ?</vt:lpstr>
      <vt:lpstr>Qu'est-ce que le XML ?</vt:lpstr>
      <vt:lpstr>XML et pages Web classiques</vt:lpstr>
      <vt:lpstr>XML et pages Web classiques</vt:lpstr>
      <vt:lpstr>XML et pages Web classiques</vt:lpstr>
      <vt:lpstr>XML et accessibilité Web</vt:lpstr>
      <vt:lpstr>XML et accessibilité Web</vt:lpstr>
      <vt:lpstr>XML et accessibilité Web</vt:lpstr>
      <vt:lpstr>Les parseurs XML du marché</vt:lpstr>
      <vt:lpstr>Panorama des éditeurs XML</vt:lpstr>
      <vt:lpstr>L’IDE eclipse</vt:lpstr>
      <vt:lpstr>Conclusion</vt:lpstr>
      <vt:lpstr>Validation de documents</vt:lpstr>
      <vt:lpstr>Sommaire de la partie</vt:lpstr>
      <vt:lpstr>Les parseurs</vt:lpstr>
      <vt:lpstr>Les parseurs</vt:lpstr>
      <vt:lpstr>Les parseurs</vt:lpstr>
      <vt:lpstr>Les parseurs</vt:lpstr>
      <vt:lpstr>Les parseurs</vt:lpstr>
      <vt:lpstr>Les parseurs</vt:lpstr>
      <vt:lpstr>Structure XML</vt:lpstr>
      <vt:lpstr>Structure XML</vt:lpstr>
      <vt:lpstr>Structure XML</vt:lpstr>
      <vt:lpstr>Structure XML</vt:lpstr>
      <vt:lpstr> « well fordness/ Bienformité »</vt:lpstr>
      <vt:lpstr>Structure XML</vt:lpstr>
      <vt:lpstr>Langages de structuration</vt:lpstr>
      <vt:lpstr>Langages de structuration</vt:lpstr>
      <vt:lpstr>Langages de structuration</vt:lpstr>
      <vt:lpstr>Langages de structuration</vt:lpstr>
      <vt:lpstr>Langages de structuration</vt:lpstr>
      <vt:lpstr>Langages de structuration</vt:lpstr>
      <vt:lpstr>Langages de structuration</vt:lpstr>
      <vt:lpstr>La DTD</vt:lpstr>
      <vt:lpstr>La DTD</vt:lpstr>
      <vt:lpstr>La DTD</vt:lpstr>
      <vt:lpstr>La DTD</vt:lpstr>
      <vt:lpstr>La DTD</vt:lpstr>
      <vt:lpstr>La DTD</vt:lpstr>
      <vt:lpstr>La DTD</vt:lpstr>
      <vt:lpstr>La DTD</vt:lpstr>
      <vt:lpstr>La DTD</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Les schémas XML</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Modélisation XSD</vt:lpstr>
      <vt:lpstr>Les espaces de nom</vt:lpstr>
      <vt:lpstr>Les espaces de nom</vt:lpstr>
      <vt:lpstr>Les espaces de nom</vt:lpstr>
      <vt:lpstr>Les espaces de nom</vt:lpstr>
      <vt:lpstr>Les espaces de nom</vt:lpstr>
      <vt:lpstr>Les espaces de nom</vt:lpstr>
      <vt:lpstr>Les espaces de nom</vt:lpstr>
      <vt:lpstr>Les espaces de nom</vt:lpstr>
      <vt:lpstr>Les espaces de nom</vt:lpstr>
      <vt:lpstr>Les espaces de nom</vt:lpstr>
      <vt:lpstr>RDF et méta-données</vt:lpstr>
      <vt:lpstr>RDF et méta-données</vt:lpstr>
      <vt:lpstr>Les espaces de nom</vt:lpstr>
      <vt:lpstr>Les espaces de nom</vt:lpstr>
      <vt:lpstr>Les espaces de nom</vt:lpstr>
      <vt:lpstr>Conclusion</vt:lpstr>
      <vt:lpstr>CSS</vt:lpstr>
      <vt:lpstr>Css Introduction</vt:lpstr>
      <vt:lpstr>Syntaxe Css</vt:lpstr>
      <vt:lpstr>Liaisons CSS / XML</vt:lpstr>
      <vt:lpstr>Disposition Css</vt:lpstr>
      <vt:lpstr>Disposition Css</vt:lpstr>
      <vt:lpstr>Sélecteur Css</vt:lpstr>
      <vt:lpstr>Héritage css</vt:lpstr>
      <vt:lpstr>Propriétés Css </vt:lpstr>
      <vt:lpstr>Les différentes propriétés Dispositions</vt:lpstr>
      <vt:lpstr>Les différentes propriétés    b) Les unités</vt:lpstr>
      <vt:lpstr>Les différentes propriétés c) Couleurs</vt:lpstr>
      <vt:lpstr>différentes propriétés c) Couleurs</vt:lpstr>
      <vt:lpstr>rgbA différent de opacity</vt:lpstr>
      <vt:lpstr>différentes propriétés  d) textes</vt:lpstr>
      <vt:lpstr>différentes propriétés  e)shadow</vt:lpstr>
      <vt:lpstr>Limites CSS</vt:lpstr>
      <vt:lpstr>CSS 3.0 sélecteurs</vt:lpstr>
      <vt:lpstr>Le CSS / Media</vt:lpstr>
      <vt:lpstr>Les CSS pour mobiles</vt:lpstr>
      <vt:lpstr>Trucs et Astuces</vt:lpstr>
      <vt:lpstr>sélecteur css et js</vt:lpstr>
      <vt:lpstr>Présentation PowerPoint</vt:lpstr>
      <vt:lpstr>XPATH</vt:lpstr>
      <vt:lpstr>XPath définition</vt:lpstr>
      <vt:lpstr>XPath définition</vt:lpstr>
      <vt:lpstr>Syntaxe   a) sélection</vt:lpstr>
      <vt:lpstr>Syntaxe   a) sélection</vt:lpstr>
      <vt:lpstr>Syntaxe   b) Axes</vt:lpstr>
      <vt:lpstr>Syntaxe   b) Axes</vt:lpstr>
      <vt:lpstr>Syntaxe   c) calcul &amp; Operateurs</vt:lpstr>
      <vt:lpstr>Fonctions Xpath</vt:lpstr>
      <vt:lpstr>Fonctions Xpath</vt:lpstr>
      <vt:lpstr>Les fonctions Xpath</vt:lpstr>
      <vt:lpstr>Les fonctions Xpath</vt:lpstr>
      <vt:lpstr>Les fonctions Xpath</vt:lpstr>
      <vt:lpstr>Les fonctions Xpath</vt:lpstr>
      <vt:lpstr>Les fonctions Xpath</vt:lpstr>
      <vt:lpstr>Les fonctions Xpath</vt:lpstr>
      <vt:lpstr>Trucs &amp; astuces</vt:lpstr>
      <vt:lpstr>Trucs et Astuces</vt:lpstr>
      <vt:lpstr>Présentation PowerPoint</vt:lpstr>
      <vt:lpstr>XSL-T</vt:lpstr>
      <vt:lpstr>Définition, le langage XSL-T</vt:lpstr>
      <vt:lpstr>Compatibilité XSL</vt:lpstr>
      <vt:lpstr>Compatibilité XSL</vt:lpstr>
      <vt:lpstr>Outils XSL</vt:lpstr>
      <vt:lpstr>Liaison XML XSL   en transformation client</vt:lpstr>
      <vt:lpstr>namespace &amp; préfixe XSL</vt:lpstr>
      <vt:lpstr>Templates xsl name, match, …</vt:lpstr>
      <vt:lpstr>Variables globales &amp; constantes</vt:lpstr>
      <vt:lpstr>Variables locales, globales &amp; constantes</vt:lpstr>
      <vt:lpstr>Variables locales, globales &amp; constantes</vt:lpstr>
      <vt:lpstr>Templates XSL paramétrés</vt:lpstr>
      <vt:lpstr>xsl:output, format de sortie</vt:lpstr>
      <vt:lpstr>xsl:output, format de sortie</vt:lpstr>
      <vt:lpstr>xsl:processing-instruction</vt:lpstr>
      <vt:lpstr>xsl:Value-of, valeur de nœud</vt:lpstr>
      <vt:lpstr>xsl:element, xsl:attribut</vt:lpstr>
      <vt:lpstr>xsl:message, xsl:fallback</vt:lpstr>
      <vt:lpstr>xsl:if, xsl:choose, test</vt:lpstr>
      <vt:lpstr>xsl:for-each, boucles &amp; traitement itératif</vt:lpstr>
      <vt:lpstr>xsl:for-each, boucles &amp; traitement itératif</vt:lpstr>
      <vt:lpstr>Boucles récursives &amp; traitement itératif</vt:lpstr>
      <vt:lpstr>Xsl:sort, trie de branches</vt:lpstr>
      <vt:lpstr>Xsl:sort, trie de branches</vt:lpstr>
      <vt:lpstr>xsl:number</vt:lpstr>
      <vt:lpstr>xsl:import, xsl:include</vt:lpstr>
      <vt:lpstr>Fonctions XSL/xpath</vt:lpstr>
      <vt:lpstr>XSL Applications courante</vt:lpstr>
      <vt:lpstr>XSL Applications courante conversion de base</vt:lpstr>
      <vt:lpstr>XSL - Exercice multi documents</vt:lpstr>
      <vt:lpstr>Trucs &amp; Astuces</vt:lpstr>
      <vt:lpstr>Le langage XSL-T</vt:lpstr>
      <vt:lpstr>XSL  Office open xml</vt:lpstr>
      <vt:lpstr>XML et l'offre bureautique</vt:lpstr>
      <vt:lpstr> XML et l'offre bureautique</vt:lpstr>
      <vt:lpstr>XML et l'offre bureautique</vt:lpstr>
      <vt:lpstr>XML et l'offre bureautique</vt:lpstr>
      <vt:lpstr>XML et l'offre bureautique</vt:lpstr>
      <vt:lpstr>XML et l'offre bureautique</vt:lpstr>
      <vt:lpstr>XML et l'offre bureautique</vt:lpstr>
      <vt:lpstr>XML et l'offre bureautique</vt:lpstr>
      <vt:lpstr>XSL Office, Structure Word</vt:lpstr>
      <vt:lpstr>XSL pour Ms Word ©  OpenXML SDK &amp; .NET (C#/VB)</vt:lpstr>
      <vt:lpstr>XSL pour Ms Office  Logique de transformation XMLdocx</vt:lpstr>
      <vt:lpstr>5.XSL pour Excel XML</vt:lpstr>
      <vt:lpstr>XSL pour Excel XML</vt:lpstr>
      <vt:lpstr>XSL pour Excel XML</vt:lpstr>
      <vt:lpstr>XSL pour Excel XML</vt:lpstr>
      <vt:lpstr>XSL pour Excel XML</vt:lpstr>
      <vt:lpstr>XSL pour PowerPoint</vt:lpstr>
      <vt:lpstr>Conclusion</vt:lpstr>
      <vt:lpstr>XSL-FO</vt:lpstr>
      <vt:lpstr>Le langage XSL-Fo  Définition</vt:lpstr>
      <vt:lpstr>Syntaxe fo</vt:lpstr>
      <vt:lpstr>Régions fo</vt:lpstr>
      <vt:lpstr>Régions fo Trucs &amp; astuces</vt:lpstr>
      <vt:lpstr> structure fo</vt:lpstr>
      <vt:lpstr>Format de pages FO </vt:lpstr>
      <vt:lpstr>Format de pages </vt:lpstr>
      <vt:lpstr>Format de pages  fo</vt:lpstr>
      <vt:lpstr>fo:page-sequence</vt:lpstr>
      <vt:lpstr>fo:inline vs fo:block</vt:lpstr>
      <vt:lpstr>Fonts de texte</vt:lpstr>
      <vt:lpstr>Les sauts</vt:lpstr>
      <vt:lpstr>Tableaux</vt:lpstr>
      <vt:lpstr>Tableaux</vt:lpstr>
      <vt:lpstr>Listes, type puces</vt:lpstr>
      <vt:lpstr> page-number &amp; citation </vt:lpstr>
      <vt:lpstr>Le langage XSL-Fo IVb) Enregistrement Fonts </vt:lpstr>
      <vt:lpstr>Apache FOP </vt:lpstr>
      <vt:lpstr>Apache FOP alternatives</vt:lpstr>
      <vt:lpstr>Conclusion</vt:lpstr>
      <vt:lpstr>SVG</vt:lpstr>
      <vt:lpstr>Définition</vt:lpstr>
      <vt:lpstr>SVG Définition</vt:lpstr>
      <vt:lpstr>SVG et animations SMIL</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lpstr>Intégration SVG</vt:lpstr>
      <vt:lpstr>Intégration SVG html</vt:lpstr>
      <vt:lpstr>Présentation PowerPoint</vt:lpstr>
      <vt:lpstr>Intégration SVG+XSL  Le langage SVG + XSL (web)</vt:lpstr>
      <vt:lpstr>Intégration SVG+XSL Le langage SVG + XSL-FO</vt:lpstr>
      <vt:lpstr>Conclusion</vt:lpstr>
      <vt:lpstr>Exploitation XSL </vt:lpstr>
      <vt:lpstr>Serveur ou Client</vt:lpstr>
      <vt:lpstr>Exploitation XML Côté client</vt:lpstr>
      <vt:lpstr>Exploitation XML Côté client</vt:lpstr>
      <vt:lpstr>Exploitation XML Côté serveur</vt:lpstr>
      <vt:lpstr>Exploitation XML Côté Ms OFFICE</vt:lpstr>
      <vt:lpstr>Exploitation XML Côté Appli</vt:lpstr>
      <vt:lpstr>Apache ant</vt:lpstr>
      <vt:lpstr>Ant simple xml+xsl</vt:lpstr>
      <vt:lpstr>Ant composition de build.xml</vt:lpstr>
      <vt:lpstr>Ant target instruction xslt</vt:lpstr>
      <vt:lpstr>Ant target dépendances</vt:lpstr>
      <vt:lpstr>Ant echo</vt:lpstr>
      <vt:lpstr>Ant get</vt:lpstr>
      <vt:lpstr>Ant condition</vt:lpstr>
      <vt:lpstr>Ant ftp</vt:lpstr>
      <vt:lpstr>Ant xmlValidate</vt:lpstr>
      <vt:lpstr>Ant task</vt:lpstr>
      <vt:lpstr>Conclusion</vt:lpstr>
      <vt:lpstr>XSL 2.0, 3.0, les évolutions</vt:lpstr>
      <vt:lpstr>XSL 2.0, 3.0, les évolutions XSL3.0 Nouveautés</vt:lpstr>
      <vt:lpstr>XSL 2.0, 3.0, les évolutions XSL2.0 Nouveautés</vt:lpstr>
      <vt:lpstr>XSL 2.0, 3.0, les évolutions XSL2.0 Nouveautés</vt:lpstr>
      <vt:lpstr>XSL 2.0, 3.0, les évolutions XSL2.0 Nouveautés</vt:lpstr>
      <vt:lpstr>XSL 2.0, 3.0, les évolutions XSL3.0 Nouveautés</vt:lpstr>
      <vt:lpstr>XSL 2.0, 3.0, les évolutions XSL3.0 Processeurs &amp; éditeurs</vt:lpstr>
      <vt:lpstr>XSL 2.0, 3.0, les évolutions XSL3.0 Nouveautés</vt:lpstr>
      <vt:lpstr>XSL 2.0, 3.0, les évolutions XSL3.0       xsl:stream</vt:lpstr>
      <vt:lpstr>XSL 2.0, 3.0, les évolutions XSL3.0 xsl:iterate</vt:lpstr>
      <vt:lpstr>XSL 2.0, 3.0, les évolutions XSL3.0 xsl:iterate</vt:lpstr>
      <vt:lpstr>XSL 2.0, 3.0, les évolutions XSL3.0 xsl:accumulator</vt:lpstr>
      <vt:lpstr>Conclusion</vt:lpstr>
      <vt:lpstr>JSON vs XML</vt:lpstr>
      <vt:lpstr>Le JSON</vt:lpstr>
      <vt:lpstr>Le JSON</vt:lpstr>
      <vt:lpstr>JSON Schema</vt:lpstr>
      <vt:lpstr>Node.js &amp; npm </vt:lpstr>
      <vt:lpstr>Serveur JSON db RESTFul</vt:lpstr>
      <vt:lpstr>AJAX &amp;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Ajax et XML</vt:lpstr>
      <vt:lpstr>Conclusion</vt:lpstr>
      <vt:lpstr>Interfaces graphiques</vt:lpstr>
      <vt:lpstr>Sommaire de la partie</vt:lpstr>
      <vt:lpstr>RIA et RDA</vt:lpstr>
      <vt:lpstr>RIA et RDA</vt:lpstr>
      <vt:lpstr>RIA et RDA</vt:lpstr>
      <vt:lpstr>Le langage XAML</vt:lpstr>
      <vt:lpstr>Le langage XUL</vt:lpstr>
      <vt:lpstr>Le langage XUL</vt:lpstr>
      <vt:lpstr>Le langage XUL</vt:lpstr>
      <vt:lpstr>Conclusion</vt:lpstr>
      <vt:lpstr>Messages et échanges XML</vt:lpstr>
      <vt:lpstr>Sommaire de la partie</vt:lpstr>
      <vt:lpstr>Les services Web</vt:lpstr>
      <vt:lpstr>REST</vt:lpstr>
      <vt:lpstr>REST</vt:lpstr>
      <vt:lpstr>REST</vt:lpstr>
      <vt:lpstr>REST</vt:lpstr>
      <vt:lpstr>REST</vt:lpstr>
      <vt:lpstr>REST</vt:lpstr>
      <vt:lpstr>SOAP, WSDL, UDDI</vt:lpstr>
      <vt:lpstr>SOAP, WSDL, UDDI</vt:lpstr>
      <vt:lpstr>SOAP, WSDL, UDDI</vt:lpstr>
      <vt:lpstr>Conclusion</vt:lpstr>
      <vt:lpstr>SGBDR &amp; XML</vt:lpstr>
      <vt:lpstr>Sommaire de la partie</vt:lpstr>
      <vt:lpstr>Stockage XML</vt:lpstr>
      <vt:lpstr>SGBD &amp; XML</vt:lpstr>
      <vt:lpstr>SGBD &amp; XML</vt:lpstr>
      <vt:lpstr>SGBD &amp; XML</vt:lpstr>
      <vt:lpstr>Outils de mapping XML</vt:lpstr>
      <vt:lpstr>Langages d'interrogations XML</vt:lpstr>
      <vt:lpstr>Langages d'interrogations XML</vt:lpstr>
      <vt:lpstr>SGBDR &amp; XML</vt:lpstr>
      <vt:lpstr>Oracle - SELECT</vt:lpstr>
      <vt:lpstr>Oracle - SELECT + CURSOR</vt:lpstr>
      <vt:lpstr>Oracle - INSERT depuis un XML</vt:lpstr>
      <vt:lpstr>Oracle - INSERT depuis un XML</vt:lpstr>
      <vt:lpstr>Oracle - XSLTProcessor</vt:lpstr>
      <vt:lpstr>MSSQL - SELECT vers XML</vt:lpstr>
      <vt:lpstr>MSSQL – SELECT vers XML ROW</vt:lpstr>
      <vt:lpstr>MSSQL – SELECT vers XML ELEMENT</vt:lpstr>
      <vt:lpstr>MSSQL - INSERT depuis XML</vt:lpstr>
      <vt:lpstr>Mysql – SELECT vers XML</vt:lpstr>
      <vt:lpstr>MySQL – INSERT depuis un flux XML</vt:lpstr>
      <vt:lpstr>MySQL – INSERT depuis fichier XML</vt:lpstr>
      <vt:lpstr>Conclusion</vt:lpstr>
      <vt:lpstr>Sécurité des échanges XML</vt:lpstr>
      <vt:lpstr>Sommaire de la partie</vt:lpstr>
      <vt:lpstr>Sécurité des services Web</vt:lpstr>
      <vt:lpstr>Sécurité des services Web</vt:lpstr>
      <vt:lpstr>Sécurité des services Web</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Protocoles de sécurisation XML</vt:lpstr>
      <vt:lpstr>Conclusion finale</vt:lpstr>
      <vt:lpstr>Bibliographie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Développer avec XSL</dc:title>
  <dc:creator>Windows User</dc:creator>
  <cp:lastModifiedBy>desorbaix alexandre</cp:lastModifiedBy>
  <cp:revision>1580</cp:revision>
  <dcterms:created xsi:type="dcterms:W3CDTF">2012-06-03T23:10:00Z</dcterms:created>
  <dcterms:modified xsi:type="dcterms:W3CDTF">2022-07-01T14:40:17Z</dcterms:modified>
</cp:coreProperties>
</file>